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6" r:id="rId2"/>
    <p:sldId id="259" r:id="rId3"/>
    <p:sldId id="269" r:id="rId4"/>
    <p:sldId id="268" r:id="rId5"/>
    <p:sldId id="261" r:id="rId6"/>
    <p:sldId id="260" r:id="rId7"/>
    <p:sldId id="270" r:id="rId8"/>
    <p:sldId id="262" r:id="rId9"/>
    <p:sldId id="266" r:id="rId10"/>
    <p:sldId id="271" r:id="rId11"/>
    <p:sldId id="272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1" autoAdjust="0"/>
    <p:restoredTop sz="9466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3C5C8-CB10-47F6-9AC6-9DB9D0283143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026351-5DCF-4794-B43F-18CF632B95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05064"/>
            <a:ext cx="5696951" cy="25922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effectLst/>
              </a:rPr>
              <a:t>Работа </a:t>
            </a:r>
            <a:endParaRPr lang="ru-RU" sz="2400" dirty="0">
              <a:effectLst/>
            </a:endParaRPr>
          </a:p>
          <a:p>
            <a:pPr algn="l"/>
            <a:r>
              <a:rPr lang="ru-RU" sz="2400" b="1" dirty="0">
                <a:effectLst/>
              </a:rPr>
              <a:t>учащегося 8 «Б» класса </a:t>
            </a:r>
            <a:endParaRPr lang="ru-RU" sz="2400" dirty="0">
              <a:effectLst/>
            </a:endParaRPr>
          </a:p>
          <a:p>
            <a:pPr algn="l"/>
            <a:r>
              <a:rPr lang="ru-RU" sz="2400" b="1" dirty="0">
                <a:effectLst/>
              </a:rPr>
              <a:t>ГБОУ лицея №1575 САО г. Москвы</a:t>
            </a:r>
            <a:endParaRPr lang="ru-RU" sz="2400" dirty="0">
              <a:effectLst/>
            </a:endParaRPr>
          </a:p>
          <a:p>
            <a:pPr algn="l"/>
            <a:r>
              <a:rPr lang="ru-RU" sz="2400" b="1" dirty="0">
                <a:effectLst/>
              </a:rPr>
              <a:t>Приходько Сергея </a:t>
            </a:r>
            <a:endParaRPr lang="ru-RU" sz="2400" dirty="0">
              <a:effectLst/>
            </a:endParaRPr>
          </a:p>
          <a:p>
            <a:pPr algn="l"/>
            <a:r>
              <a:rPr lang="ru-RU" sz="2400" b="1" dirty="0">
                <a:effectLst/>
              </a:rPr>
              <a:t>Руководитель работы Бирюкова М.А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3104" y="2348880"/>
            <a:ext cx="19790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46" y="1698751"/>
            <a:ext cx="35417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" name="Прямоугольник 6"/>
          <p:cNvSpPr/>
          <p:nvPr/>
        </p:nvSpPr>
        <p:spPr>
          <a:xfrm>
            <a:off x="467544" y="-12580"/>
            <a:ext cx="8434297" cy="1754326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Автобусный маршрут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«Лицей-Школа-Детский сад»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5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855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Описание затрат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7601843" cy="448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Начальные </a:t>
            </a:r>
            <a:r>
              <a:rPr lang="ru-RU" b="1" dirty="0"/>
              <a:t>затраты/единовременные затраты</a:t>
            </a:r>
            <a:r>
              <a:rPr lang="ru-RU" dirty="0"/>
              <a:t>: это затраты начального периода, которые в последующем не повторяются.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8307" y="1824711"/>
            <a:ext cx="3160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Текущие/повторяющиеся </a:t>
            </a:r>
            <a:r>
              <a:rPr lang="ru-RU" b="1" dirty="0"/>
              <a:t>затраты</a:t>
            </a:r>
            <a:r>
              <a:rPr lang="ru-RU" dirty="0"/>
              <a:t>: большинству предприятий приходится ежемесячно платить определенные суммы, чтобы иметь возможность осуществлять бизнес-операции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u="sng" dirty="0"/>
              <a:t>В моем случае это:</a:t>
            </a:r>
          </a:p>
          <a:p>
            <a:pPr lvl="0"/>
            <a:r>
              <a:rPr lang="ru-RU" dirty="0"/>
              <a:t>Аренда автомобиля.</a:t>
            </a:r>
          </a:p>
          <a:p>
            <a:pPr lvl="0"/>
            <a:r>
              <a:rPr lang="ru-RU" dirty="0"/>
              <a:t>Бензин. </a:t>
            </a:r>
          </a:p>
          <a:p>
            <a:pPr lvl="0"/>
            <a:r>
              <a:rPr lang="ru-RU" dirty="0"/>
              <a:t>Зарплата водителя и бухгалтера.</a:t>
            </a:r>
          </a:p>
          <a:p>
            <a:pPr lvl="0"/>
            <a:r>
              <a:rPr lang="ru-RU" dirty="0"/>
              <a:t>Мобильная связь.</a:t>
            </a:r>
          </a:p>
          <a:p>
            <a:pPr lvl="0"/>
            <a:r>
              <a:rPr lang="ru-RU" dirty="0"/>
              <a:t>Прочие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215082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Расчет </a:t>
            </a:r>
            <a:endParaRPr lang="ru-RU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83" y="2180226"/>
            <a:ext cx="5913633" cy="32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6512" y="980728"/>
            <a:ext cx="584448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effectLst/>
              </a:rPr>
              <a:t>       Капиталовложения</a:t>
            </a:r>
            <a:r>
              <a:rPr lang="ru-RU" sz="1600" b="1" dirty="0">
                <a:effectLst/>
              </a:rPr>
              <a:t>: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Партнер </a:t>
            </a:r>
            <a:r>
              <a:rPr lang="ru-RU" sz="1600" dirty="0">
                <a:effectLst/>
              </a:rPr>
              <a:t>1  -50,000 </a:t>
            </a:r>
            <a:r>
              <a:rPr lang="ru-RU" sz="1600" dirty="0" err="1">
                <a:effectLst/>
              </a:rPr>
              <a:t>руб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Партнер </a:t>
            </a:r>
            <a:r>
              <a:rPr lang="ru-RU" sz="1600" dirty="0">
                <a:effectLst/>
              </a:rPr>
              <a:t>2  -50,000 </a:t>
            </a:r>
            <a:r>
              <a:rPr lang="ru-RU" sz="1600" dirty="0" err="1">
                <a:effectLst/>
              </a:rPr>
              <a:t>руб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i="1" dirty="0" smtClean="0">
                <a:effectLst/>
              </a:rPr>
              <a:t>      Всего </a:t>
            </a:r>
            <a:r>
              <a:rPr lang="ru-RU" sz="1600" i="1" dirty="0">
                <a:effectLst/>
              </a:rPr>
              <a:t>100,000.00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</a:t>
            </a:r>
            <a:r>
              <a:rPr lang="ru-RU" sz="1600" b="1" dirty="0" smtClean="0">
                <a:effectLst/>
              </a:rPr>
              <a:t>Расходы</a:t>
            </a:r>
            <a:r>
              <a:rPr lang="ru-RU" sz="1600" b="1" dirty="0">
                <a:effectLst/>
              </a:rPr>
              <a:t>: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Аренда </a:t>
            </a:r>
            <a:r>
              <a:rPr lang="ru-RU" sz="1600" dirty="0" err="1">
                <a:effectLst/>
              </a:rPr>
              <a:t>минивэна</a:t>
            </a:r>
            <a:r>
              <a:rPr lang="ru-RU" sz="1600" dirty="0">
                <a:effectLst/>
              </a:rPr>
              <a:t> с водителем  510,000.00</a:t>
            </a: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Повседневные </a:t>
            </a:r>
            <a:r>
              <a:rPr lang="ru-RU" sz="1600" dirty="0">
                <a:effectLst/>
              </a:rPr>
              <a:t>расходы 255,000.00</a:t>
            </a:r>
          </a:p>
          <a:p>
            <a:pPr marL="0" indent="0" algn="just">
              <a:buNone/>
            </a:pPr>
            <a:r>
              <a:rPr lang="ru-RU" sz="1600" i="1" dirty="0" smtClean="0">
                <a:effectLst/>
              </a:rPr>
              <a:t>      Всего </a:t>
            </a:r>
            <a:r>
              <a:rPr lang="ru-RU" sz="1600" i="1" dirty="0">
                <a:effectLst/>
              </a:rPr>
              <a:t>765, 000.00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1600" b="1" dirty="0" smtClean="0">
                <a:effectLst/>
              </a:rPr>
              <a:t>Первоначальные </a:t>
            </a:r>
            <a:r>
              <a:rPr lang="ru-RU" sz="1600" b="1" dirty="0" smtClean="0">
                <a:effectLst/>
              </a:rPr>
              <a:t>расходы: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Печать </a:t>
            </a:r>
            <a:r>
              <a:rPr lang="ru-RU" sz="1600" dirty="0">
                <a:effectLst/>
              </a:rPr>
              <a:t>опросных листов  650 </a:t>
            </a:r>
            <a:r>
              <a:rPr lang="ru-RU" sz="1600" dirty="0" err="1">
                <a:effectLst/>
              </a:rPr>
              <a:t>руб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Реклама </a:t>
            </a:r>
            <a:r>
              <a:rPr lang="ru-RU" sz="1600" dirty="0">
                <a:effectLst/>
              </a:rPr>
              <a:t>12000 </a:t>
            </a:r>
            <a:r>
              <a:rPr lang="ru-RU" sz="1600" dirty="0" err="1">
                <a:effectLst/>
              </a:rPr>
              <a:t>руб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Телефонная </a:t>
            </a:r>
            <a:r>
              <a:rPr lang="ru-RU" sz="1600" dirty="0">
                <a:effectLst/>
              </a:rPr>
              <a:t>связь 3000 </a:t>
            </a:r>
            <a:r>
              <a:rPr lang="ru-RU" sz="1600" dirty="0" err="1">
                <a:effectLst/>
              </a:rPr>
              <a:t>руб</a:t>
            </a:r>
            <a:endParaRPr lang="ru-RU" sz="1600" dirty="0">
              <a:effectLst/>
            </a:endParaRPr>
          </a:p>
          <a:p>
            <a:pPr marL="0" indent="0" algn="just">
              <a:buNone/>
            </a:pPr>
            <a:r>
              <a:rPr lang="ru-RU" sz="1600" dirty="0" smtClean="0">
                <a:effectLst/>
              </a:rPr>
              <a:t>      Мобильный </a:t>
            </a:r>
            <a:r>
              <a:rPr lang="ru-RU" sz="1600" dirty="0">
                <a:effectLst/>
              </a:rPr>
              <a:t>телефон 9600 </a:t>
            </a:r>
            <a:r>
              <a:rPr lang="ru-RU" sz="1600" dirty="0" err="1" smtClean="0">
                <a:effectLst/>
              </a:rPr>
              <a:t>руб</a:t>
            </a:r>
            <a:endParaRPr lang="ru-RU" sz="1600" dirty="0" smtClean="0">
              <a:effectLst/>
            </a:endParaRPr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 smtClean="0">
                <a:effectLst/>
              </a:rPr>
              <a:t>Страховка </a:t>
            </a:r>
            <a:r>
              <a:rPr lang="ru-RU" sz="1600" dirty="0" smtClean="0">
                <a:effectLst/>
              </a:rPr>
              <a:t>15000 </a:t>
            </a:r>
            <a:r>
              <a:rPr lang="ru-RU" sz="1600" dirty="0" err="1" smtClean="0">
                <a:effectLst/>
              </a:rPr>
              <a:t>руб</a:t>
            </a:r>
            <a:endParaRPr lang="ru-RU" sz="1600" dirty="0" smtClean="0">
              <a:effectLst/>
            </a:endParaRPr>
          </a:p>
          <a:p>
            <a:pPr marL="0" indent="0" algn="just">
              <a:buNone/>
            </a:pPr>
            <a:r>
              <a:rPr lang="ru-RU" sz="1600" i="1" dirty="0" smtClean="0"/>
              <a:t>       Всего 40, 250.00</a:t>
            </a:r>
            <a:endParaRPr lang="ru-RU" sz="1600" dirty="0">
              <a:effectLst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4792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Финансовый план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84" y="1124744"/>
            <a:ext cx="5202707" cy="51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6328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effectLst/>
              </a:rPr>
              <a:t>       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effectLst/>
              </a:rPr>
              <a:t>          </a:t>
            </a:r>
            <a:r>
              <a:rPr lang="ru-RU" sz="2400" dirty="0" smtClean="0">
                <a:effectLst/>
              </a:rPr>
              <a:t>Есть </a:t>
            </a:r>
            <a:r>
              <a:rPr lang="ru-RU" sz="2400" dirty="0">
                <a:effectLst/>
              </a:rPr>
              <a:t>ли у Вас необходимость использования общественного транспорта, чтобы отвезти ребенка в школу/детский сад?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</a:rPr>
              <a:t>        Сколько </a:t>
            </a:r>
            <a:r>
              <a:rPr lang="ru-RU" sz="2400" dirty="0">
                <a:effectLst/>
              </a:rPr>
              <a:t>времени вы тратите на то, чтобы отвезти ребенка в школу/детский сад?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</a:rPr>
              <a:t>        Какую </a:t>
            </a:r>
            <a:r>
              <a:rPr lang="ru-RU" sz="2400" dirty="0">
                <a:effectLst/>
              </a:rPr>
              <a:t>сумму Вы готовы потратить в месяц за использования «Школьного автобуса»?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</a:rPr>
              <a:t>         Если </a:t>
            </a:r>
            <a:r>
              <a:rPr lang="ru-RU" sz="2400" dirty="0">
                <a:effectLst/>
              </a:rPr>
              <a:t>будете пользоваться «Школьным автобусом», какой маршрут будет для Вас наиболее удобным?</a:t>
            </a:r>
          </a:p>
          <a:p>
            <a:pPr marL="0" indent="0" algn="just">
              <a:buNone/>
            </a:pPr>
            <a:r>
              <a:rPr lang="ru-RU" sz="2400" dirty="0" smtClean="0">
                <a:effectLst/>
              </a:rPr>
              <a:t>         Мы </a:t>
            </a:r>
            <a:r>
              <a:rPr lang="ru-RU" sz="2400" dirty="0">
                <a:effectLst/>
              </a:rPr>
              <a:t>подскажем Вам как ответить на эти </a:t>
            </a:r>
            <a:r>
              <a:rPr lang="ru-RU" sz="2400" dirty="0" smtClean="0">
                <a:effectLst/>
              </a:rPr>
              <a:t>вопросы.</a:t>
            </a:r>
          </a:p>
          <a:p>
            <a:endParaRPr lang="ru-RU" sz="1600" dirty="0"/>
          </a:p>
          <a:p>
            <a:pPr marL="18288" indent="0">
              <a:buNone/>
            </a:pPr>
            <a:endParaRPr lang="ru-RU" dirty="0">
              <a:effectLst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4792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«школьный маршрут – быстро и с комфортом»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5076056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/>
              <a:t>Типичные составляющие плана</a:t>
            </a:r>
            <a:r>
              <a:rPr lang="ru-RU" sz="2400" dirty="0"/>
              <a:t>:</a:t>
            </a:r>
          </a:p>
          <a:p>
            <a:pPr marL="0" lvl="0" indent="0" algn="just">
              <a:buNone/>
            </a:pPr>
            <a:r>
              <a:rPr lang="ru-RU" sz="2400" dirty="0" smtClean="0"/>
              <a:t>       1.Резюме </a:t>
            </a:r>
            <a:r>
              <a:rPr lang="ru-RU" sz="2400" dirty="0"/>
              <a:t>бизнес идеи</a:t>
            </a:r>
          </a:p>
          <a:p>
            <a:pPr marL="0" lvl="0" indent="0" algn="just">
              <a:buNone/>
            </a:pPr>
            <a:r>
              <a:rPr lang="ru-RU" sz="2400" dirty="0" smtClean="0"/>
              <a:t>       2.Описание </a:t>
            </a:r>
            <a:r>
              <a:rPr lang="ru-RU" sz="2400" dirty="0"/>
              <a:t>бизнеса</a:t>
            </a:r>
          </a:p>
          <a:p>
            <a:pPr marL="0" lvl="0" indent="0" algn="just">
              <a:buNone/>
            </a:pPr>
            <a:r>
              <a:rPr lang="ru-RU" sz="2400" dirty="0" smtClean="0"/>
              <a:t>       3.Маркетинговое </a:t>
            </a:r>
            <a:r>
              <a:rPr lang="ru-RU" sz="2400" dirty="0"/>
              <a:t>исследование</a:t>
            </a:r>
          </a:p>
          <a:p>
            <a:pPr marL="0" lvl="0" indent="0" algn="just">
              <a:buNone/>
            </a:pPr>
            <a:r>
              <a:rPr lang="ru-RU" sz="2400" dirty="0" smtClean="0"/>
              <a:t>       4.Маркетинговая </a:t>
            </a:r>
            <a:r>
              <a:rPr lang="ru-RU" sz="2400" dirty="0"/>
              <a:t>стратегия</a:t>
            </a:r>
          </a:p>
          <a:p>
            <a:pPr marL="0" lvl="0" indent="0" algn="just">
              <a:buNone/>
            </a:pPr>
            <a:r>
              <a:rPr lang="ru-RU" sz="2400" dirty="0" smtClean="0"/>
              <a:t>       5.Операционный </a:t>
            </a:r>
            <a:r>
              <a:rPr lang="ru-RU" sz="2400" dirty="0"/>
              <a:t>план</a:t>
            </a:r>
          </a:p>
          <a:p>
            <a:pPr marL="0" lvl="0" indent="0" algn="just">
              <a:buNone/>
            </a:pPr>
            <a:r>
              <a:rPr lang="ru-RU" sz="2400" dirty="0" smtClean="0"/>
              <a:t>       6.Организационная </a:t>
            </a:r>
            <a:r>
              <a:rPr lang="ru-RU" sz="2400" dirty="0"/>
              <a:t>структура</a:t>
            </a:r>
          </a:p>
          <a:p>
            <a:pPr marL="0" lvl="0" indent="0" algn="just">
              <a:buNone/>
            </a:pPr>
            <a:r>
              <a:rPr lang="ru-RU" sz="2400" dirty="0" smtClean="0"/>
              <a:t>       7.Финансовый </a:t>
            </a:r>
            <a:r>
              <a:rPr lang="ru-RU" sz="2400" dirty="0"/>
              <a:t>план</a:t>
            </a:r>
          </a:p>
          <a:p>
            <a:pPr marL="0" lvl="0" indent="0" algn="just">
              <a:buNone/>
            </a:pPr>
            <a:r>
              <a:rPr lang="ru-RU" sz="2400" dirty="0" smtClean="0"/>
              <a:t>       8.Заключение</a:t>
            </a:r>
            <a:endParaRPr lang="ru-RU" sz="2400" dirty="0"/>
          </a:p>
          <a:p>
            <a:pPr algn="just"/>
            <a:endParaRPr lang="ru-RU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Составляющие бизнес-плана</a:t>
            </a:r>
            <a:endParaRPr lang="ru-RU" sz="3200" dirty="0"/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1426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9766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7200" b="1" dirty="0" smtClean="0"/>
          </a:p>
          <a:p>
            <a:pPr marL="0" indent="0" algn="just">
              <a:buNone/>
            </a:pPr>
            <a:r>
              <a:rPr lang="ru-RU" sz="7200" b="1" dirty="0" smtClean="0"/>
              <a:t>       Бизнес-план</a:t>
            </a:r>
            <a:r>
              <a:rPr lang="ru-RU" sz="7200" b="1" dirty="0"/>
              <a:t>:</a:t>
            </a:r>
            <a:r>
              <a:rPr lang="ru-RU" sz="7200" dirty="0"/>
              <a:t> Школьный </a:t>
            </a:r>
            <a:r>
              <a:rPr lang="ru-RU" sz="7200" dirty="0" smtClean="0"/>
              <a:t>автобус</a:t>
            </a:r>
            <a:endParaRPr lang="en-US" sz="7200" dirty="0" smtClean="0"/>
          </a:p>
          <a:p>
            <a:pPr marL="0" indent="0" algn="just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b="1" dirty="0" smtClean="0"/>
              <a:t>       Тип </a:t>
            </a:r>
            <a:r>
              <a:rPr lang="ru-RU" sz="7200" b="1" dirty="0"/>
              <a:t>бизнеса:</a:t>
            </a:r>
            <a:r>
              <a:rPr lang="ru-RU" sz="7200" dirty="0"/>
              <a:t> </a:t>
            </a:r>
            <a:r>
              <a:rPr lang="ru-RU" sz="7200" dirty="0" smtClean="0"/>
              <a:t>Сфера </a:t>
            </a:r>
            <a:r>
              <a:rPr lang="ru-RU" sz="7200" dirty="0"/>
              <a:t>услуг.</a:t>
            </a:r>
          </a:p>
          <a:p>
            <a:pPr marL="0" indent="0">
              <a:buNone/>
            </a:pPr>
            <a:r>
              <a:rPr lang="ru-RU" sz="7200" b="1" dirty="0" smtClean="0"/>
              <a:t>       Источники </a:t>
            </a:r>
            <a:r>
              <a:rPr lang="ru-RU" sz="7200" b="1" dirty="0"/>
              <a:t>финансирования:</a:t>
            </a:r>
            <a:r>
              <a:rPr lang="ru-RU" sz="7200" dirty="0"/>
              <a:t> </a:t>
            </a:r>
            <a:r>
              <a:rPr lang="ru-RU" sz="7200" dirty="0" smtClean="0"/>
              <a:t>Ежемесячная </a:t>
            </a:r>
            <a:r>
              <a:rPr lang="ru-RU" sz="7200" dirty="0"/>
              <a:t>оплата клиентов. </a:t>
            </a:r>
          </a:p>
          <a:p>
            <a:pPr marL="0" indent="0">
              <a:buNone/>
            </a:pPr>
            <a:r>
              <a:rPr lang="ru-RU" sz="7200" b="1" dirty="0" smtClean="0"/>
              <a:t>       Услуги:</a:t>
            </a:r>
            <a:r>
              <a:rPr lang="ru-RU" sz="7200" dirty="0" smtClean="0"/>
              <a:t> </a:t>
            </a:r>
            <a:br>
              <a:rPr lang="ru-RU" sz="7200" dirty="0" smtClean="0"/>
            </a:br>
            <a:r>
              <a:rPr lang="ru-RU" sz="7200" dirty="0" smtClean="0"/>
              <a:t>            1</a:t>
            </a:r>
            <a:r>
              <a:rPr lang="ru-RU" sz="7200" dirty="0"/>
              <a:t>. Утренний развоз детей в школу, детский сад.</a:t>
            </a:r>
          </a:p>
          <a:p>
            <a:pPr marL="0" indent="0">
              <a:buNone/>
            </a:pPr>
            <a:r>
              <a:rPr lang="ru-RU" sz="7200" dirty="0" smtClean="0"/>
              <a:t>            2</a:t>
            </a:r>
            <a:r>
              <a:rPr lang="ru-RU" sz="7200" dirty="0"/>
              <a:t>. Развоз детей по домам после занятий.</a:t>
            </a:r>
          </a:p>
          <a:p>
            <a:pPr marL="0" indent="0">
              <a:buNone/>
            </a:pPr>
            <a:r>
              <a:rPr lang="ru-RU" sz="7200" dirty="0" smtClean="0"/>
              <a:t>            </a:t>
            </a:r>
            <a:r>
              <a:rPr lang="ru-RU" sz="7200" dirty="0" smtClean="0"/>
              <a:t>3. Транспортировка  </a:t>
            </a:r>
            <a:r>
              <a:rPr lang="ru-RU" sz="7200" dirty="0"/>
              <a:t>детей во время Экскурсий.</a:t>
            </a:r>
            <a:br>
              <a:rPr lang="ru-RU" sz="7200" dirty="0"/>
            </a:br>
            <a:r>
              <a:rPr lang="ru-RU" sz="7200" dirty="0"/>
              <a:t> </a:t>
            </a:r>
            <a:r>
              <a:rPr lang="ru-RU" sz="7200" dirty="0" smtClean="0"/>
              <a:t>           4. </a:t>
            </a:r>
            <a:r>
              <a:rPr lang="ru-RU" sz="7200" dirty="0"/>
              <a:t>Транспортировка детей во время различных школьных мероприятий.</a:t>
            </a:r>
          </a:p>
          <a:p>
            <a:pPr marL="0" indent="0">
              <a:buNone/>
            </a:pPr>
            <a:r>
              <a:rPr lang="ru-RU" sz="7200" b="1" dirty="0" smtClean="0"/>
              <a:t>        Клиенты: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           Родители, имеющие необходимость отвозить детей в школу и детский сад.</a:t>
            </a:r>
          </a:p>
          <a:p>
            <a:pPr marL="0" indent="0">
              <a:buNone/>
            </a:pPr>
            <a:r>
              <a:rPr lang="ru-RU" sz="7200" b="1" dirty="0" smtClean="0"/>
              <a:t>        Цель</a:t>
            </a:r>
            <a:r>
              <a:rPr lang="ru-RU" sz="7200" b="1" dirty="0"/>
              <a:t>:</a:t>
            </a:r>
            <a:endParaRPr lang="ru-RU" sz="7200" dirty="0"/>
          </a:p>
          <a:p>
            <a:pPr marL="0" indent="0">
              <a:buNone/>
            </a:pPr>
            <a:r>
              <a:rPr lang="ru-RU" sz="7200" dirty="0" smtClean="0"/>
              <a:t>          Рационализация  </a:t>
            </a:r>
            <a:r>
              <a:rPr lang="ru-RU" sz="7200" dirty="0"/>
              <a:t>дороги детей и родителей до объектов </a:t>
            </a:r>
            <a:r>
              <a:rPr lang="ru-RU" sz="7200" dirty="0" smtClean="0"/>
              <a:t>комплекса.            </a:t>
            </a:r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</a:t>
            </a:r>
            <a:r>
              <a:rPr lang="ru-RU" sz="7200" dirty="0" smtClean="0"/>
              <a:t>Комфортабельный </a:t>
            </a:r>
            <a:r>
              <a:rPr lang="ru-RU" sz="7200" dirty="0"/>
              <a:t>автобус, развозящий детей в школу/детский сад по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</a:t>
            </a:r>
            <a:r>
              <a:rPr lang="ru-RU" sz="7200" dirty="0" smtClean="0"/>
              <a:t>приемлемым        </a:t>
            </a:r>
            <a:r>
              <a:rPr lang="ru-RU" sz="7200" dirty="0" smtClean="0"/>
              <a:t>ценам</a:t>
            </a:r>
            <a:r>
              <a:rPr lang="ru-RU" sz="7200" dirty="0"/>
              <a:t>.</a:t>
            </a:r>
          </a:p>
          <a:p>
            <a:pPr marL="0" indent="0">
              <a:buNone/>
            </a:pPr>
            <a:r>
              <a:rPr lang="ru-RU" sz="7200" b="1" dirty="0" smtClean="0"/>
              <a:t>          Условия</a:t>
            </a:r>
            <a:r>
              <a:rPr lang="ru-RU" sz="7200" b="1" dirty="0"/>
              <a:t>:</a:t>
            </a:r>
            <a:br>
              <a:rPr lang="ru-RU" sz="7200" b="1" dirty="0"/>
            </a:br>
            <a:r>
              <a:rPr lang="ru-RU" sz="7200" b="1" dirty="0" smtClean="0"/>
              <a:t>             </a:t>
            </a:r>
            <a:r>
              <a:rPr lang="ru-RU" sz="7200" dirty="0" smtClean="0"/>
              <a:t>1</a:t>
            </a:r>
            <a:r>
              <a:rPr lang="ru-RU" sz="7200" dirty="0"/>
              <a:t>. Специализированный автотранспорт, предназначенный для перевозки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        </a:t>
            </a:r>
            <a:r>
              <a:rPr lang="ru-RU" sz="7200" dirty="0" smtClean="0"/>
              <a:t>детей</a:t>
            </a:r>
            <a:r>
              <a:rPr lang="ru-RU" sz="7200" dirty="0"/>
              <a:t>.</a:t>
            </a:r>
          </a:p>
          <a:p>
            <a:pPr marL="0" indent="0">
              <a:buNone/>
            </a:pPr>
            <a:r>
              <a:rPr lang="ru-RU" sz="7200" dirty="0" smtClean="0"/>
              <a:t>              2</a:t>
            </a:r>
            <a:r>
              <a:rPr lang="ru-RU" sz="7200" dirty="0"/>
              <a:t>. Удобный </a:t>
            </a:r>
            <a:r>
              <a:rPr lang="ru-RU" sz="7200" dirty="0" smtClean="0"/>
              <a:t>маршрут.</a:t>
            </a:r>
          </a:p>
          <a:p>
            <a:pPr marL="0" indent="0">
              <a:buNone/>
            </a:pPr>
            <a:r>
              <a:rPr lang="ru-RU" sz="7200" dirty="0" smtClean="0"/>
              <a:t>              3. Приемлемые цены.</a:t>
            </a:r>
          </a:p>
          <a:p>
            <a:pPr marL="0" indent="0">
              <a:buNone/>
            </a:pPr>
            <a:r>
              <a:rPr lang="ru-RU" sz="7200" dirty="0" smtClean="0"/>
              <a:t>              4. Профессиональный водитель.</a:t>
            </a:r>
          </a:p>
          <a:p>
            <a:endParaRPr lang="ru-RU" sz="6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95444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описание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967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53004"/>
            <a:ext cx="5409754" cy="62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9544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МАРКЕТИНГОВАЯ СТРАТЕГИЯ И ИССЛЕДОВАНИЕ</a:t>
            </a:r>
            <a:endParaRPr lang="ru-RU" dirty="0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043608" y="1916832"/>
            <a:ext cx="2232025" cy="298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DB3E2"/>
                </a:solidFill>
                <a:effectLst/>
                <a:latin typeface="Arial Black"/>
              </a:rPr>
              <a:t>Анкета</a:t>
            </a:r>
            <a:endParaRPr lang="ru-RU" sz="3600" kern="10" spc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8DB3E2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50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4415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</a:t>
            </a:r>
            <a:endParaRPr lang="ru-RU" sz="1800" dirty="0">
              <a:effectLst/>
            </a:endParaRPr>
          </a:p>
          <a:p>
            <a:endParaRPr lang="ru-RU" dirty="0"/>
          </a:p>
        </p:txBody>
      </p:sp>
      <p:pic>
        <p:nvPicPr>
          <p:cNvPr id="7170" name="Рисунок 36" descr="C:\Users\1\Downloads\маршрут 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0253" r="30911" b="15823"/>
          <a:stretch>
            <a:fillRect/>
          </a:stretch>
        </p:blipFill>
        <p:spPr bwMode="auto">
          <a:xfrm>
            <a:off x="251520" y="1124744"/>
            <a:ext cx="41689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4" descr="C:\Users\1\Downloads\маршрут 3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21349" r="32880" b="7121"/>
          <a:stretch>
            <a:fillRect/>
          </a:stretch>
        </p:blipFill>
        <p:spPr bwMode="auto">
          <a:xfrm>
            <a:off x="4788024" y="1138917"/>
            <a:ext cx="4176465" cy="26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3" descr="C:\Users\1\Downloads\маршрут 2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14203" r="34132" b="13432"/>
          <a:stretch>
            <a:fillRect/>
          </a:stretch>
        </p:blipFill>
        <p:spPr bwMode="auto">
          <a:xfrm>
            <a:off x="71638" y="4037621"/>
            <a:ext cx="4240571" cy="27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7" descr="C:\Users\1\Downloads\Безымянный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28226" b="28262"/>
          <a:stretch>
            <a:fillRect/>
          </a:stretch>
        </p:blipFill>
        <p:spPr bwMode="auto">
          <a:xfrm>
            <a:off x="4788024" y="4037621"/>
            <a:ext cx="4176465" cy="27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638" y="332656"/>
            <a:ext cx="8686800" cy="6064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маршрутов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768" y="1838326"/>
            <a:ext cx="3672408" cy="4117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b="1" dirty="0" smtClean="0">
              <a:effectLst/>
            </a:endParaRPr>
          </a:p>
          <a:p>
            <a:pPr marL="0" indent="0">
              <a:buNone/>
            </a:pPr>
            <a:r>
              <a:rPr lang="ru-RU" sz="1800" b="1" dirty="0" smtClean="0"/>
              <a:t> </a:t>
            </a:r>
            <a:endParaRPr lang="ru-RU" sz="1800" b="1" dirty="0" smtClean="0">
              <a:effectLst/>
            </a:endParaRPr>
          </a:p>
          <a:p>
            <a:endParaRPr lang="ru-RU" sz="1800" dirty="0" smtClean="0">
              <a:effectLst/>
            </a:endParaRPr>
          </a:p>
          <a:p>
            <a:endParaRPr lang="ru-RU" sz="1800" dirty="0"/>
          </a:p>
          <a:p>
            <a:endParaRPr lang="ru-RU" sz="1800" dirty="0" smtClean="0">
              <a:effectLst/>
            </a:endParaRPr>
          </a:p>
          <a:p>
            <a:endParaRPr lang="ru-RU" sz="1800" dirty="0"/>
          </a:p>
          <a:p>
            <a:endParaRPr lang="ru-RU" sz="1800" dirty="0" smtClean="0">
              <a:effectLst/>
            </a:endParaRPr>
          </a:p>
          <a:p>
            <a:pPr marL="0" indent="0" algn="just">
              <a:buNone/>
            </a:pPr>
            <a:r>
              <a:rPr lang="ru-RU" sz="1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     По результатам опроса оказалось, что большая часть детей добирается</a:t>
            </a:r>
            <a:r>
              <a:rPr lang="en-US" sz="2800" dirty="0"/>
              <a:t> </a:t>
            </a:r>
            <a:r>
              <a:rPr lang="ru-RU" sz="2800" dirty="0" smtClean="0"/>
              <a:t>в лицей</a:t>
            </a:r>
            <a:r>
              <a:rPr lang="ru-RU" sz="2800" dirty="0" smtClean="0">
                <a:effectLst/>
              </a:rPr>
              <a:t> на транспорте</a:t>
            </a:r>
          </a:p>
          <a:p>
            <a:endParaRPr lang="ru-RU" i="0" dirty="0" smtClean="0">
              <a:effectLst/>
            </a:endParaRPr>
          </a:p>
          <a:p>
            <a:endParaRPr lang="ru-RU" sz="1600" dirty="0">
              <a:effectLst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72832"/>
              </p:ext>
            </p:extLst>
          </p:nvPr>
        </p:nvGraphicFramePr>
        <p:xfrm>
          <a:off x="4716016" y="3429000"/>
          <a:ext cx="4211960" cy="294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Диаграмма" r:id="rId3" imgW="4901609" imgH="2700762" progId="Excel.Chart.8">
                  <p:embed/>
                </p:oleObj>
              </mc:Choice>
              <mc:Fallback>
                <p:oleObj name="Диаграмма" r:id="rId3" imgW="4901609" imgH="2700762" progId="Excel.Chart.8">
                  <p:embed/>
                  <p:pic>
                    <p:nvPicPr>
                      <p:cNvPr id="0" name="Диаграмма 4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429000"/>
                        <a:ext cx="4211960" cy="2946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318151"/>
              </p:ext>
            </p:extLst>
          </p:nvPr>
        </p:nvGraphicFramePr>
        <p:xfrm>
          <a:off x="683568" y="1196752"/>
          <a:ext cx="4032448" cy="226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Диаграмма" r:id="rId5" imgW="4877223" imgH="2914141" progId="Excel.Chart.8">
                  <p:embed/>
                </p:oleObj>
              </mc:Choice>
              <mc:Fallback>
                <p:oleObj name="Диаграмма" r:id="rId5" imgW="4877223" imgH="2914141" progId="Excel.Chart.8">
                  <p:embed/>
                  <p:pic>
                    <p:nvPicPr>
                      <p:cNvPr id="0" name="Диаграмма 4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08"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4032448" cy="2264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ru-RU" sz="3200" dirty="0" smtClean="0"/>
              <a:t>опрос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52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реклама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043190"/>
          </a:xfrm>
        </p:spPr>
        <p:txBody>
          <a:bodyPr>
            <a:normAutofit/>
          </a:bodyPr>
          <a:lstStyle/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Так </a:t>
            </a:r>
            <a:r>
              <a:rPr lang="ru-RU" altLang="ru-RU" sz="24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как проект носит социальный характер, то логичнее и удобнее использовать информативную рекламу. Информативная реклама применяется для информирования потребителей о появлении на рынке новых товаров, услуг, идей. Преследуемая цель - доведение до потребителя информации о товаре, услуге, предприятии, выведение товара на рынок и поиск потенциальных потребителей</a:t>
            </a:r>
            <a:r>
              <a:rPr lang="ru-RU" altLang="ru-RU" sz="2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Заголовок </a:t>
            </a:r>
            <a:r>
              <a:rPr lang="ru-RU" sz="2400" dirty="0"/>
              <a:t>рекламного объявления</a:t>
            </a:r>
            <a:r>
              <a:rPr lang="ru-RU" sz="2400" dirty="0" smtClean="0"/>
              <a:t>:</a:t>
            </a: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 smtClean="0"/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Школьный маршрут –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быстро </a:t>
            </a:r>
            <a:r>
              <a:rPr lang="ru-RU" sz="2400" dirty="0">
                <a:solidFill>
                  <a:srgbClr val="FF0000"/>
                </a:solidFill>
              </a:rPr>
              <a:t>и с комфортом!»</a:t>
            </a: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lang="ru-RU" alt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2130103" cy="15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8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9001640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базе «</a:t>
            </a:r>
            <a:r>
              <a:rPr lang="ru-RU" sz="2000" dirty="0" err="1"/>
              <a:t>ГАЗель</a:t>
            </a:r>
            <a:r>
              <a:rPr lang="ru-RU" sz="2000" dirty="0"/>
              <a:t>-БИЗНЕС» в 2012 г.  создан школьный микроавтобус специальной модификации. Главные особенности микроавтобуса </a:t>
            </a:r>
            <a:r>
              <a:rPr lang="ru-RU" sz="2000" dirty="0" smtClean="0"/>
              <a:t>–</a:t>
            </a:r>
          </a:p>
          <a:p>
            <a:pPr marL="0" indent="0">
              <a:buNone/>
            </a:pPr>
            <a:r>
              <a:rPr lang="ru-RU" sz="2000" dirty="0" smtClean="0"/>
              <a:t>распашная </a:t>
            </a:r>
            <a:r>
              <a:rPr lang="ru-RU" sz="2000" dirty="0"/>
              <a:t>дверь, высокая крыша и целый ряд дополнительных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устройств</a:t>
            </a:r>
            <a:r>
              <a:rPr lang="ru-RU" sz="2000" dirty="0"/>
              <a:t>, предназначенных для обеспечения комфорта и безопасности перевозки школьников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В автобусе есть 11 мест для детей  , специальная полка для ранцев, </a:t>
            </a:r>
            <a:r>
              <a:rPr lang="ru-RU" sz="2000" dirty="0" smtClean="0"/>
              <a:t>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 smtClean="0"/>
              <a:t>отопление </a:t>
            </a:r>
            <a:r>
              <a:rPr lang="ru-RU" sz="2000" dirty="0" smtClean="0"/>
              <a:t>и вентиляция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 </a:t>
            </a:r>
            <a:r>
              <a:rPr lang="ru-RU" sz="2000" dirty="0"/>
              <a:t>элементам безопасности можно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отнести </a:t>
            </a:r>
            <a:r>
              <a:rPr lang="ru-RU" sz="2000" dirty="0"/>
              <a:t>блокиратор движения с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открытой </a:t>
            </a:r>
            <a:r>
              <a:rPr lang="ru-RU" sz="2000" dirty="0"/>
              <a:t>боковой дверью, </a:t>
            </a:r>
            <a:r>
              <a:rPr lang="ru-RU" sz="2000" dirty="0" smtClean="0"/>
              <a:t>электронный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ограничитель скорости (60 км/час</a:t>
            </a:r>
            <a:r>
              <a:rPr lang="ru-RU" sz="2000" dirty="0" smtClean="0"/>
              <a:t>),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сигнализатор </a:t>
            </a:r>
            <a:r>
              <a:rPr lang="ru-RU" sz="2000" dirty="0"/>
              <a:t>заднего хода.</a:t>
            </a:r>
          </a:p>
          <a:p>
            <a:endParaRPr lang="ru-RU" dirty="0"/>
          </a:p>
          <a:p>
            <a:endParaRPr lang="ru-RU" sz="1600" dirty="0">
              <a:effectLst/>
            </a:endParaRPr>
          </a:p>
        </p:txBody>
      </p:sp>
      <p:pic>
        <p:nvPicPr>
          <p:cNvPr id="8194" name="Рисунок 9" descr="Школьный автобус на базе ГАЗ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33" y="3933056"/>
            <a:ext cx="31576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автопарк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3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effectLst/>
              </a:rPr>
              <a:t>       </a:t>
            </a:r>
            <a:r>
              <a:rPr lang="ru-RU" sz="1800" b="1" dirty="0">
                <a:effectLst/>
              </a:rPr>
              <a:t>Ценообразование</a:t>
            </a: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– формирование </a:t>
            </a:r>
            <a:r>
              <a:rPr lang="ru-RU" sz="1800" dirty="0">
                <a:effectLst/>
              </a:rPr>
              <a:t>величины цены товара, выраженной </a:t>
            </a:r>
            <a:r>
              <a:rPr lang="ru-RU" sz="1800" dirty="0" smtClean="0">
                <a:effectLst/>
              </a:rPr>
              <a:t>в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определенной </a:t>
            </a:r>
            <a:r>
              <a:rPr lang="ru-RU" sz="1800" dirty="0">
                <a:effectLst/>
              </a:rPr>
              <a:t>сумме денег. </a:t>
            </a:r>
            <a:r>
              <a:rPr lang="ru-RU" sz="1800" dirty="0" smtClean="0">
                <a:effectLst/>
              </a:rPr>
              <a:t>Спрос определяет </a:t>
            </a:r>
            <a:r>
              <a:rPr lang="ru-RU" sz="1800" dirty="0">
                <a:effectLst/>
              </a:rPr>
              <a:t>максимальную цену товара,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которую </a:t>
            </a:r>
            <a:r>
              <a:rPr lang="ru-RU" sz="1800" dirty="0">
                <a:effectLst/>
              </a:rPr>
              <a:t>способен уплатить потребитель. </a:t>
            </a:r>
            <a:r>
              <a:rPr lang="ru-RU" sz="1800" dirty="0" smtClean="0">
                <a:effectLst/>
              </a:rPr>
              <a:t>Ее </a:t>
            </a:r>
            <a:r>
              <a:rPr lang="ru-RU" sz="1800" dirty="0">
                <a:effectLst/>
              </a:rPr>
              <a:t>называют </a:t>
            </a:r>
            <a:r>
              <a:rPr lang="ru-RU" sz="1800" b="1" dirty="0">
                <a:effectLst/>
              </a:rPr>
              <a:t>ценой спроса</a:t>
            </a:r>
            <a:r>
              <a:rPr lang="ru-RU" sz="18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       Минимальная </a:t>
            </a:r>
            <a:r>
              <a:rPr lang="ru-RU" sz="1800" dirty="0">
                <a:effectLst/>
              </a:rPr>
              <a:t>цена, по которой </a:t>
            </a:r>
            <a:r>
              <a:rPr lang="ru-RU" sz="1800" dirty="0" smtClean="0">
                <a:effectLst/>
              </a:rPr>
              <a:t>производитель </a:t>
            </a:r>
            <a:r>
              <a:rPr lang="ru-RU" sz="1800" dirty="0">
                <a:effectLst/>
              </a:rPr>
              <a:t>согласен реализовать </a:t>
            </a:r>
            <a:r>
              <a:rPr lang="ru-RU" sz="1800" dirty="0" smtClean="0">
                <a:effectLst/>
              </a:rPr>
              <a:t>свой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товар, называется </a:t>
            </a:r>
            <a:r>
              <a:rPr lang="ru-RU" sz="1800" b="1" dirty="0">
                <a:effectLst/>
              </a:rPr>
              <a:t>ценой предложения</a:t>
            </a:r>
            <a:r>
              <a:rPr lang="ru-RU" sz="1800" dirty="0">
                <a:effectLst/>
              </a:rPr>
              <a:t>. </a:t>
            </a:r>
            <a:r>
              <a:rPr lang="ru-RU" sz="1800" dirty="0" smtClean="0">
                <a:effectLst/>
              </a:rPr>
              <a:t>Задача </a:t>
            </a:r>
            <a:r>
              <a:rPr lang="ru-RU" sz="1800" dirty="0">
                <a:effectLst/>
              </a:rPr>
              <a:t>формирования четкой стратегии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предприятия </a:t>
            </a:r>
            <a:r>
              <a:rPr lang="ru-RU" sz="1800" dirty="0">
                <a:effectLst/>
              </a:rPr>
              <a:t>на рынке состоит  не только </a:t>
            </a:r>
            <a:r>
              <a:rPr lang="ru-RU" sz="1800" dirty="0" smtClean="0">
                <a:effectLst/>
              </a:rPr>
              <a:t>в </a:t>
            </a:r>
            <a:r>
              <a:rPr lang="ru-RU" sz="1800" dirty="0">
                <a:effectLst/>
              </a:rPr>
              <a:t>его выживание, но и в его  высоких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доходах.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Основой стратегии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служит ценовая </a:t>
            </a:r>
            <a:r>
              <a:rPr lang="ru-RU" sz="1800" dirty="0">
                <a:effectLst/>
              </a:rPr>
              <a:t>политика, </a:t>
            </a:r>
            <a:endParaRPr lang="ru-RU" sz="1800" dirty="0" smtClean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использующая 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различные методы</a:t>
            </a: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 ценообразования.</a:t>
            </a:r>
            <a:endParaRPr lang="ru-RU" sz="1800" dirty="0">
              <a:effectLst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</a:rPr>
              <a:t> 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4792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Ценообразование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3719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771</TotalTime>
  <Words>553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Диаграмма</vt:lpstr>
      <vt:lpstr>Презентация PowerPoint</vt:lpstr>
      <vt:lpstr>Составляющие бизнес-плана</vt:lpstr>
      <vt:lpstr>описание</vt:lpstr>
      <vt:lpstr>МАРКЕТИНГОВАЯ СТРАТЕГИЯ И ИССЛЕДОВАНИЕ</vt:lpstr>
      <vt:lpstr>Варианты маршрутов</vt:lpstr>
      <vt:lpstr>опрос</vt:lpstr>
      <vt:lpstr>реклама</vt:lpstr>
      <vt:lpstr>автопарк</vt:lpstr>
      <vt:lpstr>Ценообразование </vt:lpstr>
      <vt:lpstr>Описание затрат</vt:lpstr>
      <vt:lpstr>Расчет </vt:lpstr>
      <vt:lpstr>Финансовый план </vt:lpstr>
      <vt:lpstr>«школьный маршрут – быстро и с комфортом»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39</cp:revision>
  <dcterms:created xsi:type="dcterms:W3CDTF">2015-01-11T10:58:47Z</dcterms:created>
  <dcterms:modified xsi:type="dcterms:W3CDTF">2015-01-30T19:04:37Z</dcterms:modified>
</cp:coreProperties>
</file>