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</p:sldMasterIdLst>
  <p:sldIdLst>
    <p:sldId id="256" r:id="rId5"/>
    <p:sldId id="257" r:id="rId6"/>
    <p:sldId id="261" r:id="rId7"/>
    <p:sldId id="258" r:id="rId8"/>
    <p:sldId id="262" r:id="rId9"/>
    <p:sldId id="286" r:id="rId10"/>
    <p:sldId id="287" r:id="rId11"/>
    <p:sldId id="284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89" r:id="rId21"/>
    <p:sldId id="26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E75EE23-C356-49C9-B34D-28A417ACD523}">
          <p14:sldIdLst>
            <p14:sldId id="256"/>
            <p14:sldId id="257"/>
            <p14:sldId id="261"/>
            <p14:sldId id="258"/>
            <p14:sldId id="262"/>
            <p14:sldId id="286"/>
            <p14:sldId id="287"/>
            <p14:sldId id="284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89"/>
            <p14:sldId id="26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67" autoAdjust="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2015-2016 уч.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2015-2016 уч.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2015-2016 уч.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865024"/>
        <c:axId val="22866560"/>
      </c:barChart>
      <c:catAx>
        <c:axId val="2286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66560"/>
        <c:crosses val="autoZero"/>
        <c:auto val="1"/>
        <c:lblAlgn val="ctr"/>
        <c:lblOffset val="100"/>
        <c:noMultiLvlLbl val="0"/>
      </c:catAx>
      <c:valAx>
        <c:axId val="2286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65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2015-2016 уч.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0.28999999999999998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2015-2016 уч.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2015-2016 уч.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3753472"/>
        <c:axId val="23755392"/>
      </c:barChart>
      <c:catAx>
        <c:axId val="2375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55392"/>
        <c:crosses val="autoZero"/>
        <c:auto val="1"/>
        <c:lblAlgn val="ctr"/>
        <c:lblOffset val="100"/>
        <c:noMultiLvlLbl val="0"/>
      </c:catAx>
      <c:valAx>
        <c:axId val="2375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53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6F3E9-F1C2-4FEE-9771-F0601E6868C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7520846-7855-4FC8-AF45-F386D54ABADE}" type="pres">
      <dgm:prSet presAssocID="{2136F3E9-F1C2-4FEE-9771-F0601E6868C0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73774429-004D-44BA-9980-BC23F9E36859}" type="presOf" srcId="{2136F3E9-F1C2-4FEE-9771-F0601E6868C0}" destId="{07520846-7855-4FC8-AF45-F386D54ABADE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6F3E9-F1C2-4FEE-9771-F0601E6868C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7520846-7855-4FC8-AF45-F386D54ABADE}" type="pres">
      <dgm:prSet presAssocID="{2136F3E9-F1C2-4FEE-9771-F0601E6868C0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10FD255A-20DA-4368-8550-2AE17C257EE4}" type="presOf" srcId="{2136F3E9-F1C2-4FEE-9771-F0601E6868C0}" destId="{07520846-7855-4FC8-AF45-F386D54ABADE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8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08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5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0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8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26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4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5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45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05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34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03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54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33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01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1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62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9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42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15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05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05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44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7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74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94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53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4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76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22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72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8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0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0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8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572000" y="304800"/>
            <a:ext cx="4419600" cy="1371600"/>
          </a:xfrm>
          <a:prstGeom prst="round2DiagRect">
            <a:avLst>
              <a:gd name="adj1" fmla="val 24603"/>
              <a:gd name="adj2" fmla="val 177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47800" y="3657600"/>
            <a:ext cx="7239000" cy="1371600"/>
          </a:xfrm>
        </p:spPr>
        <p:txBody>
          <a:bodyPr>
            <a:prstTxWarp prst="textInflateTop">
              <a:avLst/>
            </a:prstTxWarp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Развитие речи детей младшего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4400" y="457200"/>
            <a:ext cx="4267200" cy="1371600"/>
          </a:xfrm>
        </p:spPr>
        <p:txBody>
          <a:bodyPr rtlCol="0">
            <a:prstTxWarp prst="textStop">
              <a:avLst>
                <a:gd name="adj" fmla="val 14286"/>
              </a:avLst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Воспитатель МБДОУ «Детский сад общеразвивающего вида №14 «Искорка»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Стрюк</a:t>
            </a:r>
            <a:r>
              <a:rPr lang="ru-RU" sz="2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Евгения Владимировна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5594349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8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4267200" cy="32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49" y="2614612"/>
            <a:ext cx="4235451" cy="31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1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0" r="13043"/>
          <a:stretch/>
        </p:blipFill>
        <p:spPr>
          <a:xfrm>
            <a:off x="609600" y="2324100"/>
            <a:ext cx="3581400" cy="3886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r="17969"/>
          <a:stretch/>
        </p:blipFill>
        <p:spPr>
          <a:xfrm>
            <a:off x="4953000" y="2209800"/>
            <a:ext cx="321468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/>
          <a:stretch/>
        </p:blipFill>
        <p:spPr>
          <a:xfrm>
            <a:off x="1371600" y="2362200"/>
            <a:ext cx="61722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57400"/>
            <a:ext cx="5892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9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0"/>
            <a:ext cx="3759200" cy="2819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47887"/>
            <a:ext cx="2819400" cy="2114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9"/>
          <a:stretch/>
        </p:blipFill>
        <p:spPr>
          <a:xfrm>
            <a:off x="5486400" y="4648200"/>
            <a:ext cx="2895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6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19400"/>
            <a:ext cx="3657600" cy="2743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24075"/>
            <a:ext cx="2857500" cy="2143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06" y="4576167"/>
            <a:ext cx="2833688" cy="21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3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00200" y="1905000"/>
            <a:ext cx="6248400" cy="6096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диагностики на конец года: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189313"/>
              </p:ext>
            </p:extLst>
          </p:nvPr>
        </p:nvGraphicFramePr>
        <p:xfrm>
          <a:off x="457200" y="3000375"/>
          <a:ext cx="8229600" cy="3125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161635983"/>
              </p:ext>
            </p:extLst>
          </p:nvPr>
        </p:nvGraphicFramePr>
        <p:xfrm>
          <a:off x="1295400" y="2590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472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4495800" cy="6096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результате :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33400" y="1447800"/>
            <a:ext cx="6172200" cy="365760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Понизилось количество детей с низким уровнем речевого развития;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расширился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словарь, совершенствована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грамматическая структура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Уменьшилось количество грамматических ошибок в речи;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научились составлять описательные рассказы по картинкам и игрушкам.</a:t>
            </a:r>
          </a:p>
        </p:txBody>
      </p:sp>
    </p:spTree>
    <p:extLst>
      <p:ext uri="{BB962C8B-B14F-4D97-AF65-F5344CB8AC3E}">
        <p14:creationId xmlns:p14="http://schemas.microsoft.com/office/powerpoint/2010/main" val="21255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743200" y="1981200"/>
            <a:ext cx="3657600" cy="5334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762000" y="2819400"/>
            <a:ext cx="7772400" cy="335280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каждым годом жизнь предъявляет всё более высокие требования  не только к нам взрослым, но и к детям. Неуклонно растёт объем знаний, которые нужно им передать. Для того чтобы помочь детям справиться с ожидающими их сложными задачами нужно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озаботиться о своевременном и полноценном формировании у них словаря. Это основное условие успешного их обучения в дальнейшем, ведь через речь совершается развитие мышления, с помощью слова ребенок выражает свои мысли.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00200" y="1905000"/>
            <a:ext cx="6248400" cy="6096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диагностики на начало года: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189313"/>
              </p:ext>
            </p:extLst>
          </p:nvPr>
        </p:nvGraphicFramePr>
        <p:xfrm>
          <a:off x="457200" y="3000375"/>
          <a:ext cx="8229600" cy="3125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14206290"/>
              </p:ext>
            </p:extLst>
          </p:nvPr>
        </p:nvGraphicFramePr>
        <p:xfrm>
          <a:off x="1295400" y="2590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336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4572000" cy="4572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и задачи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6019800" cy="411480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системы работы, направленной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активизацию речи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дошкольного возраста.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методическую литературу и  опыт работы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картотеки пальчиковыми, речевыми, хороводными играми;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компетентность родителей по речевому развитию младших дошкольников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4648200" cy="762000"/>
          </a:xfrm>
        </p:spPr>
        <p:txBody>
          <a:bodyPr>
            <a:prstTxWarp prst="textChevron">
              <a:avLst>
                <a:gd name="adj" fmla="val 20556"/>
              </a:avLst>
            </a:prstTxWarp>
          </a:bodyPr>
          <a:lstStyle/>
          <a:p>
            <a:pPr algn="l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Перспективный план работы: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376943"/>
              </p:ext>
            </p:extLst>
          </p:nvPr>
        </p:nvGraphicFramePr>
        <p:xfrm>
          <a:off x="381000" y="762000"/>
          <a:ext cx="6324600" cy="486078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43100"/>
                <a:gridCol w="4381500"/>
              </a:tblGrid>
              <a:tr h="537432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знаний детей по речевому развитию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37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пополнение речевого уголка  картотеками игр по развитию речи детей младшего дошкольного возраста</a:t>
                      </a:r>
                    </a:p>
                  </a:txBody>
                  <a:tcPr/>
                </a:tc>
              </a:tr>
              <a:tr h="5374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настольно – печатной развивающей игры: «Угостим зверят соком»</a:t>
                      </a:r>
                    </a:p>
                  </a:txBody>
                  <a:tcPr/>
                </a:tc>
              </a:tr>
              <a:tr h="5374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ие к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артотеки артикуляционных гимнастик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74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 и упражнений на развитие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речевого дыхания для детей младшего возраста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16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артотеки хороводных игр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  <a:p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немотаблиц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составления рассказов, подбор сюжетных картинок</a:t>
                      </a:r>
                    </a:p>
                  </a:txBody>
                  <a:tcPr/>
                </a:tc>
              </a:tr>
              <a:tr h="8069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пальчикового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театра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66800" y="1981200"/>
            <a:ext cx="701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Chevron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Реализация  проекта «Собака – друг человека»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H:\DCIM\101MSDCF\DSC028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2743200"/>
            <a:ext cx="3009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DCIM\101MSDCF\DSC028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695574"/>
            <a:ext cx="31369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DCIM\101MSDCF\DSC028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191000"/>
            <a:ext cx="3048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64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DCIM\101MSDCF\DSC028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:\DCIM\101MSDCF\DSC028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0"/>
            <a:ext cx="40576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0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38400" y="2057400"/>
            <a:ext cx="3505200" cy="457200"/>
          </a:xfrm>
          <a:prstGeom prst="rect">
            <a:avLst/>
          </a:prstGeom>
        </p:spPr>
        <p:txBody>
          <a:bodyPr numCol="1">
            <a:prstTxWarp prst="textChevron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родителями</a:t>
            </a:r>
            <a:r>
              <a:rPr lang="ru-RU" sz="1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39295"/>
              </p:ext>
            </p:extLst>
          </p:nvPr>
        </p:nvGraphicFramePr>
        <p:xfrm>
          <a:off x="1371600" y="2590800"/>
          <a:ext cx="7162800" cy="372278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48000"/>
                <a:gridCol w="4114800"/>
              </a:tblGrid>
              <a:tr h="4300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Сентябрь-октябрь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участие родителей в оформлении группы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164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Наглядно-педагогические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консультации: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речи и игры в кругу семьи»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«Речевые игры по дороге в детский сад»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Советы логопеда «Говорите с ребенком правильно»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Памятка для родителей по проведению </a:t>
                      </a:r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речедвигательных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упражнений в домашних условиях и др.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01505">
                <a:tc gridSpan="2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0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908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569</TotalTime>
  <Words>312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Шаблон 2</vt:lpstr>
      <vt:lpstr>1_Шаблон 2</vt:lpstr>
      <vt:lpstr>2_Шаблон 2</vt:lpstr>
      <vt:lpstr>5_Шаблон 2</vt:lpstr>
      <vt:lpstr> Развитие речи детей младшего дошкольного возраста</vt:lpstr>
      <vt:lpstr>Актуальность</vt:lpstr>
      <vt:lpstr>Результаты диагностики на начало года:</vt:lpstr>
      <vt:lpstr>Цель и задачи</vt:lpstr>
      <vt:lpstr>Перспективный план работы: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диагностики на конец года:</vt:lpstr>
      <vt:lpstr>В результате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«Пальчики играют – речь ребенка развивают» II младшая группа</dc:title>
  <dc:creator>pc</dc:creator>
  <cp:lastModifiedBy>Методкабинет</cp:lastModifiedBy>
  <cp:revision>47</cp:revision>
  <dcterms:created xsi:type="dcterms:W3CDTF">2015-03-08T05:50:30Z</dcterms:created>
  <dcterms:modified xsi:type="dcterms:W3CDTF">2017-01-23T10:26:26Z</dcterms:modified>
</cp:coreProperties>
</file>