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y="1095856" x="1997075"/>
            <a:ext cy="1102500" cx="6400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b="1" sz="4800"/>
            </a:lvl1pPr>
            <a:lvl2pPr>
              <a:spcBef>
                <a:spcPts val="0"/>
              </a:spcBef>
              <a:buSzPct val="100000"/>
              <a:defRPr b="1" sz="4800"/>
            </a:lvl2pPr>
            <a:lvl3pPr>
              <a:spcBef>
                <a:spcPts val="0"/>
              </a:spcBef>
              <a:buSzPct val="100000"/>
              <a:defRPr b="1" sz="4800"/>
            </a:lvl3pPr>
            <a:lvl4pPr>
              <a:spcBef>
                <a:spcPts val="0"/>
              </a:spcBef>
              <a:buSzPct val="100000"/>
              <a:defRPr b="1" sz="4800"/>
            </a:lvl4pPr>
            <a:lvl5pPr>
              <a:spcBef>
                <a:spcPts val="0"/>
              </a:spcBef>
              <a:buSzPct val="100000"/>
              <a:defRPr b="1" sz="4800"/>
            </a:lvl5pPr>
            <a:lvl6pPr>
              <a:spcBef>
                <a:spcPts val="0"/>
              </a:spcBef>
              <a:buSzPct val="100000"/>
              <a:defRPr b="1" sz="4800"/>
            </a:lvl6pPr>
            <a:lvl7pPr>
              <a:spcBef>
                <a:spcPts val="0"/>
              </a:spcBef>
              <a:buSzPct val="100000"/>
              <a:defRPr b="1" sz="4800"/>
            </a:lvl7pPr>
            <a:lvl8pPr>
              <a:spcBef>
                <a:spcPts val="0"/>
              </a:spcBef>
              <a:buSzPct val="100000"/>
              <a:defRPr b="1" sz="4800"/>
            </a:lvl8pPr>
            <a:lvl9pPr>
              <a:spcBef>
                <a:spcPts val="0"/>
              </a:spcBef>
              <a:buSzPct val="100000"/>
              <a:defRPr b="1"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y="2251802" x="1997075"/>
            <a:ext cy="871800" cx="640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" name="Shape 16"/>
          <p:cNvSpPr/>
          <p:nvPr/>
        </p:nvSpPr>
        <p:spPr>
          <a:xfrm>
            <a:off y="0" x="0"/>
            <a:ext cy="5143499" cx="3135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y="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y="1916906" x="3175"/>
            <a:ext cy="611981" cx="635000"/>
          </a:xfrm>
          <a:custGeom>
            <a:pathLst>
              <a:path w="400" extrusionOk="0" h="514">
                <a:moveTo>
                  <a:pt y="0" x="400"/>
                </a:moveTo>
                <a:lnTo>
                  <a:pt y="0" x="0"/>
                </a:lnTo>
                <a:lnTo>
                  <a:pt y="514" x="0"/>
                </a:lnTo>
                <a:lnTo>
                  <a:pt y="514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y="1307306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y="1307306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y="3226593" x="152400"/>
            <a:ext cy="609600" cx="1317625"/>
          </a:xfrm>
          <a:custGeom>
            <a:pathLst>
              <a:path w="830" extrusionOk="0" h="512">
                <a:moveTo>
                  <a:pt y="0" x="830"/>
                </a:moveTo>
                <a:lnTo>
                  <a:pt y="0" x="398"/>
                </a:ln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>
            <a:off y="2614612" x="152400"/>
            <a:ext cy="611981" cx="1317625"/>
          </a:xfrm>
          <a:custGeom>
            <a:pathLst>
              <a:path w="830" extrusionOk="0" h="514">
                <a:moveTo>
                  <a:pt y="0" x="432"/>
                </a:moveTo>
                <a:lnTo>
                  <a:pt y="0" x="0"/>
                </a:lnTo>
                <a:lnTo>
                  <a:pt y="514" x="398"/>
                </a:lnTo>
                <a:lnTo>
                  <a:pt y="514" x="830"/>
                </a:lnTo>
                <a:lnTo>
                  <a:pt y="0" x="43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y="2614612" x="984250"/>
            <a:ext cy="611981" cx="1322387"/>
          </a:xfrm>
          <a:custGeom>
            <a:pathLst>
              <a:path w="833" extrusionOk="0" h="514">
                <a:moveTo>
                  <a:pt y="514" x="399"/>
                </a:moveTo>
                <a:lnTo>
                  <a:pt y="514" x="833"/>
                </a:lnTo>
                <a:lnTo>
                  <a:pt y="0" x="435"/>
                </a:lnTo>
                <a:lnTo>
                  <a:pt y="0" x="0"/>
                </a:lnTo>
                <a:lnTo>
                  <a:pt y="514" x="399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y="4533900" x="984250"/>
            <a:ext cy="609600" cx="1322387"/>
          </a:xfrm>
          <a:custGeom>
            <a:pathLst>
              <a:path w="833" extrusionOk="0" h="512">
                <a:moveTo>
                  <a:pt y="0" x="399"/>
                </a:moveTo>
                <a:lnTo>
                  <a:pt y="512" x="0"/>
                </a:lnTo>
                <a:lnTo>
                  <a:pt y="512" x="435"/>
                </a:lnTo>
                <a:lnTo>
                  <a:pt y="0" x="833"/>
                </a:lnTo>
                <a:lnTo>
                  <a:pt y="0" x="399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y="3924300" x="984250"/>
            <a:ext cy="609600" cx="1322387"/>
          </a:xfrm>
          <a:custGeom>
            <a:pathLst>
              <a:path w="833" extrusionOk="0" h="512">
                <a:moveTo>
                  <a:pt y="0" x="435"/>
                </a:moveTo>
                <a:lnTo>
                  <a:pt y="0" x="0"/>
                </a:lnTo>
                <a:lnTo>
                  <a:pt y="512" x="399"/>
                </a:lnTo>
                <a:lnTo>
                  <a:pt y="512" x="833"/>
                </a:lnTo>
                <a:lnTo>
                  <a:pt y="0" x="435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>
            <a:off y="3924300" x="1820863"/>
            <a:ext cy="609600" cx="1317625"/>
          </a:xfrm>
          <a:custGeom>
            <a:pathLst>
              <a:path w="830" extrusionOk="0" h="512">
                <a:moveTo>
                  <a:pt y="0" x="434"/>
                </a:moveTo>
                <a:lnTo>
                  <a:pt y="0" x="0"/>
                </a:lnTo>
                <a:lnTo>
                  <a:pt y="512" x="398"/>
                </a:lnTo>
                <a:lnTo>
                  <a:pt y="512" x="830"/>
                </a:lnTo>
                <a:lnTo>
                  <a:pt y="0" x="43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y="6096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y="1916906" x="152400"/>
            <a:ext cy="611981" cx="1317625"/>
          </a:xfrm>
          <a:custGeom>
            <a:pathLst>
              <a:path w="830" extrusionOk="0" h="514">
                <a:moveTo>
                  <a:pt y="514" x="0"/>
                </a:moveTo>
                <a:lnTo>
                  <a:pt y="514" x="432"/>
                </a:lnTo>
                <a:lnTo>
                  <a:pt y="0" x="830"/>
                </a:lnTo>
                <a:lnTo>
                  <a:pt y="0" x="398"/>
                </a:lnTo>
                <a:lnTo>
                  <a:pt y="514" x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y="3226593" x="984250"/>
            <a:ext cy="609600" cx="1322387"/>
          </a:xfrm>
          <a:custGeom>
            <a:pathLst>
              <a:path w="833" extrusionOk="0" h="512">
                <a:moveTo>
                  <a:pt y="512" x="0"/>
                </a:moveTo>
                <a:lnTo>
                  <a:pt y="512" x="435"/>
                </a:lnTo>
                <a:lnTo>
                  <a:pt y="0" x="833"/>
                </a:lnTo>
                <a:lnTo>
                  <a:pt y="0" x="399"/>
                </a:lnTo>
                <a:lnTo>
                  <a:pt y="512" x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y="4533900" x="1820863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4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y="45339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y="392430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y="2017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y="612225" x="8397875"/>
            <a:ext cy="607183" cx="746125"/>
          </a:xfrm>
          <a:custGeom>
            <a:pathLst>
              <a:path w="470" extrusionOk="0" h="602">
                <a:moveTo>
                  <a:pt y="0" x="0"/>
                </a:moveTo>
                <a:lnTo>
                  <a:pt y="602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200150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y="1200150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6" name="Shape 56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y="3320653" x="1574800"/>
            <a:ext cy="5133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74" name="Shape 74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%" r="100%"/>
          </a:path>
          <a:tileRect b="-100%" l="-100%"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/>
          <p:nvPr/>
        </p:nvSpPr>
        <p:spPr>
          <a:xfrm>
            <a:off y="0" x="0"/>
            <a:ext cy="5143499" cx="3135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/>
          <p:nvPr/>
        </p:nvSpPr>
        <p:spPr>
          <a:xfrm>
            <a:off y="45339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y="392430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y="2017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y="612225" x="8397875"/>
            <a:ext cy="607183" cx="746125"/>
          </a:xfrm>
          <a:custGeom>
            <a:pathLst>
              <a:path w="470" extrusionOk="0" h="602">
                <a:moveTo>
                  <a:pt y="0" x="0"/>
                </a:moveTo>
                <a:lnTo>
                  <a:pt y="602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4"/><Relationship Target="../media/image14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ru.wikipedia.org/wiki/%D0%A1%D0%A3%D0%AD%D0%9A" Type="http://schemas.openxmlformats.org/officeDocument/2006/relationships/hyperlink" TargetMode="External" Id="rId4"/><Relationship Target="https://ru.wikipedia.org/wiki/2004_%D0%B3%D0%BE%D0%B4" Type="http://schemas.openxmlformats.org/officeDocument/2006/relationships/hyperlink" TargetMode="External" Id="rId3"/><Relationship Target="https://ru.wikipedia.org/wiki/%D0%AE%D0%B6%D0%BA%D1%83%D0%B7%D0%B1%D0%B0%D1%81%D1%81%D1%83%D0%B3%D0%BE%D0%BB%D1%8C" Type="http://schemas.openxmlformats.org/officeDocument/2006/relationships/hyperlink" TargetMode="External" Id="rId6"/><Relationship Target="https://ru.wikipedia.org/wiki/%D0%9A%D1%83%D0%B7%D0%B1%D0%B0%D1%81%D1%81%D1%80%D0%B0%D0%B7%D1%80%D0%B5%D0%B7%D1%83%D0%B3%D0%BE%D0%BB%D1%8C" Type="http://schemas.openxmlformats.org/officeDocument/2006/relationships/hyperlink" TargetMode="External" Id="rId5"/><Relationship Target="https://ru.wikipedia.org/w/index.php?title=%D0%9A%D1%80%D0%B0%D1%81%D0%BD%D0%BE%D1%8F%D1%80%D1%81%D0%BA%D0%BA%D1%80%D0%B0%D0%B9%D1%83%D0%B3%D0%BE%D0%BB%D1%8C&amp;action=edit&amp;redlink=1" Type="http://schemas.openxmlformats.org/officeDocument/2006/relationships/hyperlink" TargetMode="External" Id="rId8"/><Relationship Target="https://ru.wikipedia.org/wiki/%D0%A3%D0%B3%D0%BE%D0%BB%D1%8C%D0%BD%D0%B0%D1%8F_%D0%BA%D0%BE%D0%BC%D0%BF%D0%B0%D0%BD%D0%B8%D1%8F_%22%D0%97%D0%B0%D1%80%D0%B5%D1%87%D0%BD%D0%B0%D1%8F%22" Type="http://schemas.openxmlformats.org/officeDocument/2006/relationships/hyperlink" TargetMode="External" Id="rId7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https://ru.wikipedia.org/wiki/%D0%9D%D0%B5%D1%84%D1%82%D1%8C" Type="http://schemas.openxmlformats.org/officeDocument/2006/relationships/hyperlink" TargetMode="External" Id="rId17"/><Relationship Target="https://ru.wikipedia.org/wiki/1970_%D0%B3%D0%BE%D0%B4" Type="http://schemas.openxmlformats.org/officeDocument/2006/relationships/hyperlink" TargetMode="External" Id="rId16"/><Relationship Target="https://ru.wikipedia.org/wiki/1960_%D0%B3%D0%BE%D0%B4" Type="http://schemas.openxmlformats.org/officeDocument/2006/relationships/hyperlink" TargetMode="External" Id="rId15"/><Relationship Target="https://ru.wikipedia.org/wiki/%D0%AD%D0%BB%D0%B5%D0%BA%D1%82%D1%80%D0%B8%D1%87%D0%B5%D1%81%D1%82%D0%B2%D0%BE" Type="http://schemas.openxmlformats.org/officeDocument/2006/relationships/hyperlink" TargetMode="External" Id="rId14"/><Relationship Target="../notesSlides/notesSlide2.xml" Type="http://schemas.openxmlformats.org/officeDocument/2006/relationships/notesSlide" Id="rId2"/><Relationship Target="https://ru.wikipedia.org/wiki/%D0%98%D1%81%D0%BA%D0%BE%D0%BF%D0%B0%D0%B5%D0%BC%D1%8B%D0%B9_%D1%83%D0%B3%D0%BE%D0%BB%D1%8C#cite_note-1" Type="http://schemas.openxmlformats.org/officeDocument/2006/relationships/hyperlink" TargetMode="External" Id="rId12"/><Relationship Target="https://ru.wikipedia.org/wiki/%D0%9A%D0%BE%D1%8D%D1%84%D1%84%D0%B8%D1%86%D0%B8%D0%B5%D0%BD%D1%82_%D0%BF%D0%BE%D0%BB%D0%B5%D0%B7%D0%BD%D0%BE%D0%B3%D0%BE_%D0%B4%D0%B5%D0%B9%D1%81%D1%82%D0%B2%D0%B8%D1%8F" Type="http://schemas.openxmlformats.org/officeDocument/2006/relationships/hyperlink" TargetMode="External" Id="rId13"/><Relationship Target="../slideLayouts/slideLayout2.xml" Type="http://schemas.openxmlformats.org/officeDocument/2006/relationships/slideLayout" Id="rId1"/><Relationship Target="https://ru.wikipedia.org/wiki/%D0%A3%D0%B3%D0%BB%D0%B5%D1%80%D0%BE%D0%B4" Type="http://schemas.openxmlformats.org/officeDocument/2006/relationships/hyperlink" TargetMode="External" Id="rId4"/><Relationship Target="https://ru.wikipedia.org/wiki/%D0%9A%D0%B8%D0%BB%D0%BE%D0%B2%D0%B0%D1%82%D1%82-%D1%87%D0%B0%D1%81" Type="http://schemas.openxmlformats.org/officeDocument/2006/relationships/hyperlink" TargetMode="External" Id="rId10"/><Relationship Target="https://ru.wikipedia.org/wiki/%D0%9A%D0%B8%D1%81%D0%BB%D0%BE%D1%80%D0%BE%D0%B4" Type="http://schemas.openxmlformats.org/officeDocument/2006/relationships/hyperlink" TargetMode="External" Id="rId3"/><Relationship Target="https://ru.wikipedia.org/wiki/%D0%AD%D0%BD%D0%B5%D1%80%D0%B3%D0%B8%D1%8F" Type="http://schemas.openxmlformats.org/officeDocument/2006/relationships/hyperlink" TargetMode="External" Id="rId11"/><Relationship Target="https://ru.wikipedia.org/wiki/%D0%A3%D0%B3%D0%BB%D0%B5%D0%BA%D0%B8%D1%81%D0%BB%D1%8B%D0%B9_%D0%B3%D0%B0%D0%B7" Type="http://schemas.openxmlformats.org/officeDocument/2006/relationships/hyperlink" TargetMode="External" Id="rId9"/><Relationship Target="https://ru.wikipedia.org/wiki/%D0%98%D1%81%D0%BA%D0%BE%D0%BF%D0%B0%D0%B5%D0%BC%D0%BE%D0%B5_%D1%82%D0%BE%D0%BF%D0%BB%D0%B8%D0%B2%D0%BE" Type="http://schemas.openxmlformats.org/officeDocument/2006/relationships/hyperlink" TargetMode="External" Id="rId6"/><Relationship Target="https://ru.wikipedia.org/wiki/%D0%9B%D0%B0%D1%82%D0%B8%D0%BD%D1%81%D0%BA%D0%B8%D0%B9_%D1%8F%D0%B7%D1%8B%D0%BA" Type="http://schemas.openxmlformats.org/officeDocument/2006/relationships/hyperlink" TargetMode="External" Id="rId5"/><Relationship Target="https://ru.wikipedia.org/wiki/%D0%A3%D0%B3%D0%BB%D0%B5%D0%BA%D0%B8%D1%81%D0%BB%D1%8B%D0%B9_%D0%B3%D0%B0%D0%B7" Type="http://schemas.openxmlformats.org/officeDocument/2006/relationships/hyperlink" TargetMode="External" Id="rId8"/><Relationship Target="https://ru.wikipedia.org/wiki/%D0%9A%D0%B8%D0%BB%D0%BE%D0%B3%D1%80%D0%B0%D0%BC%D0%BC" Type="http://schemas.openxmlformats.org/officeDocument/2006/relationships/hyperlink" TargetMode="External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1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ru.wikipedia.org/wiki/%D0%A3%D0%B3%D0%BB%D0%B5%D1%80%D0%BE%D0%B4" Type="http://schemas.openxmlformats.org/officeDocument/2006/relationships/hyperlink" TargetMode="External" Id="rId4"/><Relationship Target="https://ru.wikipedia.org/wiki/%D0%A2%D0%BE%D1%80%D1%84" Type="http://schemas.openxmlformats.org/officeDocument/2006/relationships/hyperlink" TargetMode="External" Id="rId3"/><Relationship Target="../media/image07.jpg" Type="http://schemas.openxmlformats.org/officeDocument/2006/relationships/image" Id="rId6"/><Relationship Target="https://ru.wikipedia.org/wiki/%D0%A2%D0%B5%D0%BF%D0%BB%D0%BE%D1%82%D0%B0_%D1%81%D0%B3%D0%BE%D1%80%D0%B0%D0%BD%D0%B8%D1%8F" Type="http://schemas.openxmlformats.org/officeDocument/2006/relationships/hyperlink" TargetMode="External" Id="rId5"/></Relationships>
</file>

<file path=ppt/slides/_rels/slide6.xml.rels><?xml version="1.0" encoding="UTF-8" standalone="yes"?><Relationships xmlns="http://schemas.openxmlformats.org/package/2006/relationships"><Relationship Target="../media/image05.jpg" Type="http://schemas.openxmlformats.org/officeDocument/2006/relationships/image" Id="rId12"/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ru.wikipedia.org/wiki/%D0%97%D0%BE%D0%BB%D0%B0" Type="http://schemas.openxmlformats.org/officeDocument/2006/relationships/hyperlink" TargetMode="External" Id="rId10"/><Relationship Target="https://ru.wikipedia.org/wiki/%D0%A5%D0%B2%D0%BE%D1%89" Type="http://schemas.openxmlformats.org/officeDocument/2006/relationships/hyperlink" TargetMode="External" Id="rId4"/><Relationship Target="https://ru.wikipedia.org/wiki/%D0%9A%D0%B0%D0%BD%D1%86%D0%B5%D1%80%D0%BE%D0%B3%D0%B5%D0%BD" Type="http://schemas.openxmlformats.org/officeDocument/2006/relationships/hyperlink" TargetMode="External" Id="rId11"/><Relationship Target="https://ru.wikipedia.org/wiki/%D0%9F%D0%B0%D0%BF%D0%BE%D1%80%D0%BE%D1%82%D0%BD%D0%B8%D0%BA" Type="http://schemas.openxmlformats.org/officeDocument/2006/relationships/hyperlink" TargetMode="External" Id="rId3"/><Relationship Target="https://ru.wikipedia.org/wiki/%D0%92%D0%BE%D0%B4%D0%B0" Type="http://schemas.openxmlformats.org/officeDocument/2006/relationships/hyperlink" TargetMode="External" Id="rId9"/><Relationship Target="https://ru.wikipedia.org/wiki/%D0%93%D0%BE%D0%BB%D0%BE%D1%81%D0%B5%D0%BC%D0%B5%D0%BD%D0%BD%D1%8B%D0%B5" Type="http://schemas.openxmlformats.org/officeDocument/2006/relationships/hyperlink" TargetMode="External" Id="rId6"/><Relationship Target="https://ru.wikipedia.org/wiki/%D0%9F%D0%BB%D0%B0%D1%83%D0%BD" Type="http://schemas.openxmlformats.org/officeDocument/2006/relationships/hyperlink" TargetMode="External" Id="rId5"/><Relationship Target="https://ru.wikipedia.org/wiki/%D0%A3%D0%B3%D0%BB%D0%B5%D1%80%D0%BE%D0%B4" Type="http://schemas.openxmlformats.org/officeDocument/2006/relationships/hyperlink" TargetMode="External" Id="rId8"/><Relationship Target="https://ru.wikipedia.org/wiki/%D0%90%D1%80%D0%B5%D0%BD%D1%8B" Type="http://schemas.openxmlformats.org/officeDocument/2006/relationships/hyperlink" TargetMode="External" Id="rId7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0.jpg" Type="http://schemas.openxmlformats.org/officeDocument/2006/relationships/image" Id="rId10"/><Relationship Target="https://ru.wikipedia.org/wiki/1735_%D0%B3%D0%BE%D0%B4" Type="http://schemas.openxmlformats.org/officeDocument/2006/relationships/hyperlink" TargetMode="External" Id="rId4"/><Relationship Target="https://ru.wikipedia.org/wiki/%D0%90%D0%BD%D0%B3%D0%BB%D0%B8%D1%8F" Type="http://schemas.openxmlformats.org/officeDocument/2006/relationships/hyperlink" TargetMode="External" Id="rId3"/><Relationship Target="https://ru.wikipedia.org/wiki/%D0%AE%D0%90%D0%A0" Type="http://schemas.openxmlformats.org/officeDocument/2006/relationships/hyperlink" TargetMode="External" Id="rId9"/><Relationship Target="https://ru.wikipedia.org/wiki/%D0%9A%D0%B0%D0%BC%D0%B5%D0%BD%D0%BD%D0%BE%D1%83%D0%B3%D0%BE%D0%BB%D1%8C%D0%BD%D1%8B%D0%B9_%D0%BA%D0%BE%D0%BA%D1%81" Type="http://schemas.openxmlformats.org/officeDocument/2006/relationships/hyperlink" TargetMode="External" Id="rId6"/><Relationship Target="https://ru.wikipedia.org/wiki/%D0%A7%D1%83%D0%B3%D1%83%D0%BD" Type="http://schemas.openxmlformats.org/officeDocument/2006/relationships/hyperlink" TargetMode="External" Id="rId5"/><Relationship Target="https://ru.wikipedia.org/wiki/%D0%AD%D0%BC%D0%B1%D0%B0%D1%80%D0%B3%D0%BE" Type="http://schemas.openxmlformats.org/officeDocument/2006/relationships/hyperlink" TargetMode="External" Id="rId8"/><Relationship Target="https://ru.wikipedia.org/wiki/%D0%A2%D0%B5%D1%85%D0%BD%D0%BE%D0%BB%D0%BE%D0%B3%D0%B8%D1%8F_%D0%A4%D0%B8%D1%88%D0%B5%D1%80%D0%B0-%D0%A2%D1%80%D0%BE%D0%BF%D1%88%D0%B0" Type="http://schemas.openxmlformats.org/officeDocument/2006/relationships/hyperlink" TargetMode="External" Id="rId7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y="284772" x="1753050"/>
            <a:ext cy="1477500" cx="71163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72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Уголь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y="4351500" x="3162825"/>
            <a:ext cy="720899" cx="6323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400" lang="ru"/>
              <a:t>Подготовил ученик 11 класса Балыклов Максим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17049" x="4725250"/>
            <a:ext cy="2722999" cx="363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172525" x="1352600"/>
            <a:ext cy="2232375" cx="35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                </a:t>
            </a:r>
            <a:r>
              <a:rPr lang="ru">
                <a:solidFill>
                  <a:srgbClr val="CD118C"/>
                </a:solidFill>
              </a:rPr>
              <a:t>Переработка угля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y="1325925" x="1121250"/>
            <a:ext cy="2660700" cx="669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ru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Значение угля как сырья для химической промышленности трудно переоценить. Коксохимическое производство является одной из ведущих отраслей химической промышленности и главным – среди производств по химической переработке каменного угля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1032253" x="694100"/>
            <a:ext cy="31200" cx="6642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57325" x="5312575"/>
            <a:ext cy="3305175" cx="31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idx="1" type="body"/>
          </p:nvPr>
        </p:nvSpPr>
        <p:spPr>
          <a:xfrm>
            <a:off y="1200150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ru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Коксование угля осуществляют в коксовых печах (рис. 1) при температуре около 1000 0С без доступа воздуха. При такой температуре происходит расщепление органических макромолекул, содержащихся в угле, с образованием летучих продуктов и кокса</a:t>
            </a:r>
          </a:p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y="1200150" x="5196900"/>
            <a:ext cy="3630300" cx="3489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y="1200150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ru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прошлом веке каменноугольный (светильный) газ использовали для освещения улиц и квартир.</a:t>
            </a:r>
          </a:p>
        </p:txBody>
      </p:sp>
      <p:sp>
        <p:nvSpPr>
          <p:cNvPr id="171" name="Shape 171"/>
          <p:cNvSpPr txBox="1"/>
          <p:nvPr>
            <p:ph idx="2" type="body"/>
          </p:nvPr>
        </p:nvSpPr>
        <p:spPr>
          <a:xfrm>
            <a:off y="1200150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6" x="4756100"/>
            <a:ext cy="3466799" cx="33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400" lang="ru">
                <a:solidFill>
                  <a:srgbClr val="9FC5E8"/>
                </a:solidFill>
                <a:latin typeface="Verdana"/>
                <a:ea typeface="Verdana"/>
                <a:cs typeface="Verdana"/>
                <a:sym typeface="Verdana"/>
              </a:rPr>
              <a:t>Кокс – необходимое топливо для металлургии. При коксовании образуются четыре основных продукта: кокс, каменноугольная смола, аммиачная вода и коксовый га</a:t>
            </a:r>
            <a:r>
              <a:rPr sz="1100" lang="ru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1200150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y="1200150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449347"/>
            <a:ext cy="5143500" cx="824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y="27712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lnSpc>
                <a:spcPct val="16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60000"/>
              </a:lnSpc>
              <a:spcBef>
                <a:spcPts val="400"/>
              </a:spcBef>
              <a:buNone/>
            </a:pPr>
            <a:r>
              <a:rPr b="1" sz="1800" lang="ru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Крупнейшие российские производители угля</a:t>
            </a:r>
          </a:p>
          <a:p>
            <a:pPr rtl="0" lvl="0">
              <a:lnSpc>
                <a:spcPct val="160000"/>
              </a:lnSpc>
              <a:spcBef>
                <a:spcPts val="4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ru">
                <a:solidFill>
                  <a:srgbClr val="00FFFF"/>
                </a:solidFill>
              </a:rPr>
              <a:t>В </a:t>
            </a:r>
            <a:r>
              <a:rPr sz="1400" lang="ru">
                <a:solidFill>
                  <a:srgbClr val="00FFFF"/>
                </a:solidFill>
                <a:hlinkClick r:id="rId3"/>
              </a:rPr>
              <a:t>2004 году</a:t>
            </a:r>
            <a:r>
              <a:rPr sz="1400" lang="ru">
                <a:solidFill>
                  <a:srgbClr val="00FFFF"/>
                </a:solidFill>
              </a:rPr>
              <a:t> добыча составляла:</a:t>
            </a:r>
          </a:p>
          <a:p>
            <a:pPr rtl="0" lvl="0" indent="-317500" marL="68580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Clr>
                <a:srgbClr val="00FFFF"/>
              </a:buClr>
              <a:buSzPct val="100000"/>
              <a:buFont typeface="Arial"/>
              <a:buChar char="●"/>
            </a:pPr>
            <a:r>
              <a:rPr sz="1400" lang="ru">
                <a:solidFill>
                  <a:srgbClr val="00FFFF"/>
                </a:solidFill>
                <a:hlinkClick r:id="rId4"/>
              </a:rPr>
              <a:t>СУЭК</a:t>
            </a:r>
            <a:r>
              <a:rPr sz="1400" lang="ru">
                <a:solidFill>
                  <a:srgbClr val="00FFFF"/>
                </a:solidFill>
              </a:rPr>
              <a:t> — 79,5 млн тонн.</a:t>
            </a:r>
          </a:p>
          <a:p>
            <a:pPr rtl="0" lvl="0" indent="-317500" marL="68580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Clr>
                <a:srgbClr val="00FFFF"/>
              </a:buClr>
              <a:buSzPct val="100000"/>
              <a:buFont typeface="Arial"/>
              <a:buChar char="●"/>
            </a:pPr>
            <a:r>
              <a:rPr sz="1400" lang="ru">
                <a:solidFill>
                  <a:srgbClr val="00FFFF"/>
                </a:solidFill>
                <a:hlinkClick r:id="rId5"/>
              </a:rPr>
              <a:t>Кузбассразрезуголь</a:t>
            </a:r>
            <a:r>
              <a:rPr sz="1400" lang="ru">
                <a:solidFill>
                  <a:srgbClr val="00FFFF"/>
                </a:solidFill>
              </a:rPr>
              <a:t> — 39,3 млн тонн.</a:t>
            </a:r>
          </a:p>
          <a:p>
            <a:pPr rtl="0" lvl="0" indent="-317500" marL="68580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Clr>
                <a:srgbClr val="00FFFF"/>
              </a:buClr>
              <a:buSzPct val="100000"/>
              <a:buFont typeface="Arial"/>
              <a:buChar char="●"/>
            </a:pPr>
            <a:r>
              <a:rPr sz="1400" lang="ru">
                <a:solidFill>
                  <a:srgbClr val="00FFFF"/>
                </a:solidFill>
                <a:hlinkClick r:id="rId6"/>
              </a:rPr>
              <a:t>Южкузбассуголь</a:t>
            </a:r>
            <a:r>
              <a:rPr sz="1400" lang="ru">
                <a:solidFill>
                  <a:srgbClr val="00FFFF"/>
                </a:solidFill>
              </a:rPr>
              <a:t> — 18,1 млн тонн.</a:t>
            </a:r>
          </a:p>
          <a:p>
            <a:pPr rtl="0" lvl="0" indent="-317500" marL="68580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Clr>
                <a:srgbClr val="00FFFF"/>
              </a:buClr>
              <a:buSzPct val="100000"/>
              <a:buFont typeface="Arial"/>
              <a:buChar char="●"/>
            </a:pPr>
            <a:r>
              <a:rPr sz="1400" lang="ru">
                <a:solidFill>
                  <a:srgbClr val="00FFFF"/>
                </a:solidFill>
              </a:rPr>
              <a:t>Южный Кузбасс — 15,6 млн тонн.</a:t>
            </a:r>
          </a:p>
          <a:p>
            <a:pPr rtl="0" lvl="0" indent="-317500" marL="68580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Clr>
                <a:srgbClr val="00FFFF"/>
              </a:buClr>
              <a:buSzPct val="100000"/>
              <a:buFont typeface="Arial"/>
              <a:buChar char="●"/>
            </a:pPr>
            <a:r>
              <a:rPr sz="1400" lang="ru">
                <a:solidFill>
                  <a:srgbClr val="00FFFF"/>
                </a:solidFill>
                <a:hlinkClick r:id="rId7"/>
              </a:rPr>
              <a:t>Угольная компания "Заречная"</a:t>
            </a:r>
            <a:r>
              <a:rPr sz="1400" lang="ru">
                <a:solidFill>
                  <a:srgbClr val="00FFFF"/>
                </a:solidFill>
              </a:rPr>
              <a:t> — 9,9 млн тонн.</a:t>
            </a:r>
          </a:p>
          <a:p>
            <a:pPr rtl="0" lvl="0" indent="-317500" marL="68580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Clr>
                <a:srgbClr val="00FFFF"/>
              </a:buClr>
              <a:buSzPct val="100000"/>
              <a:buFont typeface="Arial"/>
              <a:buChar char="●"/>
            </a:pPr>
            <a:r>
              <a:rPr sz="1400" lang="ru">
                <a:solidFill>
                  <a:srgbClr val="00FFFF"/>
                </a:solidFill>
                <a:hlinkClick r:id="rId8"/>
              </a:rPr>
              <a:t>Красноярсккрайуголь</a:t>
            </a:r>
            <a:r>
              <a:rPr sz="1400" lang="ru">
                <a:solidFill>
                  <a:srgbClr val="00FFFF"/>
                </a:solidFill>
              </a:rPr>
              <a:t> — 3,7 млн тонн.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2678525" x="457200"/>
            <a:ext cy="21518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</a:t>
            </a:r>
            <a:r>
              <a:rPr sz="4800" lang="ru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Спасибо за внимание!!!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42650" x="5835355"/>
            <a:ext cy="3086825" cx="31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       </a:t>
            </a:r>
            <a:r>
              <a:rPr lang="ru">
                <a:latin typeface="Georgia"/>
                <a:ea typeface="Georgia"/>
                <a:cs typeface="Georgia"/>
                <a:sym typeface="Georgia"/>
              </a:rPr>
              <a:t>  Ископаемый Уголь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343725" x="457200"/>
            <a:ext cy="3486599" cx="78276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2727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Ископаемый уголь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— полезное ископаемое, вид топлива, образовавшийся из частей древних растений под землей без доступа 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кислорода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Международное название 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углерода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происходит от 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лат.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1100" lang="ru" i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carbō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(«уголь»). Уголь был первым из используемых человеком видов 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ископаемого топлива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Он позволил совершить промышленную революцию, которая в свою очередь способствовала развитию угольной промышленности, обеспечив её более современной технологией.</a:t>
            </a:r>
          </a:p>
          <a:p>
            <a:pPr rtl="0" lvl="0">
              <a:lnSpc>
                <a:spcPct val="152727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среднем, сжигание одного 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7"/>
              </a:rPr>
              <a:t>килограмма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этого вида топлива приводит к выделению 2,93 кг 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8"/>
              </a:rPr>
              <a:t>CO</a:t>
            </a:r>
            <a:r>
              <a:rPr baseline="-25000"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9"/>
              </a:rPr>
              <a:t>2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позволяет получить 23-27 МДж (6,4-7,5 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10"/>
              </a:rPr>
              <a:t>кВт·ч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11"/>
              </a:rPr>
              <a:t>энергии</a:t>
            </a:r>
            <a:r>
              <a:rPr baseline="30000"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12"/>
              </a:rPr>
              <a:t>[1]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или, при 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13"/>
              </a:rPr>
              <a:t>КПД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30 % — 2,0 кВт·ч 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14"/>
              </a:rPr>
              <a:t>электричества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В 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15"/>
              </a:rPr>
              <a:t>1960 году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уголь давал около половины мирового производства энергии, к 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16"/>
              </a:rPr>
              <a:t>1970 году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его доля упала до одной трети. Использование угля увеличивается в периоды высоких цен на 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  <a:hlinkClick r:id="rId17"/>
              </a:rPr>
              <a:t>нефть</a:t>
            </a:r>
            <a:r>
              <a:rPr sz="1100" lang="ru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другие энергоносители.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                  </a:t>
            </a:r>
            <a:r>
              <a:rPr sz="4800" lang="ru">
                <a:solidFill>
                  <a:srgbClr val="B4A7D6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Виды угля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744175" x="142375"/>
            <a:ext cy="781500" cx="2331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00FF00"/>
                </a:solidFill>
              </a:rPr>
              <a:t>Антрацит </a:t>
            </a:r>
          </a:p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y="1948750" x="2856525"/>
            <a:ext cy="1165799" cx="1966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1C232"/>
                </a:solidFill>
              </a:rPr>
              <a:t>Каменный уголь</a:t>
            </a:r>
          </a:p>
        </p:txBody>
      </p:sp>
      <p:cxnSp>
        <p:nvCxnSpPr>
          <p:cNvPr id="103" name="Shape 103"/>
          <p:cNvCxnSpPr/>
          <p:nvPr/>
        </p:nvCxnSpPr>
        <p:spPr>
          <a:xfrm flipH="1">
            <a:off y="889875" x="738499"/>
            <a:ext cy="916500" cx="2278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04" name="Shape 104"/>
          <p:cNvCxnSpPr/>
          <p:nvPr/>
        </p:nvCxnSpPr>
        <p:spPr>
          <a:xfrm>
            <a:off y="943275" x="3630700"/>
            <a:ext cy="872099" cx="53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05" name="Shape 105"/>
          <p:cNvCxnSpPr/>
          <p:nvPr/>
        </p:nvCxnSpPr>
        <p:spPr>
          <a:xfrm>
            <a:off y="969975" x="5179100"/>
            <a:ext cy="596099" cx="711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06" name="Shape 106"/>
          <p:cNvSpPr txBox="1"/>
          <p:nvPr/>
        </p:nvSpPr>
        <p:spPr>
          <a:xfrm>
            <a:off y="1664075" x="5517250"/>
            <a:ext cy="471599" cx="2242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ru"/>
              <a:t>Бурый уголь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14550" x="322875"/>
            <a:ext cy="1809750" cx="26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189125" x="6567300"/>
            <a:ext cy="1530575" cx="243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77153" x="5106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Антрацит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957725" x="1050050"/>
            <a:ext cy="2872799" cx="6825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ru">
                <a:solidFill>
                  <a:srgbClr val="351C75"/>
                </a:solidFill>
              </a:rPr>
              <a:t>Самый глубоко прогревавшийся при своем возникновении из ископаемых углей, уголь наиболее высокой степени углефикации. Характеризуется большой плотностью и блеском. Содержит 95 % углерода. Применяется как твердое высококалорийное топливо (теплотворность 6800—8350 ккал/кг). Имеют наибольшую теплоту сгорания, но плохо воспламеняются. Образуются из каменного угля при повышении давления и температуры на глубинах порядка 6 километров.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6650" x="4541237"/>
            <a:ext cy="1695450" cx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Бурый уголь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779750" x="1036350"/>
            <a:ext cy="2767799" cx="594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2727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sz="1400" lang="ru">
                <a:solidFill>
                  <a:srgbClr val="FF0000"/>
                </a:solidFill>
              </a:rPr>
              <a:t>Твердый ископаемый уголь, образовавшийся из </a:t>
            </a:r>
            <a:r>
              <a:rPr sz="1400" lang="ru">
                <a:solidFill>
                  <a:srgbClr val="FF0000"/>
                </a:solidFill>
                <a:hlinkClick r:id="rId3"/>
              </a:rPr>
              <a:t>торфа</a:t>
            </a:r>
            <a:r>
              <a:rPr sz="1400" lang="ru">
                <a:solidFill>
                  <a:srgbClr val="FF0000"/>
                </a:solidFill>
              </a:rPr>
              <a:t>, содержит 65—70 % </a:t>
            </a:r>
            <a:r>
              <a:rPr sz="1400" lang="ru">
                <a:solidFill>
                  <a:srgbClr val="FF0000"/>
                </a:solidFill>
                <a:hlinkClick r:id="rId4"/>
              </a:rPr>
              <a:t>углерода</a:t>
            </a:r>
            <a:r>
              <a:rPr sz="1400" lang="ru">
                <a:solidFill>
                  <a:srgbClr val="FF0000"/>
                </a:solidFill>
              </a:rPr>
              <a:t>, имеет бурый цвет, наиболее молодой из ископаемых углей. Используется как местное топливо, а также как химическое сырье. Содержат много воды (43 %), и поэтому имеют низкую </a:t>
            </a:r>
            <a:r>
              <a:rPr sz="1400" lang="ru">
                <a:solidFill>
                  <a:srgbClr val="FF0000"/>
                </a:solidFill>
                <a:hlinkClick r:id="rId5"/>
              </a:rPr>
              <a:t>теплоту сгорания</a:t>
            </a:r>
            <a:r>
              <a:rPr sz="1400" lang="ru">
                <a:solidFill>
                  <a:srgbClr val="FF0000"/>
                </a:solidFill>
              </a:rPr>
              <a:t>. Кроме того, содержат большое кол-во летучих веществ (до 50 %). Образуются из отмерших органических остатков под давлением нагрузки и под действием повышенной температуры на глубинах порядка 1 километра.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rgbClr val="252525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15675" x="5022025"/>
            <a:ext cy="1790700" cx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Каменный Уголь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352625" x="457200"/>
            <a:ext cy="3477899" cx="6617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2727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sz="1100" lang="ru">
                <a:solidFill>
                  <a:srgbClr val="00FF00"/>
                </a:solidFill>
              </a:rPr>
              <a:t>Осадочная порода, представляющая собой продукт глубокого разложения остатков растений (древовидных </a:t>
            </a:r>
            <a:r>
              <a:rPr sz="1100" lang="ru">
                <a:solidFill>
                  <a:srgbClr val="00FF00"/>
                </a:solidFill>
                <a:hlinkClick r:id="rId3"/>
              </a:rPr>
              <a:t>папоротников</a:t>
            </a:r>
            <a:r>
              <a:rPr sz="1100" lang="ru">
                <a:solidFill>
                  <a:srgbClr val="00FF00"/>
                </a:solidFill>
              </a:rPr>
              <a:t>, </a:t>
            </a:r>
            <a:r>
              <a:rPr sz="1100" lang="ru">
                <a:solidFill>
                  <a:srgbClr val="00FF00"/>
                </a:solidFill>
                <a:hlinkClick r:id="rId4"/>
              </a:rPr>
              <a:t>хвощей</a:t>
            </a:r>
            <a:r>
              <a:rPr sz="1100" lang="ru">
                <a:solidFill>
                  <a:srgbClr val="00FF00"/>
                </a:solidFill>
              </a:rPr>
              <a:t> и </a:t>
            </a:r>
            <a:r>
              <a:rPr sz="1100" lang="ru">
                <a:solidFill>
                  <a:srgbClr val="00FF00"/>
                </a:solidFill>
                <a:hlinkClick r:id="rId5"/>
              </a:rPr>
              <a:t>плаунов</a:t>
            </a:r>
            <a:r>
              <a:rPr sz="1100" lang="ru">
                <a:solidFill>
                  <a:srgbClr val="00FF00"/>
                </a:solidFill>
              </a:rPr>
              <a:t>, а также первых</a:t>
            </a:r>
            <a:r>
              <a:rPr sz="1100" lang="ru">
                <a:solidFill>
                  <a:srgbClr val="00FF00"/>
                </a:solidFill>
                <a:hlinkClick r:id="rId6"/>
              </a:rPr>
              <a:t>голосеменных</a:t>
            </a:r>
            <a:r>
              <a:rPr sz="1100" lang="ru">
                <a:solidFill>
                  <a:srgbClr val="00FF00"/>
                </a:solidFill>
              </a:rPr>
              <a:t> растений). По химическому составу каменный уголь представляет смесь высокомолекулярных полициклических </a:t>
            </a:r>
            <a:r>
              <a:rPr sz="1100" lang="ru">
                <a:solidFill>
                  <a:srgbClr val="00FF00"/>
                </a:solidFill>
                <a:hlinkClick r:id="rId7"/>
              </a:rPr>
              <a:t>ароматических соединений</a:t>
            </a:r>
            <a:r>
              <a:rPr sz="1100" lang="ru">
                <a:solidFill>
                  <a:srgbClr val="00FF00"/>
                </a:solidFill>
              </a:rPr>
              <a:t> с высокой массовой долей </a:t>
            </a:r>
            <a:r>
              <a:rPr sz="1100" lang="ru">
                <a:solidFill>
                  <a:srgbClr val="00FF00"/>
                </a:solidFill>
                <a:hlinkClick r:id="rId8"/>
              </a:rPr>
              <a:t>углерода</a:t>
            </a:r>
            <a:r>
              <a:rPr sz="1100" lang="ru">
                <a:solidFill>
                  <a:srgbClr val="00FF00"/>
                </a:solidFill>
              </a:rPr>
              <a:t>, а также </a:t>
            </a:r>
            <a:r>
              <a:rPr sz="1100" lang="ru">
                <a:solidFill>
                  <a:srgbClr val="00FF00"/>
                </a:solidFill>
                <a:hlinkClick r:id="rId9"/>
              </a:rPr>
              <a:t>воды</a:t>
            </a:r>
            <a:r>
              <a:rPr sz="1100" lang="ru">
                <a:solidFill>
                  <a:srgbClr val="00FF00"/>
                </a:solidFill>
              </a:rPr>
              <a:t> и летучих веществ с небольшими количествами минеральных примесей, при сжигании угля образующих </a:t>
            </a:r>
            <a:r>
              <a:rPr sz="1100" lang="ru">
                <a:solidFill>
                  <a:srgbClr val="00FF00"/>
                </a:solidFill>
                <a:hlinkClick r:id="rId10"/>
              </a:rPr>
              <a:t>золу</a:t>
            </a:r>
            <a:r>
              <a:rPr sz="1100" lang="ru">
                <a:solidFill>
                  <a:srgbClr val="00FF00"/>
                </a:solidFill>
              </a:rPr>
              <a:t>. Ископаемые угли отличаются друг от друга соотношением слагающих их компонентов, что определяет их теплоту сгорания. Ряд органических соединений, входящих в состав каменного угля, обладает</a:t>
            </a:r>
            <a:r>
              <a:rPr sz="1100" lang="ru">
                <a:solidFill>
                  <a:srgbClr val="00FF00"/>
                </a:solidFill>
                <a:hlinkClick r:id="rId11"/>
              </a:rPr>
              <a:t>канцерогенными</a:t>
            </a:r>
            <a:r>
              <a:rPr sz="1100" lang="ru">
                <a:solidFill>
                  <a:srgbClr val="00FF00"/>
                </a:solidFill>
              </a:rPr>
              <a:t> свойствами.</a:t>
            </a:r>
          </a:p>
          <a:p>
            <a:pPr rtl="0" lvl="0">
              <a:lnSpc>
                <a:spcPct val="152727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sz="1100" lang="ru">
                <a:solidFill>
                  <a:srgbClr val="00FF00"/>
                </a:solidFill>
              </a:rPr>
              <a:t>Содержание углерода в каменном угле, в зависимости от его сорта, составляет от 75 % до 95 %. Содержат до 12 % влаги (3-4 % внутренней), поэтому имеют более высокую теплоту сгорания по сравнению с бурыми углями. Содержат до 32 % летучих веществ, за счёт чего неплохо воспламеняются. Образуются из бурого угля на глубинах порядка 3 километров.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y="2420687" x="7021212"/>
            <a:ext cy="2409825" cx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y="1063375" x="457200"/>
            <a:ext cy="3630300" cx="5113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>
              <a:spcBef>
                <a:spcPts val="0"/>
              </a:spcBef>
              <a:buNone/>
            </a:pPr>
            <a:r>
              <a:rPr sz="1400" lang="ru">
                <a:solidFill>
                  <a:srgbClr val="FF00FF"/>
                </a:solidFill>
              </a:rPr>
              <a:t>Способ добычи угля зависит от глубины его залегания. Разработка ведется открытым способом в угольных разрезах, если глубина залегания угольного пласта не превышает 100 метров. Нередки и такие случаи, когда при все большем углублении угольного карьера далее выгодно вести разработку угольного месторождения подземным способом. Для извлечения угля с больших глубин используются шахты. Самые глубокие шахты на территории Российской Федерации добывают уголь с уровня чуть более 1200 метров. В угленосных отложениях наряду с углем содержатся многие виды георесурсов, обладающих потребительской значимостью. К ним относятся вмещающие породы как сырье для стройиндустрии, подземные воды, метан угольных пластов, редкие и рассеянные элементы, в том числе ценные металлы и их соединения.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y="320350" x="5508350"/>
            <a:ext cy="943199" cx="312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ru">
                <a:solidFill>
                  <a:srgbClr val="FFF100"/>
                </a:solidFill>
              </a:rPr>
              <a:t>Добыча угля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00462" x="5508337"/>
            <a:ext cy="1914525" cx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719425" x="6340662"/>
            <a:ext cy="1733550" cx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                 </a:t>
            </a:r>
            <a:r>
              <a:rPr lang="ru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Применение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y="1156825" x="4378225"/>
            <a:ext cy="2607599" cx="3773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BF9000"/>
                </a:solidFill>
              </a:rPr>
              <a:t>В </a:t>
            </a:r>
            <a:r>
              <a:rPr lang="ru">
                <a:solidFill>
                  <a:srgbClr val="BF9000"/>
                </a:solidFill>
                <a:hlinkClick r:id="rId3"/>
              </a:rPr>
              <a:t>Англии</a:t>
            </a:r>
            <a:r>
              <a:rPr lang="ru">
                <a:solidFill>
                  <a:srgbClr val="BF9000"/>
                </a:solidFill>
              </a:rPr>
              <a:t> в </a:t>
            </a:r>
            <a:r>
              <a:rPr lang="ru">
                <a:solidFill>
                  <a:srgbClr val="BF9000"/>
                </a:solidFill>
                <a:hlinkClick r:id="rId4"/>
              </a:rPr>
              <a:t>1735 году</a:t>
            </a:r>
            <a:r>
              <a:rPr lang="ru">
                <a:solidFill>
                  <a:srgbClr val="BF9000"/>
                </a:solidFill>
              </a:rPr>
              <a:t> научились выплавлять </a:t>
            </a:r>
            <a:r>
              <a:rPr lang="ru">
                <a:solidFill>
                  <a:srgbClr val="BF9000"/>
                </a:solidFill>
                <a:hlinkClick r:id="rId5"/>
              </a:rPr>
              <a:t>чугун</a:t>
            </a:r>
            <a:r>
              <a:rPr lang="ru">
                <a:solidFill>
                  <a:srgbClr val="BF9000"/>
                </a:solidFill>
              </a:rPr>
              <a:t> на </a:t>
            </a:r>
            <a:r>
              <a:rPr lang="ru">
                <a:solidFill>
                  <a:srgbClr val="BF9000"/>
                </a:solidFill>
                <a:hlinkClick r:id="rId6"/>
              </a:rPr>
              <a:t>коксе</a:t>
            </a:r>
            <a:r>
              <a:rPr lang="ru">
                <a:solidFill>
                  <a:srgbClr val="BF9000"/>
                </a:solidFill>
              </a:rPr>
              <a:t>. Применение каменного угля многообразно. Он используется как бытовое, энергетическое топливо, сырье для металлургической и химической промышленности, а также для извлечения из него редких и рассеянных элементов. Очень перспективным является </a:t>
            </a:r>
            <a:r>
              <a:rPr u="sng" lang="ru">
                <a:solidFill>
                  <a:srgbClr val="BF9000"/>
                </a:solidFill>
                <a:hlinkClick r:id="rId7"/>
              </a:rPr>
              <a:t>сжижение</a:t>
            </a:r>
            <a:r>
              <a:rPr lang="ru">
                <a:solidFill>
                  <a:srgbClr val="BF9000"/>
                </a:solidFill>
              </a:rPr>
              <a:t> (гидрогенизация) угля с образованием жидкого топлива. Для производства 1т нефти расходуется 2-3т каменного угля, в период </a:t>
            </a:r>
            <a:r>
              <a:rPr lang="ru">
                <a:solidFill>
                  <a:srgbClr val="BF9000"/>
                </a:solidFill>
                <a:hlinkClick r:id="rId8"/>
              </a:rPr>
              <a:t>эмбарго</a:t>
            </a:r>
            <a:r>
              <a:rPr lang="ru">
                <a:solidFill>
                  <a:srgbClr val="BF9000"/>
                </a:solidFill>
              </a:rPr>
              <a:t> </a:t>
            </a:r>
            <a:r>
              <a:rPr lang="ru">
                <a:solidFill>
                  <a:srgbClr val="BF9000"/>
                </a:solidFill>
                <a:hlinkClick r:id="rId9"/>
              </a:rPr>
              <a:t>ЮАР</a:t>
            </a:r>
            <a:r>
              <a:rPr lang="ru">
                <a:solidFill>
                  <a:srgbClr val="BF9000"/>
                </a:solidFill>
              </a:rPr>
              <a:t> практически полностью обеспечивала себя топливом за счёт этой технологии. Из каменных углей получают искусственный графит.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y="1156824" x="1016157"/>
            <a:ext cy="3216450" cx="28192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y="2020025" x="1379300"/>
            <a:ext cy="631800" cx="267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695403" x="4928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Продукты переработки     каменного угля  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06000" x="2714125"/>
            <a:ext cy="3417125" cx="531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