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56" r:id="rId10"/>
    <p:sldId id="266" r:id="rId11"/>
    <p:sldId id="262" r:id="rId12"/>
    <p:sldId id="263" r:id="rId13"/>
    <p:sldId id="270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2F20-CBE4-4E52-8190-D58E7645F1F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2C15-9405-4D81-BCF6-28C78625C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2F20-CBE4-4E52-8190-D58E7645F1F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2C15-9405-4D81-BCF6-28C78625C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2F20-CBE4-4E52-8190-D58E7645F1F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2C15-9405-4D81-BCF6-28C78625C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2F20-CBE4-4E52-8190-D58E7645F1F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2C15-9405-4D81-BCF6-28C78625C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2F20-CBE4-4E52-8190-D58E7645F1F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2C15-9405-4D81-BCF6-28C78625C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2F20-CBE4-4E52-8190-D58E7645F1F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2C15-9405-4D81-BCF6-28C78625C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2F20-CBE4-4E52-8190-D58E7645F1F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2C15-9405-4D81-BCF6-28C78625C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2F20-CBE4-4E52-8190-D58E7645F1F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2C15-9405-4D81-BCF6-28C78625C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2F20-CBE4-4E52-8190-D58E7645F1F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2C15-9405-4D81-BCF6-28C78625C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2F20-CBE4-4E52-8190-D58E7645F1F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2C15-9405-4D81-BCF6-28C78625C8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2F20-CBE4-4E52-8190-D58E7645F1F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2C15-9405-4D81-BCF6-28C78625C8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E262C15-9405-4D81-BCF6-28C78625C8B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D6C2F20-CBE4-4E52-8190-D58E7645F1F3}" type="datetimeFigureOut">
              <a:rPr lang="ru-RU" smtClean="0"/>
              <a:t>01.12.2021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7560840" cy="2799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«Недостаточно </a:t>
            </a:r>
            <a:r>
              <a:rPr lang="ru-RU" dirty="0"/>
              <a:t>только получить знания: надо найти им применение»</a:t>
            </a:r>
            <a:br>
              <a:rPr lang="ru-RU" dirty="0"/>
            </a:br>
            <a:r>
              <a:rPr lang="ru-RU" dirty="0" smtClean="0"/>
              <a:t>И. В. </a:t>
            </a:r>
            <a:r>
              <a:rPr lang="ru-RU" dirty="0"/>
              <a:t>Гете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52853"/>
            <a:ext cx="2736304" cy="26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40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02" y="17876"/>
            <a:ext cx="7620000" cy="706090"/>
          </a:xfrm>
        </p:spPr>
        <p:txBody>
          <a:bodyPr/>
          <a:lstStyle/>
          <a:p>
            <a:pPr algn="ctr"/>
            <a:r>
              <a:rPr lang="ru-RU" dirty="0" smtClean="0"/>
              <a:t>Вопросы и задания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" y="8478"/>
            <a:ext cx="1598387" cy="119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8515" y="2300926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pic>
        <p:nvPicPr>
          <p:cNvPr id="1024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8" y="1210092"/>
            <a:ext cx="7939849" cy="117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77072" y="2300926"/>
                <a:ext cx="2500556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Дано:</a:t>
                </a:r>
              </a:p>
              <a:p>
                <a:r>
                  <a:rPr lang="en-US" dirty="0" smtClean="0"/>
                  <a:t>ABCD</a:t>
                </a:r>
                <a:r>
                  <a:rPr lang="ru-RU" dirty="0" smtClean="0"/>
                  <a:t> – прямоугольник;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𝐴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  <a:sym typeface="Symbol"/>
                        </a:rPr>
                        <m:t></m:t>
                      </m:r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𝐴𝐵</m:t>
                      </m:r>
                      <m:r>
                        <a:rPr lang="ru-RU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</m:oMath>
                  </m:oMathPara>
                </a14:m>
                <a:endParaRPr lang="ru-RU" b="0" i="1" dirty="0" smtClean="0">
                  <a:solidFill>
                    <a:srgbClr val="000000"/>
                  </a:solidFill>
                  <a:effectLst/>
                  <a:latin typeface="Cambria Math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𝐴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  <a:sym typeface="Symbol"/>
                        </a:rPr>
                        <m:t></m:t>
                      </m:r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𝐴𝐷</m:t>
                      </m:r>
                      <m:r>
                        <a:rPr lang="ru-RU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</m:oMath>
                  </m:oMathPara>
                </a14:m>
                <a:endParaRPr lang="ru-RU" b="0" i="1" dirty="0" smtClean="0">
                  <a:solidFill>
                    <a:srgbClr val="000000"/>
                  </a:solidFill>
                  <a:effectLst/>
                  <a:latin typeface="Cambria Math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𝐵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𝐷</m:t>
                      </m:r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=25см, </m:t>
                      </m:r>
                    </m:oMath>
                  </m:oMathPara>
                </a14:m>
                <a:endParaRPr lang="ru-RU" i="1" dirty="0" smtClean="0">
                  <a:solidFill>
                    <a:srgbClr val="000000"/>
                  </a:solidFill>
                  <a:effectLst/>
                  <a:latin typeface="Cambria Math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𝐴𝐵</m:t>
                      </m:r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=12см,</m:t>
                      </m:r>
                    </m:oMath>
                  </m:oMathPara>
                </a14:m>
                <a:endParaRPr lang="ru-RU" i="1" dirty="0" smtClean="0">
                  <a:solidFill>
                    <a:srgbClr val="000000"/>
                  </a:solidFill>
                  <a:effectLst/>
                  <a:latin typeface="Cambria Math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𝐴𝐷</m:t>
                      </m:r>
                      <m:r>
                        <a:rPr lang="en-US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=16 см</m:t>
                      </m:r>
                    </m:oMath>
                  </m:oMathPara>
                </a14:m>
                <a:endParaRPr lang="ru-RU" dirty="0">
                  <a:solidFill>
                    <a:srgbClr val="000000"/>
                  </a:solidFill>
                  <a:ea typeface="Calibri"/>
                  <a:cs typeface="Times New Roman"/>
                </a:endParaRPr>
              </a:p>
              <a:p>
                <a:r>
                  <a:rPr lang="ru-RU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Найти: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𝐵</m:t>
                        </m:r>
                      </m:e>
                      <m:sub>
                        <m:r>
                          <a:rPr lang="ru-RU" i="1"/>
                          <m:t>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72" y="2300926"/>
                <a:ext cx="2500556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2195" t="-1319" r="-1707" b="-31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35" y="2377725"/>
            <a:ext cx="2304256" cy="140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208515" y="2755721"/>
                <a:ext cx="3044694" cy="206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ABCD</a:t>
                </a:r>
                <a:r>
                  <a:rPr lang="ru-RU" dirty="0"/>
                  <a:t> – </a:t>
                </a:r>
                <a:r>
                  <a:rPr lang="ru-RU" dirty="0" smtClean="0"/>
                  <a:t>прямоугольник, следовательно </a:t>
                </a:r>
                <a:r>
                  <a:rPr lang="ru-RU" dirty="0" smtClean="0">
                    <a:latin typeface="Cambria Math"/>
                    <a:ea typeface="Cambria Math"/>
                  </a:rPr>
                  <a:t>∠</a:t>
                </a:r>
                <a:r>
                  <a:rPr lang="en-US" dirty="0" smtClean="0">
                    <a:latin typeface="Cambria Math"/>
                    <a:ea typeface="Cambria Math"/>
                  </a:rPr>
                  <a:t>BAD=90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°</m:t>
                    </m:r>
                    <m:r>
                      <a:rPr lang="ru-RU" b="0" i="0" smtClean="0">
                        <a:latin typeface="Cambria Math"/>
                        <a:ea typeface="Cambria Math"/>
                      </a:rPr>
                      <m:t>, значит </m:t>
                    </m:r>
                  </m:oMath>
                </a14:m>
                <a:endParaRPr lang="ru-RU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/>
                  <a:t>ABC</a:t>
                </a:r>
                <a:r>
                  <a:rPr lang="ru-RU" dirty="0" smtClean="0"/>
                  <a:t> – прямоугольный;</a:t>
                </a:r>
              </a:p>
              <a:p>
                <a:pPr/>
                <a:r>
                  <a:rPr lang="ru-RU" dirty="0" smtClean="0"/>
                  <a:t>По т. Пифагора:</a:t>
                </a:r>
              </a:p>
              <a:p>
                <a:pPr/>
                <a:r>
                  <a:rPr lang="en-US" dirty="0" smtClean="0"/>
                  <a:t>BD=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</a:rPr>
                      <m:t>=20 </m:t>
                    </m:r>
                    <m:r>
                      <a:rPr lang="ru-RU" b="0" i="1" smtClean="0">
                        <a:latin typeface="Cambria Math"/>
                      </a:rPr>
                      <m:t>см;</m:t>
                    </m:r>
                  </m:oMath>
                </a14:m>
                <a:endParaRPr lang="ru-RU" b="0" dirty="0" smtClean="0"/>
              </a:p>
              <a:p>
                <a:pPr/>
                <a:endParaRPr lang="ru-R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515" y="2755721"/>
                <a:ext cx="3044694" cy="2065245"/>
              </a:xfrm>
              <a:prstGeom prst="rect">
                <a:avLst/>
              </a:prstGeom>
              <a:blipFill rotWithShape="1">
                <a:blip r:embed="rId6"/>
                <a:stretch>
                  <a:fillRect l="-1600" t="-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3208515" y="4609250"/>
                <a:ext cx="4824536" cy="2643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  <a:sym typeface="Symbol"/>
                      </a:rPr>
                      <m:t>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  <a:sym typeface="Symbol"/>
                      </a:rPr>
                      <m:t>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𝐴𝐷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Cambria Math"/>
                    <a:ea typeface="Calibri"/>
                    <a:cs typeface="Times New Roman"/>
                  </a:rPr>
                  <a:t>отсюда следует </a:t>
                </a:r>
                <a:r>
                  <a:rPr lang="ru-RU" dirty="0">
                    <a:solidFill>
                      <a:srgbClr val="000000"/>
                    </a:solidFill>
                    <a:latin typeface="Cambria Math"/>
                    <a:ea typeface="Calibri"/>
                    <a:cs typeface="Times New Roman"/>
                  </a:rPr>
                  <a:t>по признаку перпендикулярности прямой и </a:t>
                </a:r>
                <a:r>
                  <a:rPr lang="ru-RU" dirty="0" smtClean="0">
                    <a:solidFill>
                      <a:srgbClr val="000000"/>
                    </a:solidFill>
                    <a:latin typeface="Cambria Math"/>
                    <a:ea typeface="Calibri"/>
                    <a:cs typeface="Times New Roman"/>
                  </a:rPr>
                  <a:t>плоскости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  <a:sym typeface="Symbol"/>
                      </a:rPr>
                      <m:t>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Cambria Math"/>
                    <a:ea typeface="Calibri"/>
                    <a:cs typeface="Times New Roman"/>
                  </a:rPr>
                  <a:t>(</a:t>
                </a:r>
                <a:r>
                  <a:rPr lang="en-US" dirty="0" smtClean="0">
                    <a:solidFill>
                      <a:srgbClr val="000000"/>
                    </a:solidFill>
                    <a:latin typeface="Cambria Math"/>
                    <a:ea typeface="Calibri"/>
                    <a:cs typeface="Times New Roman"/>
                  </a:rPr>
                  <a:t>ABC)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𝐵𝐵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Times New Roman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𝐴𝐴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/>
                        <a:cs typeface="Times New Roman"/>
                      </a:rPr>
                      <m:t>,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Cambria Math"/>
                    <a:ea typeface="Calibri"/>
                    <a:cs typeface="Times New Roman"/>
                  </a:rPr>
                  <a:t> следовательно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𝐵𝐵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Cambria Math"/>
                    <a:ea typeface="Calibri"/>
                    <a:cs typeface="Times New Roman"/>
                    <a:sym typeface="Symbol"/>
                  </a:rPr>
                  <a:t>(</a:t>
                </a:r>
                <a:r>
                  <a:rPr lang="en-US" dirty="0" smtClean="0">
                    <a:solidFill>
                      <a:srgbClr val="000000"/>
                    </a:solidFill>
                    <a:latin typeface="Cambria Math"/>
                    <a:ea typeface="Calibri"/>
                    <a:cs typeface="Times New Roman"/>
                    <a:sym typeface="Symbol"/>
                  </a:rPr>
                  <a:t>ABC)</a:t>
                </a:r>
              </a:p>
              <a:p>
                <a:pPr/>
                <a:r>
                  <a:rPr lang="ru-RU" dirty="0" smtClean="0">
                    <a:solidFill>
                      <a:srgbClr val="000000"/>
                    </a:solidFill>
                    <a:latin typeface="Cambria Math"/>
                    <a:ea typeface="Calibri"/>
                    <a:cs typeface="Times New Roman"/>
                  </a:rPr>
                  <a:t>Тогда,  в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ru-RU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/>
                      </a:rPr>
                      <m:t>𝐵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/>
                      </a:rPr>
                      <m:t>𝐷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  <m:r>
                      <a:rPr lang="ru-RU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Cambria Math"/>
                    <a:ea typeface="Calibri"/>
                    <a:cs typeface="Times New Roman"/>
                  </a:rPr>
                  <a:t>-</a:t>
                </a:r>
                <a:r>
                  <a:rPr lang="en-US" dirty="0" smtClean="0">
                    <a:solidFill>
                      <a:srgbClr val="000000"/>
                    </a:solidFill>
                    <a:latin typeface="Cambria Math"/>
                    <a:ea typeface="Calibri"/>
                    <a:cs typeface="Times New Roman"/>
                  </a:rPr>
                  <a:t> </a:t>
                </a:r>
                <a:r>
                  <a:rPr lang="ru-RU" dirty="0" smtClean="0">
                    <a:solidFill>
                      <a:srgbClr val="000000"/>
                    </a:solidFill>
                    <a:latin typeface="Cambria Math"/>
                    <a:ea typeface="Calibri"/>
                    <a:cs typeface="Times New Roman"/>
                  </a:rPr>
                  <a:t>прямоугольный</a:t>
                </a:r>
              </a:p>
              <a:p>
                <a:r>
                  <a:rPr lang="ru-RU" dirty="0"/>
                  <a:t>По т. Пифагора:</a:t>
                </a:r>
              </a:p>
              <a:p>
                <a:r>
                  <a:rPr lang="en-US" b="1" dirty="0"/>
                  <a:t>B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𝟏𝟓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ru-RU" b="1" i="1">
                        <a:latin typeface="Cambria Math"/>
                      </a:rPr>
                      <m:t>см;</m:t>
                    </m:r>
                  </m:oMath>
                </a14:m>
                <a:endParaRPr lang="ru-RU" b="1" dirty="0"/>
              </a:p>
              <a:p>
                <a:endParaRPr lang="ru-RU" dirty="0"/>
              </a:p>
              <a:p>
                <a:pPr/>
                <a:endParaRPr lang="ru-RU" dirty="0">
                  <a:solidFill>
                    <a:srgbClr val="000000"/>
                  </a:solidFill>
                  <a:latin typeface="Cambria Math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515" y="4609250"/>
                <a:ext cx="4824536" cy="2643737"/>
              </a:xfrm>
              <a:prstGeom prst="rect">
                <a:avLst/>
              </a:prstGeom>
              <a:blipFill rotWithShape="1">
                <a:blip r:embed="rId7"/>
                <a:stretch>
                  <a:fillRect l="-1010" t="-13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14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5183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52736"/>
                <a:ext cx="8064896" cy="5040560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ru-RU" sz="2400" u="sng" dirty="0" smtClean="0">
                    <a:solidFill>
                      <a:srgbClr val="111115"/>
                    </a:solidFill>
                    <a:latin typeface="Times New Roman"/>
                    <a:ea typeface="Calibri"/>
                    <a:cs typeface="Times New Roman"/>
                  </a:rPr>
                  <a:t>1 вариант </a:t>
                </a:r>
                <a:endParaRPr lang="ru-RU" sz="20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1. В треугольник: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𝐶</m:t>
                    </m:r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 ∠</m:t>
                    </m:r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𝐶</m:t>
                    </m:r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=90°</m:t>
                    </m:r>
                  </m:oMath>
                </a14:m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. Точка 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 не лежит в плоскости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𝐶</m:t>
                    </m:r>
                  </m:oMath>
                </a14:m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, причем 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DC</a:t>
                </a:r>
                <a:r>
                  <a:rPr lang="ru-RU" sz="2000" dirty="0">
                    <a:ea typeface="Calibri"/>
                    <a:cs typeface="Times New Roman"/>
                    <a:sym typeface="Symbol"/>
                  </a:rPr>
                  <a:t>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AC</a:t>
                </a: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20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а) Докажите, что прямая 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AC</a:t>
                </a: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 перпендикулярна к плоскости 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DCB</a:t>
                </a:r>
                <a:r>
                  <a:rPr lang="ru-RU" sz="2400" dirty="0" smtClean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latin typeface="Times New Roman"/>
                    <a:ea typeface="Calibri"/>
                    <a:cs typeface="Times New Roman"/>
                  </a:rPr>
                  <a:t>Доказательство:</a:t>
                </a: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libri"/>
                        <a:cs typeface="Times New Roman"/>
                      </a:rPr>
                      <m:t>𝐴𝐶</m:t>
                    </m:r>
                    <m:r>
                      <a:rPr lang="en-US" sz="2000" b="0" i="1" smtClean="0">
                        <a:latin typeface="Cambria Math"/>
                        <a:ea typeface="Calibri"/>
                        <a:cs typeface="Times New Roman"/>
                        <a:sym typeface="Symbol"/>
                      </a:rPr>
                      <m:t></m:t>
                    </m:r>
                    <m:r>
                      <a:rPr lang="en-US" sz="2000" b="0" i="1" smtClean="0">
                        <a:latin typeface="Cambria Math"/>
                        <a:ea typeface="Calibri"/>
                        <a:cs typeface="Times New Roman"/>
                        <a:sym typeface="Symbol"/>
                      </a:rPr>
                      <m:t>𝐵𝐶</m:t>
                    </m:r>
                    <m:r>
                      <a:rPr lang="en-US" sz="2000" b="0" i="1" smtClean="0">
                        <a:latin typeface="Cambria Math"/>
                        <a:ea typeface="Calibri"/>
                        <a:cs typeface="Times New Roman"/>
                        <a:sym typeface="Symbol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libri"/>
                            <a:cs typeface="Times New Roman"/>
                            <a:sym typeface="Symbol"/>
                          </a:rPr>
                        </m:ctrlPr>
                      </m:dPr>
                      <m:e>
                        <m:r>
                          <a:rPr lang="ru-RU" sz="2000" b="0" i="1" smtClean="0">
                            <a:latin typeface="Cambria Math"/>
                            <a:ea typeface="Calibri"/>
                            <a:cs typeface="Times New Roman"/>
                            <a:sym typeface="Symbol"/>
                          </a:rPr>
                          <m:t>по условию </m:t>
                        </m:r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/>
                            <a:sym typeface="Symbol"/>
                          </a:rPr>
                          <m:t>∠С=90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;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𝐴𝐶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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𝐷𝐶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;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𝐵𝐶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∩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𝐷𝐶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;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𝐴𝐶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(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𝐷𝐶𝐵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)</m:t>
                    </m:r>
                  </m:oMath>
                </a14:m>
                <a:endParaRPr lang="ru-RU" sz="20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б) Верно ли, что прямая 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Times New Roman"/>
                  </a:rPr>
                  <a:t>DC</a:t>
                </a: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 перпендикулярна к плоскости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ru-RU" sz="2400" dirty="0" smtClean="0">
                    <a:effectLst/>
                    <a:latin typeface="Times New Roman"/>
                    <a:ea typeface="Calibri"/>
                    <a:cs typeface="Times New Roman"/>
                  </a:rPr>
                  <a:t>?</a:t>
                </a: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ru-RU" sz="2400" b="1" dirty="0" smtClean="0">
                    <a:latin typeface="Times New Roman"/>
                    <a:ea typeface="Calibri"/>
                    <a:cs typeface="Times New Roman"/>
                  </a:rPr>
                  <a:t>Ответ:</a:t>
                </a:r>
                <a:r>
                  <a:rPr lang="en-US" sz="2400" b="1" dirty="0" smtClean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400" b="1" dirty="0" smtClean="0">
                    <a:latin typeface="Times New Roman"/>
                    <a:ea typeface="Calibri"/>
                    <a:cs typeface="Times New Roman"/>
                  </a:rPr>
                  <a:t>Верно</a:t>
                </a:r>
                <a:endParaRPr lang="ru-RU" sz="2000" b="1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2. Отрезок АВ не пересекает плоскость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𝛼</m:t>
                    </m:r>
                  </m:oMath>
                </a14:m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. Через точки А и В проведены прямые, перпендикулярные к плоскости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𝛼</m:t>
                    </m:r>
                  </m:oMath>
                </a14:m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 и пересекающие ее в точка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А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и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В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 соответственно. Найдите АВ, если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А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В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=12см,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АА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=6 см,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В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В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=11см.  </a:t>
                </a:r>
                <a:endParaRPr lang="ru-RU" sz="20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latin typeface="Times New Roman"/>
                    <a:ea typeface="Calibri"/>
                  </a:rPr>
                  <a:t>Ответ: 13</a:t>
                </a:r>
                <a:endParaRPr lang="ru-RU" sz="2400" b="1" dirty="0">
                  <a:solidFill>
                    <a:srgbClr val="111115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52736"/>
                <a:ext cx="8064896" cy="5040560"/>
              </a:xfrm>
              <a:blipFill rotWithShape="1">
                <a:blip r:embed="rId2"/>
                <a:stretch>
                  <a:fillRect t="-1209" r="-1058" b="-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https://xn--80aahqcqybgko.xn--p1ai/uploads/2019/10/37897370_Subscription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67049"/>
            <a:ext cx="1440160" cy="159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4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09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7609656" cy="4988024"/>
              </a:xfrm>
            </p:spPr>
            <p:txBody>
              <a:bodyPr>
                <a:norm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0"/>
                  </a:spcBef>
                  <a:buClr>
                    <a:srgbClr val="727CA3"/>
                  </a:buClr>
                </a:pPr>
                <a:r>
                  <a:rPr lang="ru-RU" sz="2000" u="sng" dirty="0" smtClean="0">
                    <a:solidFill>
                      <a:srgbClr val="111115"/>
                    </a:solidFill>
                    <a:latin typeface="Times New Roman"/>
                    <a:ea typeface="Calibri"/>
                    <a:cs typeface="Times New Roman"/>
                  </a:rPr>
                  <a:t>2 вариант </a:t>
                </a:r>
                <a:endParaRPr lang="ru-RU" sz="18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0"/>
                  </a:spcBef>
                  <a:buClr>
                    <a:srgbClr val="727CA3"/>
                  </a:buClr>
                </a:pPr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1.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𝐶𝐷</m:t>
                    </m:r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- квадрат. Вне плоскости квадрата выбрана точка К причем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KA</a:t>
                </a:r>
                <a:r>
                  <a:rPr lang="ru-RU" sz="1800" dirty="0">
                    <a:solidFill>
                      <a:prstClr val="black"/>
                    </a:solidFill>
                    <a:ea typeface="Calibri"/>
                    <a:cs typeface="Times New Roman"/>
                    <a:sym typeface="Symbol"/>
                  </a:rPr>
                  <a:t>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AB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18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0"/>
                  </a:spcBef>
                  <a:buClr>
                    <a:srgbClr val="727CA3"/>
                  </a:buClr>
                </a:pPr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а) Докажите, что прямая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AB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перпендикулярна к плоскости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AKD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0"/>
                  </a:spcBef>
                  <a:buClr>
                    <a:srgbClr val="727CA3"/>
                  </a:buClr>
                </a:pPr>
                <a:r>
                  <a:rPr lang="ru-RU" sz="2000" b="1" dirty="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Доказательство:</a:t>
                </a: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  <a:buClr>
                    <a:srgbClr val="727CA3"/>
                  </a:buClr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2000" i="1">
                        <a:latin typeface="Cambria Math"/>
                        <a:ea typeface="Calibri"/>
                        <a:cs typeface="Times New Roman"/>
                        <a:sym typeface="Symbol"/>
                      </a:rPr>
                      <m:t></m:t>
                    </m:r>
                    <m:r>
                      <a:rPr lang="en-US" sz="2000" b="0" i="1" smtClean="0">
                        <a:latin typeface="Cambria Math"/>
                        <a:ea typeface="Calibri"/>
                        <a:cs typeface="Times New Roman"/>
                        <a:sym typeface="Symbol"/>
                      </a:rPr>
                      <m:t>𝐾𝐴</m:t>
                    </m:r>
                    <m:r>
                      <a:rPr lang="en-US" sz="2000" i="1">
                        <a:latin typeface="Cambria Math"/>
                        <a:ea typeface="Calibri"/>
                        <a:cs typeface="Times New Roman"/>
                        <a:sym typeface="Symbol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libri"/>
                            <a:cs typeface="Times New Roman"/>
                            <a:sym typeface="Symbol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  <a:ea typeface="Calibri"/>
                            <a:cs typeface="Times New Roman"/>
                            <a:sym typeface="Symbol"/>
                          </a:rPr>
                          <m:t>по условию 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;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𝐴𝐵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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𝐴𝐷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;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𝐾𝐴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∩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𝐴𝐷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;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𝐴𝐵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(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𝐴𝐾𝐷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/>
                        <a:sym typeface="Symbol"/>
                      </a:rPr>
                      <m:t>)</m:t>
                    </m:r>
                  </m:oMath>
                </a14:m>
                <a:endParaRPr lang="ru-RU" sz="18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0"/>
                  </a:spcBef>
                  <a:buClr>
                    <a:srgbClr val="727CA3"/>
                  </a:buClr>
                </a:pPr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б) Верно ли, что прямая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AD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перпендикулярна к плоскости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𝐴𝐾𝐵</m:t>
                    </m:r>
                  </m:oMath>
                </a14:m>
                <a:r>
                  <a:rPr lang="ru-RU" sz="2000" dirty="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?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0"/>
                  </a:spcBef>
                  <a:buClr>
                    <a:srgbClr val="727CA3"/>
                  </a:buClr>
                </a:pPr>
                <a:r>
                  <a:rPr lang="ru-RU" sz="2000" b="1" dirty="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Ответ: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Верно</a:t>
                </a:r>
                <a:endParaRPr lang="ru-RU" sz="18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 lvl="0">
                  <a:spcBef>
                    <a:spcPts val="0"/>
                  </a:spcBef>
                  <a:buClr>
                    <a:srgbClr val="727CA3"/>
                  </a:buClr>
                </a:pPr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2. Отрезок АВ не пересекает плоскость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𝛼</m:t>
                    </m:r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. Через точки А и В проведены прямые, перпендикулярные к плоскости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𝛼</m:t>
                    </m:r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 и пересекающие ее в точка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А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и </m:t>
                    </m:r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В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 соответственно.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Найдите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А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В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, если 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=13см,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АА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=3см,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В</m:t>
                    </m:r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В</m:t>
                        </m:r>
                      </m:e>
                      <m: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=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8см</a:t>
                </a:r>
              </a:p>
              <a:p>
                <a:pPr lvl="0">
                  <a:spcBef>
                    <a:spcPts val="0"/>
                  </a:spcBef>
                  <a:buClr>
                    <a:srgbClr val="727CA3"/>
                  </a:buClr>
                </a:pPr>
                <a:r>
                  <a:rPr lang="ru-RU" sz="2000" b="1" dirty="0" smtClean="0">
                    <a:solidFill>
                      <a:prstClr val="black"/>
                    </a:solidFill>
                    <a:latin typeface="Times New Roman"/>
                  </a:rPr>
                  <a:t>Ответ: 12</a:t>
                </a:r>
                <a:endParaRPr lang="ru-RU" sz="3200" b="1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7609656" cy="4988024"/>
              </a:xfrm>
              <a:blipFill rotWithShape="1">
                <a:blip r:embed="rId2"/>
                <a:stretch>
                  <a:fillRect t="-244" r="-8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xn--80aahqcqybgko.xn--p1ai/uploads/2019/10/37897370_Subscription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67049"/>
            <a:ext cx="1440160" cy="159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26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7620000" cy="706090"/>
          </a:xfrm>
        </p:spPr>
        <p:txBody>
          <a:bodyPr/>
          <a:lstStyle/>
          <a:p>
            <a:pPr algn="ctr"/>
            <a:r>
              <a:rPr lang="ru-RU" dirty="0" smtClean="0"/>
              <a:t>Вопросы и задания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7748014" cy="5276056"/>
              </a:xfrm>
            </p:spPr>
            <p:txBody>
              <a:bodyPr/>
              <a:lstStyle/>
              <a:p>
                <a:r>
                  <a:rPr lang="ru-RU" b="1" dirty="0" smtClean="0"/>
                  <a:t>Задание.</a:t>
                </a:r>
                <a:r>
                  <a:rPr lang="ru-RU" dirty="0"/>
                  <a:t> Установите верно ли утверждение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1) 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и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 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, то 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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11430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2) </a:t>
                </a:r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||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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𝛼</m:t>
                    </m:r>
                    <m:r>
                      <a:rPr lang="ru-RU" b="0" i="1" smtClean="0">
                        <a:latin typeface="Cambria Math"/>
                        <a:ea typeface="Cambria Math"/>
                        <a:sym typeface="Symbol"/>
                      </a:rPr>
                      <m:t>,  то 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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𝛼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 smtClean="0"/>
                  <a:t>3)</a:t>
                </a:r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𝑎𝑏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=90°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, то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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</m:oMath>
                </a14:m>
                <a:endParaRPr lang="ru-RU" dirty="0" smtClean="0"/>
              </a:p>
              <a:p>
                <a:r>
                  <a:rPr lang="en-US" dirty="0" smtClean="0"/>
                  <a:t>4)</a:t>
                </a:r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то </a:t>
                </a:r>
                <a:r>
                  <a:rPr lang="en-US" dirty="0" smtClean="0"/>
                  <a:t>a</a:t>
                </a:r>
                <a:r>
                  <a:rPr lang="en-US" dirty="0" smtClean="0">
                    <a:sym typeface="Symbol"/>
                  </a:rPr>
                  <a:t>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sym typeface="Symbol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5)</a:t>
                </a:r>
                <a:r>
                  <a:rPr lang="ru-RU" dirty="0" smtClean="0"/>
                  <a:t> 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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, то </m:t>
                    </m:r>
                    <m:sSub>
                      <m:sSubPr>
                        <m:ctrlPr>
                          <a:rPr lang="ru-RU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>
                  <a:ea typeface="Cambria Math"/>
                  <a:sym typeface="Symbol"/>
                </a:endParaRPr>
              </a:p>
              <a:p>
                <a:r>
                  <a:rPr lang="en-US" dirty="0" smtClean="0"/>
                  <a:t>6)</a:t>
                </a:r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то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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7748014" cy="5276056"/>
              </a:xfrm>
              <a:blipFill rotWithShape="1">
                <a:blip r:embed="rId2"/>
                <a:stretch>
                  <a:fillRect t="-6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1843358" cy="127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84" y="2160319"/>
            <a:ext cx="257159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" y="8478"/>
            <a:ext cx="1598387" cy="119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47" y="5315253"/>
            <a:ext cx="2376264" cy="14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86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844824"/>
            <a:ext cx="52482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8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036712"/>
          </a:xfrm>
        </p:spPr>
        <p:txBody>
          <a:bodyPr/>
          <a:lstStyle/>
          <a:p>
            <a:pPr algn="ctr"/>
            <a:r>
              <a:rPr lang="ru-RU" sz="2800" b="1" dirty="0"/>
              <a:t>Параграф 1, № 128, №130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187907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Спасибо за работу и внимание!</a:t>
            </a:r>
          </a:p>
          <a:p>
            <a:endParaRPr lang="ru-RU" sz="3200" dirty="0">
              <a:latin typeface="+mj-lt"/>
            </a:endParaRPr>
          </a:p>
        </p:txBody>
      </p:sp>
      <p:pic>
        <p:nvPicPr>
          <p:cNvPr id="13314" name="Picture 2" descr="https://catherineasquithgallery.com/uploads/posts/2021-02/1612447170_6-p-chelovechek-na-serom-fone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2651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8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906888" cy="4800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b="1" dirty="0" smtClean="0"/>
                  <a:t>№126</a:t>
                </a:r>
              </a:p>
              <a:p>
                <a:r>
                  <a:rPr lang="ru-RU" b="1" dirty="0" smtClean="0"/>
                  <a:t>Дано: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𝑀𝐵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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𝐴𝐵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𝐵𝐶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;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𝐷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𝐴𝐶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ru-RU" b="1" dirty="0" smtClean="0"/>
                  <a:t>Найти:</a:t>
                </a:r>
                <a:r>
                  <a:rPr lang="en-US" b="1" dirty="0" smtClean="0"/>
                  <a:t> </a:t>
                </a:r>
                <a:r>
                  <a:rPr lang="ru-RU" dirty="0" smtClean="0"/>
                  <a:t>вид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</a:rPr>
                      <m:t>𝑀𝐵𝐷</m:t>
                    </m:r>
                  </m:oMath>
                </a14:m>
                <a:r>
                  <a:rPr lang="ru-RU" dirty="0"/>
                  <a:t>. </a:t>
                </a:r>
                <a:endParaRPr lang="en-US" dirty="0" smtClean="0"/>
              </a:p>
              <a:p>
                <a:r>
                  <a:rPr lang="ru-RU" b="1" dirty="0" smtClean="0"/>
                  <a:t>Решение:</a:t>
                </a:r>
              </a:p>
              <a:p>
                <a:r>
                  <a:rPr lang="ru-RU" dirty="0" smtClean="0"/>
                  <a:t>Из условия задачи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𝑀𝐵</m:t>
                    </m:r>
                    <m:r>
                      <a:rPr lang="en-US" i="1">
                        <a:latin typeface="Cambria Math"/>
                        <a:sym typeface="Symbol"/>
                      </a:rPr>
                      <m:t></m:t>
                    </m:r>
                    <m:r>
                      <a:rPr lang="en-US" i="1">
                        <a:latin typeface="Cambria Math"/>
                        <a:sym typeface="Symbol"/>
                      </a:rPr>
                      <m:t>𝐴𝐵</m:t>
                    </m:r>
                    <m:r>
                      <a:rPr lang="en-US" i="1">
                        <a:latin typeface="Cambria Math"/>
                        <a:sym typeface="Symbol"/>
                      </a:rPr>
                      <m:t>, </m:t>
                    </m:r>
                    <m:r>
                      <a:rPr lang="en-US" i="1">
                        <a:latin typeface="Cambria Math"/>
                        <a:sym typeface="Symbol"/>
                      </a:rPr>
                      <m:t>𝐵𝐶</m:t>
                    </m:r>
                    <m:r>
                      <a:rPr lang="en-US" i="1">
                        <a:latin typeface="Cambria Math"/>
                        <a:sym typeface="Symbol"/>
                      </a:rPr>
                      <m:t>;</m:t>
                    </m:r>
                    <m:r>
                      <a:rPr lang="en-US" i="1">
                        <a:latin typeface="Cambria Math"/>
                        <a:sym typeface="Symbol"/>
                      </a:rPr>
                      <m:t>𝐷</m:t>
                    </m:r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𝐴𝐶</m:t>
                    </m:r>
                    <m:r>
                      <a:rPr lang="ru-RU" b="0" i="1" smtClean="0">
                        <a:latin typeface="Cambria Math"/>
                        <a:ea typeface="Cambria Math"/>
                        <a:sym typeface="Symbol"/>
                      </a:rPr>
                      <m:t> отсюда следует, что </m:t>
                    </m:r>
                    <m:r>
                      <a:rPr lang="en-US" i="1">
                        <a:latin typeface="Cambria Math"/>
                      </a:rPr>
                      <m:t>𝑀𝐵</m:t>
                    </m:r>
                    <m:r>
                      <a:rPr lang="en-US" i="1">
                        <a:latin typeface="Cambria Math"/>
                        <a:sym typeface="Symbol"/>
                      </a:rPr>
                      <m:t></m:t>
                    </m:r>
                    <m:r>
                      <a:rPr lang="en-US" i="1">
                        <a:latin typeface="Cambria Math"/>
                        <a:sym typeface="Symbol"/>
                      </a:rPr>
                      <m:t>𝐴𝐵𝐶</m:t>
                    </m:r>
                  </m:oMath>
                </a14:m>
                <a:r>
                  <a:rPr lang="ru-RU" dirty="0" smtClean="0"/>
                  <a:t> (</a:t>
                </a:r>
                <a:r>
                  <a:rPr lang="ru-RU" dirty="0"/>
                  <a:t>по признаку перпендикулярности прямой и плоскости</a:t>
                </a:r>
                <a:r>
                  <a:rPr lang="ru-RU" dirty="0" smtClean="0"/>
                  <a:t>).</a:t>
                </a:r>
              </a:p>
              <a:p>
                <a:r>
                  <a:rPr lang="ru-RU" dirty="0" smtClean="0"/>
                  <a:t>По определению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𝐵𝐷</m:t>
                    </m:r>
                    <m:r>
                      <a:rPr lang="en-US" i="1">
                        <a:latin typeface="Cambria Math"/>
                        <a:sym typeface="Symbol"/>
                      </a:rPr>
                      <m:t>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𝑀𝐵</m:t>
                    </m:r>
                    <m:r>
                      <a:rPr lang="en-US" b="0" i="0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en-US" b="0" dirty="0" smtClean="0">
                  <a:sym typeface="Symbol"/>
                </a:endParaRPr>
              </a:p>
              <a:p>
                <a:r>
                  <a:rPr lang="ru-RU" dirty="0" smtClean="0"/>
                  <a:t>Отсюда следует, что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𝑀𝐵𝐷</m:t>
                    </m:r>
                    <m:r>
                      <a:rPr lang="ru-RU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является прямоугольным, так как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𝑀𝐵𝐷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=90°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ru-RU" b="1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𝑀𝐵𝐷</m:t>
                    </m:r>
                    <m:r>
                      <a:rPr lang="ru-RU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является прямоугольным</a:t>
                </a:r>
                <a:endParaRPr lang="en-US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906888" cy="4800600"/>
              </a:xfrm>
              <a:blipFill rotWithShape="1">
                <a:blip r:embed="rId2"/>
                <a:stretch>
                  <a:fillRect t="-1525" r="-1739" b="-21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52212"/>
            <a:ext cx="2525936" cy="22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yt3.ggpht.com/a/AGF-l79bkV2EgAXXgsBr4ccRMAFb47P3nMlMb108UA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46846"/>
            <a:ext cx="1309803" cy="130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9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915000" cy="485313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b="1" dirty="0" smtClean="0"/>
                  <a:t>№127</a:t>
                </a:r>
              </a:p>
              <a:p>
                <a:r>
                  <a:rPr lang="ru-RU" b="1" dirty="0" smtClean="0"/>
                  <a:t>Дано: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</a:rPr>
                      <m:t>𝐴𝐵𝐶</m:t>
                    </m:r>
                    <m:r>
                      <a:rPr lang="en-US" b="0" i="0" smtClean="0">
                        <a:latin typeface="Cambria Math"/>
                      </a:rPr>
                      <m:t>;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=90°;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>
                    <a:sym typeface="Symbol"/>
                  </a:rPr>
                  <a:t>BD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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𝐴𝐵𝐶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r>
                  <a:rPr lang="ru-RU" b="1" dirty="0" smtClean="0"/>
                  <a:t>Доказать:</a:t>
                </a:r>
              </a:p>
              <a:p>
                <a:r>
                  <a:rPr lang="en-US" dirty="0" smtClean="0">
                    <a:sym typeface="Symbol"/>
                  </a:rPr>
                  <a:t>CD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</m:t>
                    </m:r>
                    <m:r>
                      <a:rPr lang="en-US" i="1">
                        <a:latin typeface="Cambria Math"/>
                        <a:sym typeface="Symbol"/>
                      </a:rPr>
                      <m:t>𝐴𝐶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r>
                  <a:rPr lang="ru-RU" b="1" dirty="0" smtClean="0"/>
                  <a:t>Доказательство:</a:t>
                </a:r>
              </a:p>
              <a:p>
                <a:r>
                  <a:rPr lang="ru-RU" dirty="0" smtClean="0"/>
                  <a:t>1) Рассмотрим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𝐴𝐵𝐶</m:t>
                    </m:r>
                  </m:oMath>
                </a14:m>
                <a:r>
                  <a:rPr lang="ru-RU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=180°−(∠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180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°−90°=90°</m:t>
                    </m:r>
                  </m:oMath>
                </a14:m>
                <a:r>
                  <a:rPr lang="ru-RU" dirty="0" smtClean="0"/>
                  <a:t>(по теореме о сумме в треугольнике), отсюда </a:t>
                </a:r>
                <a:r>
                  <a:rPr lang="en-US" dirty="0" smtClean="0">
                    <a:sym typeface="Symbol"/>
                  </a:rPr>
                  <a:t>AC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</m:t>
                    </m:r>
                    <m:r>
                      <a:rPr lang="en-US" i="1">
                        <a:latin typeface="Cambria Math"/>
                        <a:sym typeface="Symbol"/>
                      </a:rPr>
                      <m:t>𝐵𝐶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r>
                  <a:rPr lang="en-US" dirty="0" smtClean="0"/>
                  <a:t>2) </a:t>
                </a:r>
                <a:r>
                  <a:rPr lang="en-US" dirty="0">
                    <a:sym typeface="Symbol"/>
                  </a:rPr>
                  <a:t>BD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</m:t>
                    </m:r>
                    <m:r>
                      <a:rPr lang="en-US" i="1">
                        <a:latin typeface="Cambria Math"/>
                        <a:sym typeface="Symbol"/>
                      </a:rPr>
                      <m:t>𝐴𝐵𝐶</m:t>
                    </m:r>
                    <m:r>
                      <a:rPr lang="en-US" b="0" i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ru-RU" b="0" i="0" smtClean="0">
                        <a:latin typeface="Cambria Math"/>
                        <a:sym typeface="Symbol"/>
                      </a:rPr>
                      <m:t>и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sym typeface="Symbol"/>
                      </a:rPr>
                      <m:t>AC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𝐴𝐵𝐶</m:t>
                    </m:r>
                    <m:r>
                      <a:rPr lang="ru-RU" b="0" i="0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</m:oMath>
                </a14:m>
                <a:r>
                  <a:rPr lang="ru-RU" dirty="0" smtClean="0"/>
                  <a:t>следовательно </a:t>
                </a:r>
                <a:r>
                  <a:rPr lang="en-US" dirty="0" smtClean="0">
                    <a:sym typeface="Symbol"/>
                  </a:rPr>
                  <a:t>BD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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𝐴</m:t>
                    </m:r>
                    <m:r>
                      <a:rPr lang="en-US" i="1">
                        <a:latin typeface="Cambria Math"/>
                        <a:sym typeface="Symbol"/>
                      </a:rPr>
                      <m:t>𝐶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r>
                  <a:rPr lang="en-US" dirty="0" smtClean="0"/>
                  <a:t>3) </a:t>
                </a:r>
                <a:r>
                  <a:rPr lang="en-US" dirty="0">
                    <a:sym typeface="Symbol"/>
                  </a:rPr>
                  <a:t>AC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</m:t>
                    </m:r>
                    <m:r>
                      <a:rPr lang="en-US" i="1">
                        <a:latin typeface="Cambria Math"/>
                        <a:sym typeface="Symbol"/>
                      </a:rPr>
                      <m:t>𝐵𝐶</m:t>
                    </m:r>
                    <m:r>
                      <a:rPr lang="en-US" b="0" i="0" smtClean="0">
                        <a:latin typeface="Cambria Math"/>
                        <a:sym typeface="Symbol"/>
                      </a:rPr>
                      <m:t>, </m:t>
                    </m:r>
                  </m:oMath>
                </a14:m>
                <a:r>
                  <a:rPr lang="en-US" dirty="0">
                    <a:sym typeface="Symbol"/>
                  </a:rPr>
                  <a:t>AC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</m:t>
                    </m:r>
                    <m:r>
                      <a:rPr lang="en-US" i="1">
                        <a:latin typeface="Cambria Math"/>
                        <a:sym typeface="Symbol"/>
                      </a:rPr>
                      <m:t>𝐵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sym typeface="Symbol"/>
                      </a:rPr>
                      <m:t>D</m:t>
                    </m:r>
                    <m:r>
                      <a:rPr lang="en-US">
                        <a:latin typeface="Cambria Math"/>
                        <a:sym typeface="Symbol"/>
                      </a:rPr>
                      <m:t>, </m:t>
                    </m:r>
                  </m:oMath>
                </a14:m>
                <a:r>
                  <a:rPr lang="ru-RU" dirty="0" smtClean="0"/>
                  <a:t>следовательно </a:t>
                </a:r>
                <a:r>
                  <a:rPr lang="en-US" dirty="0">
                    <a:sym typeface="Symbol"/>
                  </a:rPr>
                  <a:t>A</a:t>
                </a:r>
                <a:r>
                  <a:rPr lang="en-US" dirty="0" smtClean="0">
                    <a:sym typeface="Symbol"/>
                  </a:rPr>
                  <a:t>C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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𝐵𝐶𝐷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ru-RU" dirty="0" smtClean="0"/>
                  <a:t>(по признаку перпендикулярности прямой и плоскости)</a:t>
                </a:r>
              </a:p>
              <a:p>
                <a:r>
                  <a:rPr lang="ru-RU" dirty="0" smtClean="0"/>
                  <a:t>4) </a:t>
                </a:r>
                <a:r>
                  <a:rPr lang="en-US" dirty="0">
                    <a:sym typeface="Symbol"/>
                  </a:rPr>
                  <a:t>AC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</m:t>
                    </m:r>
                    <m:r>
                      <a:rPr lang="en-US" i="1">
                        <a:latin typeface="Cambria Math"/>
                        <a:sym typeface="Symbol"/>
                      </a:rPr>
                      <m:t>𝐵𝐶𝐷</m:t>
                    </m:r>
                    <m:r>
                      <a:rPr lang="en-US" i="1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ru-RU" dirty="0" smtClean="0"/>
                  <a:t> и </a:t>
                </a:r>
                <a:r>
                  <a:rPr lang="en-US" dirty="0" smtClean="0"/>
                  <a:t>CD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𝐵𝐶𝐷</m:t>
                    </m:r>
                  </m:oMath>
                </a14:m>
                <a:r>
                  <a:rPr lang="ru-RU" dirty="0" smtClean="0"/>
                  <a:t>, следовательно </a:t>
                </a:r>
                <a:r>
                  <a:rPr lang="en-US" dirty="0" smtClean="0"/>
                  <a:t>CD</a:t>
                </a: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</m:t>
                    </m:r>
                    <m:r>
                      <a:rPr lang="en-US" i="1">
                        <a:latin typeface="Cambria Math"/>
                        <a:sym typeface="Symbol"/>
                      </a:rPr>
                      <m:t>𝐴𝐶</m:t>
                    </m:r>
                    <m:r>
                      <a:rPr lang="en-US" b="0" i="0" smtClean="0">
                        <a:latin typeface="Cambria Math"/>
                        <a:sym typeface="Symbol"/>
                      </a:rPr>
                      <m:t>,</m:t>
                    </m:r>
                    <m:r>
                      <a:rPr lang="ru-RU" b="0" i="0" smtClean="0">
                        <a:latin typeface="Cambria Math"/>
                        <a:sym typeface="Symbol"/>
                      </a:rPr>
                      <m:t> ч.тр.д.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915000" cy="4853136"/>
              </a:xfrm>
              <a:blipFill rotWithShape="1">
                <a:blip r:embed="rId2"/>
                <a:stretch>
                  <a:fillRect t="-1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0908"/>
            <a:ext cx="2675113" cy="26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yt3.ggpht.com/a/AGF-l79bkV2EgAXXgsBr4ccRMAFb47P3nMlMb108UA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46846"/>
            <a:ext cx="1309803" cy="130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39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980928"/>
          </a:xfrm>
        </p:spPr>
        <p:txBody>
          <a:bodyPr/>
          <a:lstStyle/>
          <a:p>
            <a:r>
              <a:rPr lang="ru-RU" sz="2400" dirty="0"/>
              <a:t>1.  Какие прямые в пространстве называются перпендикулярными</a:t>
            </a:r>
            <a:r>
              <a:rPr lang="ru-RU" sz="2400" dirty="0" smtClean="0"/>
              <a:t>?</a:t>
            </a:r>
            <a:endParaRPr lang="ru-RU" sz="2400" dirty="0"/>
          </a:p>
          <a:p>
            <a:r>
              <a:rPr lang="ru-RU" sz="2400" dirty="0"/>
              <a:t>2.  Сформулируйте лемму о перпендикулярности двух параллельных прямых к третьей прямой</a:t>
            </a:r>
            <a:r>
              <a:rPr lang="ru-RU" sz="2400" dirty="0" smtClean="0"/>
              <a:t>?</a:t>
            </a:r>
            <a:endParaRPr lang="ru-RU" sz="2400" dirty="0"/>
          </a:p>
          <a:p>
            <a:r>
              <a:rPr lang="ru-RU" sz="2400" dirty="0"/>
              <a:t>3. Какую прямую называют перпендикулярной к плоскости?</a:t>
            </a:r>
          </a:p>
          <a:p>
            <a:endParaRPr lang="ru-RU" dirty="0"/>
          </a:p>
        </p:txBody>
      </p:sp>
      <p:pic>
        <p:nvPicPr>
          <p:cNvPr id="3074" name="Picture 2" descr="https://www.nsprus.ru/uploads/news/1478070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8838"/>
            <a:ext cx="2664296" cy="226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2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052736"/>
                <a:ext cx="8335026" cy="3888432"/>
              </a:xfrm>
            </p:spPr>
            <p:txBody>
              <a:bodyPr>
                <a:normAutofit fontScale="92500"/>
              </a:bodyPr>
              <a:lstStyle/>
              <a:p>
                <a:r>
                  <a:rPr lang="ru-RU" b="1" dirty="0"/>
                  <a:t>Задание.</a:t>
                </a:r>
                <a:r>
                  <a:rPr lang="ru-RU" dirty="0"/>
                  <a:t> Выберите верные утверждения:</a:t>
                </a:r>
              </a:p>
              <a:p>
                <a:r>
                  <a:rPr lang="ru-RU" dirty="0"/>
                  <a:t>1) Если две прямые в пространстве перпендикулярны  к третьей прямой, то эти прямые лежат в одной плоскости;</a:t>
                </a:r>
              </a:p>
              <a:p>
                <a:r>
                  <a:rPr lang="ru-RU" dirty="0"/>
                  <a:t>2) Если параллельные прямые </a:t>
                </a:r>
                <a:r>
                  <a:rPr lang="en-US" dirty="0"/>
                  <a:t>b</a:t>
                </a:r>
                <a:r>
                  <a:rPr lang="ru-RU" dirty="0"/>
                  <a:t> и  </a:t>
                </a:r>
                <a:r>
                  <a:rPr lang="en-US" dirty="0"/>
                  <a:t>c </a:t>
                </a:r>
                <a:r>
                  <a:rPr lang="ru-RU" dirty="0"/>
                  <a:t> лежат в плоскости </a:t>
                </a:r>
                <a14:m>
                  <m:oMath xmlns:m="http://schemas.openxmlformats.org/officeDocument/2006/math">
                    <m:r>
                      <a:rPr lang="ru-RU" i="1"/>
                      <m:t>𝛼</m:t>
                    </m:r>
                  </m:oMath>
                </a14:m>
                <a:r>
                  <a:rPr lang="ru-RU" dirty="0"/>
                  <a:t>, а прямая а перпендикулярна к прямой </a:t>
                </a:r>
                <a:r>
                  <a:rPr lang="en-US" dirty="0"/>
                  <a:t>b</a:t>
                </a:r>
                <a:r>
                  <a:rPr lang="ru-RU" dirty="0"/>
                  <a:t>, то а перпендикулярна к прямой с;</a:t>
                </a:r>
              </a:p>
              <a:p>
                <a:r>
                  <a:rPr lang="ru-RU" dirty="0"/>
                  <a:t>3) Если параллельные прямые </a:t>
                </a:r>
                <a:r>
                  <a:rPr lang="en-US" dirty="0"/>
                  <a:t>b</a:t>
                </a:r>
                <a:r>
                  <a:rPr lang="ru-RU" dirty="0"/>
                  <a:t> и  </a:t>
                </a:r>
                <a:r>
                  <a:rPr lang="en-US" dirty="0"/>
                  <a:t>c </a:t>
                </a:r>
                <a:r>
                  <a:rPr lang="ru-RU" dirty="0"/>
                  <a:t> лежат в плоскости </a:t>
                </a:r>
                <a14:m>
                  <m:oMath xmlns:m="http://schemas.openxmlformats.org/officeDocument/2006/math">
                    <m:r>
                      <a:rPr lang="ru-RU" i="1"/>
                      <m:t>𝛼</m:t>
                    </m:r>
                  </m:oMath>
                </a14:m>
                <a:r>
                  <a:rPr lang="ru-RU" dirty="0"/>
                  <a:t>, а прямая а перпендикулярна к прямой </a:t>
                </a:r>
                <a:r>
                  <a:rPr lang="en-US" dirty="0"/>
                  <a:t>b</a:t>
                </a:r>
                <a:r>
                  <a:rPr lang="ru-RU" dirty="0"/>
                  <a:t>, то прямая а пересекает плоскость </a:t>
                </a:r>
                <a14:m>
                  <m:oMath xmlns:m="http://schemas.openxmlformats.org/officeDocument/2006/math">
                    <m:r>
                      <a:rPr lang="ru-RU" i="1"/>
                      <m:t>𝛼</m:t>
                    </m:r>
                  </m:oMath>
                </a14:m>
                <a:r>
                  <a:rPr lang="ru-RU" dirty="0"/>
                  <a:t>;</a:t>
                </a:r>
              </a:p>
              <a:p>
                <a:r>
                  <a:rPr lang="ru-RU" dirty="0"/>
                  <a:t>4) Если прямая а параллельна плоскости </a:t>
                </a:r>
                <a14:m>
                  <m:oMath xmlns:m="http://schemas.openxmlformats.org/officeDocument/2006/math">
                    <m:r>
                      <a:rPr lang="ru-RU" i="1"/>
                      <m:t>𝛼</m:t>
                    </m:r>
                  </m:oMath>
                </a14:m>
                <a:r>
                  <a:rPr lang="ru-RU" dirty="0"/>
                  <a:t>, прямая </a:t>
                </a:r>
                <a:r>
                  <a:rPr lang="en-US" dirty="0"/>
                  <a:t>b</a:t>
                </a:r>
                <a:r>
                  <a:rPr lang="ru-RU" dirty="0"/>
                  <a:t> перпендикулярна к этой плоскости, то прямые </a:t>
                </a:r>
                <a:r>
                  <a:rPr lang="en-US" dirty="0"/>
                  <a:t>a</a:t>
                </a:r>
                <a:r>
                  <a:rPr lang="ru-RU" dirty="0"/>
                  <a:t> и </a:t>
                </a:r>
                <a:r>
                  <a:rPr lang="en-US" dirty="0"/>
                  <a:t>b</a:t>
                </a:r>
                <a:r>
                  <a:rPr lang="ru-RU" dirty="0"/>
                  <a:t> взаимно перпендикулярны;</a:t>
                </a:r>
              </a:p>
              <a:p>
                <a:r>
                  <a:rPr lang="ru-RU" dirty="0"/>
                  <a:t>5) Все прямые, перпендикулярные к данной плоскости и пересекающие данную прямую, лежат в одной плоскости.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052736"/>
                <a:ext cx="8335026" cy="3888432"/>
              </a:xfrm>
              <a:blipFill rotWithShape="1">
                <a:blip r:embed="rId2"/>
                <a:stretch>
                  <a:fillRect t="-784" r="-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Вопросы и задания</a:t>
            </a:r>
            <a:endParaRPr lang="ru-RU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18" y="4797152"/>
            <a:ext cx="2112512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27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ru-RU" dirty="0" smtClean="0"/>
              <a:t>Групповая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468" y="1869588"/>
            <a:ext cx="7625891" cy="3071580"/>
          </a:xfrm>
        </p:spPr>
        <p:txBody>
          <a:bodyPr/>
          <a:lstStyle/>
          <a:p>
            <a:r>
              <a:rPr lang="ru-RU" b="1" u="sng" dirty="0" smtClean="0">
                <a:solidFill>
                  <a:srgbClr val="000000"/>
                </a:solidFill>
                <a:latin typeface="OpenSans"/>
              </a:rPr>
              <a:t>Дано</a:t>
            </a:r>
            <a:r>
              <a:rPr lang="ru-RU" b="1" dirty="0">
                <a:solidFill>
                  <a:srgbClr val="000000"/>
                </a:solidFill>
                <a:latin typeface="OpenSans"/>
              </a:rPr>
              <a:t>: 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∆ </a:t>
            </a:r>
            <a:r>
              <a:rPr lang="en-US" i="1" dirty="0">
                <a:solidFill>
                  <a:srgbClr val="000000"/>
                </a:solidFill>
                <a:latin typeface="OpenSans"/>
              </a:rPr>
              <a:t>ABC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- 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прямоугольный; </a:t>
            </a:r>
            <a:r>
              <a:rPr lang="en-US" i="1" dirty="0">
                <a:solidFill>
                  <a:srgbClr val="000000"/>
                </a:solidFill>
                <a:latin typeface="OpenSans"/>
              </a:rPr>
              <a:t>AM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⊥ </a:t>
            </a:r>
            <a:r>
              <a:rPr lang="en-US" i="1" dirty="0">
                <a:solidFill>
                  <a:srgbClr val="000000"/>
                </a:solidFill>
                <a:latin typeface="OpenSans"/>
              </a:rPr>
              <a:t>AC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; M ∉ (</a:t>
            </a:r>
            <a:r>
              <a:rPr lang="en-US" i="1" dirty="0">
                <a:solidFill>
                  <a:srgbClr val="000000"/>
                </a:solidFill>
                <a:latin typeface="OpenSans"/>
              </a:rPr>
              <a:t>ABC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ru-RU" b="1" u="sng" dirty="0">
                <a:solidFill>
                  <a:srgbClr val="000000"/>
                </a:solidFill>
                <a:latin typeface="OpenSans"/>
              </a:rPr>
              <a:t>Доказать</a:t>
            </a:r>
            <a:r>
              <a:rPr lang="ru-RU" b="1" dirty="0">
                <a:solidFill>
                  <a:srgbClr val="000000"/>
                </a:solidFill>
                <a:latin typeface="OpenSans"/>
              </a:rPr>
              <a:t>: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i="1" dirty="0">
                <a:solidFill>
                  <a:srgbClr val="000000"/>
                </a:solidFill>
                <a:latin typeface="OpenSans"/>
              </a:rPr>
              <a:t>AC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⊥ (</a:t>
            </a:r>
            <a:r>
              <a:rPr lang="en-US" i="1" dirty="0">
                <a:solidFill>
                  <a:srgbClr val="000000"/>
                </a:solidFill>
                <a:latin typeface="OpenSans"/>
              </a:rPr>
              <a:t>AMB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ru-RU" b="1" u="sng" dirty="0">
                <a:solidFill>
                  <a:srgbClr val="000000"/>
                </a:solidFill>
                <a:latin typeface="OpenSans"/>
              </a:rPr>
              <a:t>Доказательство</a:t>
            </a:r>
            <a:r>
              <a:rPr lang="ru-RU" b="1" dirty="0">
                <a:solidFill>
                  <a:srgbClr val="000000"/>
                </a:solidFill>
                <a:latin typeface="OpenSans"/>
              </a:rPr>
              <a:t>: 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Т.к. </a:t>
            </a:r>
            <a:r>
              <a:rPr lang="en-US" i="1" dirty="0">
                <a:solidFill>
                  <a:srgbClr val="000000"/>
                </a:solidFill>
                <a:latin typeface="OpenSans"/>
              </a:rPr>
              <a:t>AC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⊥ </a:t>
            </a:r>
            <a:r>
              <a:rPr lang="en-US" i="1" dirty="0">
                <a:solidFill>
                  <a:srgbClr val="000000"/>
                </a:solidFill>
                <a:latin typeface="OpenSans"/>
              </a:rPr>
              <a:t>AB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и </a:t>
            </a:r>
            <a:r>
              <a:rPr lang="en-US" i="1" dirty="0">
                <a:solidFill>
                  <a:srgbClr val="000000"/>
                </a:solidFill>
                <a:latin typeface="OpenSans"/>
              </a:rPr>
              <a:t>AC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⊥ </a:t>
            </a:r>
            <a:r>
              <a:rPr lang="en-US" i="1" dirty="0">
                <a:solidFill>
                  <a:srgbClr val="000000"/>
                </a:solidFill>
                <a:latin typeface="OpenSans"/>
              </a:rPr>
              <a:t>AM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, 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а </a:t>
            </a:r>
            <a:r>
              <a:rPr lang="en-US" i="1" dirty="0">
                <a:solidFill>
                  <a:srgbClr val="000000"/>
                </a:solidFill>
                <a:latin typeface="OpenSans"/>
              </a:rPr>
              <a:t>AM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⋂ </a:t>
            </a:r>
            <a:r>
              <a:rPr lang="en-US" i="1" dirty="0">
                <a:solidFill>
                  <a:srgbClr val="000000"/>
                </a:solidFill>
                <a:latin typeface="OpenSans"/>
              </a:rPr>
              <a:t>AB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, 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т.е.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АМ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и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АВ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лежат в плоскости (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АМВ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), то </a:t>
            </a:r>
            <a:r>
              <a:rPr lang="en-US" i="1" dirty="0">
                <a:solidFill>
                  <a:srgbClr val="000000"/>
                </a:solidFill>
                <a:latin typeface="OpenSans"/>
              </a:rPr>
              <a:t>AC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⊥ (</a:t>
            </a:r>
            <a:r>
              <a:rPr lang="en-US" i="1" dirty="0">
                <a:solidFill>
                  <a:srgbClr val="000000"/>
                </a:solidFill>
                <a:latin typeface="OpenSans"/>
              </a:rPr>
              <a:t>AMB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) 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по признаку перпендикулярности прямой и плоскости.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000000"/>
                </a:solidFill>
                <a:latin typeface="OpenSans"/>
              </a:rPr>
              <a:t>Ч.т.д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69013" y="4019484"/>
            <a:ext cx="2690630" cy="2448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9895" y="1145509"/>
            <a:ext cx="2171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Задание 1 группы</a:t>
            </a:r>
            <a:endParaRPr lang="ru-RU" sz="20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" y="0"/>
            <a:ext cx="1830559" cy="137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11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970"/>
            <a:ext cx="7620000" cy="1143000"/>
          </a:xfrm>
        </p:spPr>
        <p:txBody>
          <a:bodyPr/>
          <a:lstStyle/>
          <a:p>
            <a:pPr algn="ctr"/>
            <a:r>
              <a:rPr lang="ru-RU" dirty="0"/>
              <a:t>Групповая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0" y="1556792"/>
            <a:ext cx="8183404" cy="3254215"/>
          </a:xfrm>
        </p:spPr>
        <p:txBody>
          <a:bodyPr>
            <a:normAutofit fontScale="92500"/>
          </a:bodyPr>
          <a:lstStyle/>
          <a:p>
            <a:r>
              <a:rPr lang="ru-RU" b="1" u="sng" dirty="0">
                <a:solidFill>
                  <a:srgbClr val="000000"/>
                </a:solidFill>
                <a:latin typeface="OpenSans"/>
              </a:rPr>
              <a:t>Дано</a:t>
            </a:r>
            <a:r>
              <a:rPr lang="ru-RU" b="1" dirty="0">
                <a:solidFill>
                  <a:srgbClr val="000000"/>
                </a:solidFill>
                <a:latin typeface="OpenSans"/>
              </a:rPr>
              <a:t>: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ВМDC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- прямоугольник, </a:t>
            </a:r>
            <a:r>
              <a:rPr lang="ru-RU" dirty="0" smtClean="0">
                <a:solidFill>
                  <a:srgbClr val="000000"/>
                </a:solidFill>
                <a:latin typeface="OpenSans"/>
              </a:rPr>
              <a:t>M 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∉ (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ABC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),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MB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⊥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AB</a:t>
            </a:r>
            <a:r>
              <a:rPr lang="ru-RU" dirty="0"/>
              <a:t/>
            </a:r>
            <a:br>
              <a:rPr lang="ru-RU" dirty="0"/>
            </a:br>
            <a:r>
              <a:rPr lang="ru-RU" b="1" u="sng" dirty="0">
                <a:solidFill>
                  <a:srgbClr val="000000"/>
                </a:solidFill>
                <a:latin typeface="OpenSans"/>
              </a:rPr>
              <a:t>Доказать</a:t>
            </a:r>
            <a:r>
              <a:rPr lang="ru-RU" b="1" dirty="0">
                <a:solidFill>
                  <a:srgbClr val="000000"/>
                </a:solidFill>
                <a:latin typeface="OpenSans"/>
              </a:rPr>
              <a:t>: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CD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⊥ (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ABC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b="1" u="sng" dirty="0">
                <a:solidFill>
                  <a:srgbClr val="000000"/>
                </a:solidFill>
                <a:latin typeface="OpenSans"/>
              </a:rPr>
              <a:t>Доказательство</a:t>
            </a:r>
            <a:r>
              <a:rPr lang="ru-RU" b="1" dirty="0">
                <a:solidFill>
                  <a:srgbClr val="000000"/>
                </a:solidFill>
                <a:latin typeface="OpenSans"/>
              </a:rPr>
              <a:t>: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MB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⊥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BC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, т.к.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ВМDC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OpenSans"/>
              </a:rPr>
              <a:t>- прямоугольник, </a:t>
            </a:r>
            <a:r>
              <a:rPr lang="ru-RU" i="1" dirty="0" smtClean="0">
                <a:solidFill>
                  <a:srgbClr val="000000"/>
                </a:solidFill>
                <a:latin typeface="OpenSans"/>
              </a:rPr>
              <a:t>MB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⊥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AB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по условию,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BC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⋂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AB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, т.е.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ВС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и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АВ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лежат </a:t>
            </a:r>
            <a:r>
              <a:rPr lang="ru-RU" dirty="0" smtClean="0">
                <a:solidFill>
                  <a:srgbClr val="000000"/>
                </a:solidFill>
                <a:latin typeface="OpenSans"/>
              </a:rPr>
              <a:t>в плоскости (</a:t>
            </a:r>
            <a:r>
              <a:rPr lang="ru-RU" i="1" dirty="0" smtClean="0">
                <a:solidFill>
                  <a:srgbClr val="000000"/>
                </a:solidFill>
                <a:latin typeface="OpenSans"/>
              </a:rPr>
              <a:t>АВС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) ⇒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MB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⊥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(ABC)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по признаку перпендикулярности прямой и плоскости.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СD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∥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МВ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по свойству сторон </a:t>
            </a:r>
            <a:r>
              <a:rPr lang="ru-RU" dirty="0" smtClean="0">
                <a:solidFill>
                  <a:srgbClr val="000000"/>
                </a:solidFill>
                <a:latin typeface="OpenSans"/>
              </a:rPr>
              <a:t>прямоугольника ⇒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CD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⊥ </a:t>
            </a:r>
            <a:r>
              <a:rPr lang="ru-RU" i="1" dirty="0">
                <a:solidFill>
                  <a:srgbClr val="000000"/>
                </a:solidFill>
                <a:latin typeface="OpenSans"/>
              </a:rPr>
              <a:t>(ABC)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 по теореме о двух параллельных прямых, одна из которых перпендикулярна к плоскости (то и другая прямая перпендикулярна к этой плоскости).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000000"/>
                </a:solidFill>
                <a:latin typeface="OpenSans"/>
              </a:rPr>
              <a:t>ч</a:t>
            </a:r>
            <a:r>
              <a:rPr lang="ru-RU" dirty="0" err="1" smtClean="0">
                <a:solidFill>
                  <a:srgbClr val="000000"/>
                </a:solidFill>
                <a:latin typeface="OpenSans"/>
              </a:rPr>
              <a:t>.т.д</a:t>
            </a:r>
            <a:r>
              <a:rPr lang="ru-RU" dirty="0">
                <a:solidFill>
                  <a:srgbClr val="000000"/>
                </a:solidFill>
                <a:latin typeface="OpenSans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42665" y="4697760"/>
            <a:ext cx="3456384" cy="216024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" y="0"/>
            <a:ext cx="1830559" cy="137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9872" y="1002511"/>
            <a:ext cx="197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Задание </a:t>
            </a:r>
            <a:r>
              <a:rPr lang="ru-RU" b="1" u="sng" dirty="0" smtClean="0"/>
              <a:t>2 </a:t>
            </a:r>
            <a:r>
              <a:rPr lang="ru-RU" b="1" u="sng" dirty="0"/>
              <a:t>группы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96698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Групповая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6751"/>
            <a:ext cx="8208912" cy="3452409"/>
          </a:xfrm>
        </p:spPr>
        <p:txBody>
          <a:bodyPr>
            <a:noAutofit/>
          </a:bodyPr>
          <a:lstStyle/>
          <a:p>
            <a:r>
              <a:rPr lang="ru-RU" sz="1600" b="1" u="sng" dirty="0">
                <a:solidFill>
                  <a:srgbClr val="000000"/>
                </a:solidFill>
                <a:latin typeface="OpenSans"/>
              </a:rPr>
              <a:t>Дано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: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АВСD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– прямоугольник, </a:t>
            </a:r>
            <a:r>
              <a:rPr lang="ru-RU" sz="1600" i="1" dirty="0" smtClean="0">
                <a:solidFill>
                  <a:srgbClr val="000000"/>
                </a:solidFill>
                <a:latin typeface="OpenSans"/>
              </a:rPr>
              <a:t>M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∉ (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ABC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),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MB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⊥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BC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u="sng" dirty="0">
                <a:solidFill>
                  <a:srgbClr val="000000"/>
                </a:solidFill>
                <a:latin typeface="OpenSans"/>
              </a:rPr>
              <a:t>Доказать</a:t>
            </a:r>
            <a:r>
              <a:rPr lang="ru-RU" sz="1600" b="1" dirty="0">
                <a:solidFill>
                  <a:srgbClr val="000000"/>
                </a:solidFill>
                <a:latin typeface="OpenSans"/>
              </a:rPr>
              <a:t>: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AD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⊥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AM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u="sng" dirty="0">
                <a:solidFill>
                  <a:srgbClr val="000000"/>
                </a:solidFill>
                <a:latin typeface="OpenSans"/>
              </a:rPr>
              <a:t>Доказательство</a:t>
            </a:r>
            <a:r>
              <a:rPr lang="ru-RU" sz="1600" b="1" dirty="0">
                <a:solidFill>
                  <a:srgbClr val="000000"/>
                </a:solidFill>
                <a:latin typeface="OpenSans"/>
              </a:rPr>
              <a:t>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OpenSans"/>
              </a:rPr>
              <a:t>1) 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ABC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= 90°, т.к.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АВСD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– прямоугольник ⇒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BC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⊥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AB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,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BS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⊥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MB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OpenSans"/>
              </a:rPr>
              <a:t>по условию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,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MB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⋂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AB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=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B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, т.е.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МВ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и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АВ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лежат в плоскости (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АМВ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) ⇒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BC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⊥ (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AMB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) по признаку перпендикулярности прямой и плоскости.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OpenSans"/>
              </a:rPr>
              <a:t>2)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BC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∥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AD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(по свойству сторон прямоугольника) ⇒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AD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⊥ (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AMB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) по теореме о двух параллельных прямых, одна из которых перпендикулярна плоскости (то и другая прямая перпендикулярна к этой плоскости).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OpenSans"/>
              </a:rPr>
              <a:t>3) Т.к.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AD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⊥ (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AMB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) ⇒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AD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⊥ </a:t>
            </a:r>
            <a:r>
              <a:rPr lang="ru-RU" sz="1600" i="1" dirty="0">
                <a:solidFill>
                  <a:srgbClr val="000000"/>
                </a:solidFill>
                <a:latin typeface="OpenSans"/>
              </a:rPr>
              <a:t>AM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 по определению прямой, перпендикулярной </a:t>
            </a:r>
            <a:r>
              <a:rPr lang="ru-RU" sz="1600" dirty="0" smtClean="0">
                <a:solidFill>
                  <a:srgbClr val="000000"/>
                </a:solidFill>
                <a:latin typeface="OpenSans"/>
              </a:rPr>
              <a:t>плоскости </a:t>
            </a:r>
            <a:r>
              <a:rPr lang="ru-RU" sz="1600" dirty="0" err="1" smtClean="0">
                <a:solidFill>
                  <a:srgbClr val="000000"/>
                </a:solidFill>
                <a:latin typeface="OpenSans"/>
              </a:rPr>
              <a:t>ч</a:t>
            </a:r>
            <a:r>
              <a:rPr lang="ru-RU" sz="1600" dirty="0" err="1" smtClean="0">
                <a:solidFill>
                  <a:srgbClr val="000000"/>
                </a:solidFill>
                <a:latin typeface="OpenSans"/>
              </a:rPr>
              <a:t>.т.д</a:t>
            </a:r>
            <a:r>
              <a:rPr lang="ru-RU" sz="1600" dirty="0">
                <a:solidFill>
                  <a:srgbClr val="000000"/>
                </a:solidFill>
                <a:latin typeface="OpenSans"/>
              </a:rPr>
              <a:t>.</a:t>
            </a: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86934" y="4506594"/>
            <a:ext cx="2952328" cy="216024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" y="8478"/>
            <a:ext cx="1830559" cy="137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4811" y="1010989"/>
            <a:ext cx="197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Задание </a:t>
            </a:r>
            <a:r>
              <a:rPr lang="ru-RU" b="1" u="sng" dirty="0" smtClean="0"/>
              <a:t>3 </a:t>
            </a:r>
            <a:r>
              <a:rPr lang="ru-RU" b="1" u="sng" dirty="0"/>
              <a:t>группы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12046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543800" cy="2593975"/>
          </a:xfrm>
        </p:spPr>
        <p:txBody>
          <a:bodyPr/>
          <a:lstStyle/>
          <a:p>
            <a:pPr algn="ctr"/>
            <a:r>
              <a:rPr lang="ru-RU" sz="5400" dirty="0"/>
              <a:t>Тема </a:t>
            </a:r>
            <a:r>
              <a:rPr lang="ru-RU" sz="5400" dirty="0" smtClean="0"/>
              <a:t> </a:t>
            </a:r>
            <a:r>
              <a:rPr lang="ru-RU" sz="5400" dirty="0"/>
              <a:t>урока:</a:t>
            </a:r>
            <a:br>
              <a:rPr lang="ru-RU" sz="5400" dirty="0"/>
            </a:br>
            <a:r>
              <a:rPr lang="ru-RU" sz="5400" dirty="0"/>
              <a:t>«Перпендикулярность прямой и плоскости»</a:t>
            </a:r>
            <a:endParaRPr lang="ru-RU" sz="5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63102"/>
            <a:ext cx="273415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138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654</TotalTime>
  <Words>660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«Недостаточно только получить знания: надо найти им применение» И. В. Гете</vt:lpstr>
      <vt:lpstr>Домашнее задание</vt:lpstr>
      <vt:lpstr>Домашнее задание</vt:lpstr>
      <vt:lpstr>Вопросы и задания</vt:lpstr>
      <vt:lpstr>Вопросы и задания</vt:lpstr>
      <vt:lpstr>Групповая работа</vt:lpstr>
      <vt:lpstr>Групповая работа</vt:lpstr>
      <vt:lpstr>Групповая работа</vt:lpstr>
      <vt:lpstr>Тема  урока: «Перпендикулярность прямой и плоскости»</vt:lpstr>
      <vt:lpstr>Вопросы и задания</vt:lpstr>
      <vt:lpstr>Самостоятельная работа</vt:lpstr>
      <vt:lpstr>Самостоятельная работа</vt:lpstr>
      <vt:lpstr>Вопросы и задания</vt:lpstr>
      <vt:lpstr>Рефлексия</vt:lpstr>
      <vt:lpstr>Домашнее задание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27</cp:revision>
  <dcterms:created xsi:type="dcterms:W3CDTF">2021-11-30T18:49:50Z</dcterms:created>
  <dcterms:modified xsi:type="dcterms:W3CDTF">2021-12-01T19:55:14Z</dcterms:modified>
</cp:coreProperties>
</file>