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notesMasterIdLst>
    <p:notesMasterId r:id="rId12"/>
  </p:notesMasterIdLst>
  <p:sldIdLst>
    <p:sldId id="287" r:id="rId4"/>
    <p:sldId id="289" r:id="rId5"/>
    <p:sldId id="292" r:id="rId6"/>
    <p:sldId id="293" r:id="rId7"/>
    <p:sldId id="296" r:id="rId8"/>
    <p:sldId id="294" r:id="rId9"/>
    <p:sldId id="295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</a:p>
          <a:p>
            <a:pPr>
              <a:defRPr/>
            </a:pPr>
            <a:r>
              <a:rPr lang="ru-RU" dirty="0"/>
              <a:t>познавательных УУУ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Лист10!$B$1</c:f>
              <c:strCache>
                <c:ptCount val="1"/>
                <c:pt idx="0">
                  <c:v>1 класс</c:v>
                </c:pt>
              </c:strCache>
            </c:strRef>
          </c:tx>
          <c:spPr>
            <a:gradFill flip="none" rotWithShape="1">
              <a:gsLst>
                <a:gs pos="88000">
                  <a:srgbClr val="008000"/>
                </a:gs>
                <a:gs pos="0">
                  <a:srgbClr val="00B050"/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008000"/>
                </a:gs>
              </a:gsLst>
              <a:lin ang="5400000" scaled="1"/>
              <a:tileRect/>
            </a:gradFill>
          </c:spPr>
          <c:invertIfNegative val="0"/>
          <c:cat>
            <c:strRef>
              <c:f>Лист10!$A$2:$A$5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Лист10!$B$2:$B$5</c:f>
              <c:numCache>
                <c:formatCode>General</c:formatCode>
                <c:ptCount val="4"/>
                <c:pt idx="1">
                  <c:v>4.7</c:v>
                </c:pt>
                <c:pt idx="2">
                  <c:v>42.8</c:v>
                </c:pt>
                <c:pt idx="3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Лист10!$C$1</c:f>
              <c:strCache>
                <c:ptCount val="1"/>
                <c:pt idx="0">
                  <c:v>2 класс</c:v>
                </c:pt>
              </c:strCache>
            </c:strRef>
          </c:tx>
          <c:spPr>
            <a:gradFill flip="none" rotWithShape="1">
              <a:gsLst>
                <a:gs pos="88000">
                  <a:srgbClr val="FF0000"/>
                </a:gs>
                <a:gs pos="0">
                  <a:srgbClr val="C00000"/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162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Лист10!$C$2:$C$5</c:f>
              <c:numCache>
                <c:formatCode>General</c:formatCode>
                <c:ptCount val="4"/>
                <c:pt idx="0">
                  <c:v>5</c:v>
                </c:pt>
                <c:pt idx="1">
                  <c:v>30</c:v>
                </c:pt>
                <c:pt idx="2">
                  <c:v>30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Лист10!$D$1</c:f>
              <c:strCache>
                <c:ptCount val="1"/>
                <c:pt idx="0">
                  <c:v>3 класс</c:v>
                </c:pt>
              </c:strCache>
            </c:strRef>
          </c:tx>
          <c:spPr>
            <a:gradFill>
              <a:gsLst>
                <a:gs pos="88000">
                  <a:srgbClr val="002060"/>
                </a:gs>
                <a:gs pos="0">
                  <a:srgbClr val="002060"/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16200000" scaled="1"/>
            </a:gra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Лист10!$D$2:$D$5</c:f>
              <c:numCache>
                <c:formatCode>General</c:formatCode>
                <c:ptCount val="4"/>
                <c:pt idx="0">
                  <c:v>9.5</c:v>
                </c:pt>
                <c:pt idx="1">
                  <c:v>52.3</c:v>
                </c:pt>
                <c:pt idx="2">
                  <c:v>23.8</c:v>
                </c:pt>
                <c:pt idx="3">
                  <c:v>14.2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510400"/>
        <c:axId val="105511936"/>
        <c:axId val="0"/>
      </c:bar3DChart>
      <c:catAx>
        <c:axId val="105510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5511936"/>
        <c:crosses val="autoZero"/>
        <c:auto val="1"/>
        <c:lblAlgn val="ctr"/>
        <c:lblOffset val="100"/>
        <c:noMultiLvlLbl val="0"/>
      </c:catAx>
      <c:valAx>
        <c:axId val="105511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5510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2">
            <a:shade val="51000"/>
            <a:satMod val="130000"/>
          </a:schemeClr>
        </a:gs>
        <a:gs pos="80000">
          <a:schemeClr val="accent2">
            <a:shade val="93000"/>
            <a:satMod val="130000"/>
          </a:schemeClr>
        </a:gs>
        <a:gs pos="100000">
          <a:schemeClr val="accent2">
            <a:shade val="94000"/>
            <a:satMod val="135000"/>
          </a:schemeClr>
        </a:gs>
      </a:gsLst>
      <a:lin ang="16200000" scaled="0"/>
    </a:gradFill>
    <a:ln>
      <a:noFill/>
    </a:ln>
    <a:effectLst>
      <a:glow rad="101600">
        <a:schemeClr val="accent2">
          <a:satMod val="175000"/>
          <a:alpha val="40000"/>
        </a:schemeClr>
      </a:glow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</a:t>
            </a:r>
            <a:r>
              <a:rPr lang="ru-RU" dirty="0" err="1"/>
              <a:t>сформированности</a:t>
            </a:r>
            <a:endParaRPr lang="ru-RU" dirty="0"/>
          </a:p>
          <a:p>
            <a:pPr>
              <a:defRPr/>
            </a:pPr>
            <a:r>
              <a:rPr lang="ru-RU" dirty="0"/>
              <a:t> регулятивных УУД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Лист11!$B$1</c:f>
              <c:strCache>
                <c:ptCount val="1"/>
                <c:pt idx="0">
                  <c:v>1 класс</c:v>
                </c:pt>
              </c:strCache>
            </c:strRef>
          </c:tx>
          <c:spPr>
            <a:gradFill flip="none" rotWithShape="1">
              <a:gsLst>
                <a:gs pos="0">
                  <a:srgbClr val="008000"/>
                </a:gs>
                <a:gs pos="48000">
                  <a:schemeClr val="accent5">
                    <a:lumMod val="60000"/>
                    <a:lumOff val="40000"/>
                  </a:schemeClr>
                </a:gs>
                <a:gs pos="100000">
                  <a:srgbClr val="008000"/>
                </a:gs>
              </a:gsLst>
              <a:lin ang="162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Лист11!$B$2:$B$5</c:f>
              <c:numCache>
                <c:formatCode>General</c:formatCode>
                <c:ptCount val="4"/>
                <c:pt idx="0">
                  <c:v>61.9</c:v>
                </c:pt>
                <c:pt idx="1">
                  <c:v>9.5</c:v>
                </c:pt>
                <c:pt idx="2">
                  <c:v>4.7</c:v>
                </c:pt>
                <c:pt idx="3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Лист11!$C$1</c:f>
              <c:strCache>
                <c:ptCount val="1"/>
                <c:pt idx="0">
                  <c:v>2 класс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48000">
                  <a:schemeClr val="accent5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16200000" scaled="1"/>
            </a:gra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Лист11!$C$2:$C$5</c:f>
              <c:numCache>
                <c:formatCode>General</c:formatCode>
                <c:ptCount val="4"/>
                <c:pt idx="0">
                  <c:v>15</c:v>
                </c:pt>
                <c:pt idx="1">
                  <c:v>65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Лист11!$D$1</c:f>
              <c:strCache>
                <c:ptCount val="1"/>
                <c:pt idx="0">
                  <c:v>3 класс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48000">
                  <a:schemeClr val="accent5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16200000" scaled="1"/>
            </a:gra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Лист11!$D$2:$D$5</c:f>
              <c:numCache>
                <c:formatCode>General</c:formatCode>
                <c:ptCount val="4"/>
                <c:pt idx="1">
                  <c:v>28.5</c:v>
                </c:pt>
                <c:pt idx="2">
                  <c:v>33.299999999999997</c:v>
                </c:pt>
                <c:pt idx="3">
                  <c:v>38.090000000000003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0569984"/>
        <c:axId val="30571520"/>
        <c:axId val="0"/>
      </c:bar3DChart>
      <c:catAx>
        <c:axId val="30569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571520"/>
        <c:crosses val="autoZero"/>
        <c:auto val="1"/>
        <c:lblAlgn val="ctr"/>
        <c:lblOffset val="100"/>
        <c:noMultiLvlLbl val="0"/>
      </c:catAx>
      <c:valAx>
        <c:axId val="30571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569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2">
            <a:shade val="51000"/>
            <a:satMod val="130000"/>
          </a:schemeClr>
        </a:gs>
        <a:gs pos="80000">
          <a:schemeClr val="accent2">
            <a:shade val="93000"/>
            <a:satMod val="130000"/>
          </a:schemeClr>
        </a:gs>
        <a:gs pos="100000">
          <a:schemeClr val="accent2">
            <a:shade val="94000"/>
            <a:satMod val="135000"/>
          </a:schemeClr>
        </a:gs>
      </a:gsLst>
      <a:lin ang="16200000" scaled="0"/>
    </a:gradFill>
    <a:ln>
      <a:noFill/>
    </a:ln>
    <a:effectLst>
      <a:glow rad="139700">
        <a:schemeClr val="accent2">
          <a:satMod val="175000"/>
          <a:alpha val="40000"/>
        </a:schemeClr>
      </a:glow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сформированности познавательных УУД</a:t>
            </a:r>
          </a:p>
          <a:p>
            <a:pPr>
              <a:defRPr sz="1800"/>
            </a:pPr>
            <a:endParaRPr lang="ru-RU" sz="1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Word]Лист2'!$A$2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240CB4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Word]Лист2'!$B$1:$E$1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Word]Лист2'!$B$2:$E$2</c:f>
              <c:numCache>
                <c:formatCode>General</c:formatCode>
                <c:ptCount val="4"/>
                <c:pt idx="0">
                  <c:v>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Word]Лист2'!$A$3</c:f>
              <c:strCache>
                <c:ptCount val="1"/>
                <c:pt idx="0">
                  <c:v>хороший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Word]Лист2'!$B$1:$E$1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Word]Лист2'!$B$3:$E$3</c:f>
              <c:numCache>
                <c:formatCode>General</c:formatCode>
                <c:ptCount val="4"/>
                <c:pt idx="0">
                  <c:v>30</c:v>
                </c:pt>
                <c:pt idx="1">
                  <c:v>38</c:v>
                </c:pt>
                <c:pt idx="2">
                  <c:v>38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Word]Лист2'!$A$4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F3916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Word]Лист2'!$B$1:$E$1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Word]Лист2'!$B$4:$E$4</c:f>
              <c:numCache>
                <c:formatCode>General</c:formatCode>
                <c:ptCount val="4"/>
                <c:pt idx="0">
                  <c:v>30</c:v>
                </c:pt>
                <c:pt idx="1">
                  <c:v>23.8</c:v>
                </c:pt>
                <c:pt idx="2">
                  <c:v>33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Word]Лист2'!$A$5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49B18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Word]Лист2'!$B$1:$E$1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Word]Лист2'!$B$5:$E$5</c:f>
              <c:numCache>
                <c:formatCode>General</c:formatCode>
                <c:ptCount val="4"/>
                <c:pt idx="0">
                  <c:v>35</c:v>
                </c:pt>
                <c:pt idx="1">
                  <c:v>38.800000000000004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3612544"/>
        <c:axId val="33614080"/>
        <c:axId val="0"/>
      </c:bar3DChart>
      <c:catAx>
        <c:axId val="33612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614080"/>
        <c:crosses val="autoZero"/>
        <c:auto val="1"/>
        <c:lblAlgn val="ctr"/>
        <c:lblOffset val="100"/>
        <c:noMultiLvlLbl val="0"/>
      </c:catAx>
      <c:valAx>
        <c:axId val="33614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612544"/>
        <c:crosses val="autoZero"/>
        <c:crossBetween val="between"/>
      </c:valAx>
      <c:spPr>
        <a:gradFill flip="none" rotWithShape="1">
          <a:gsLst>
            <a:gs pos="73350">
              <a:srgbClr val="0070C0"/>
            </a:gs>
            <a:gs pos="0">
              <a:srgbClr val="4C2D83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189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4C2D83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18900000" scaled="1"/>
      <a:tileRect/>
    </a:gra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сформированности регулятивных УУД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Word]Лист2'!$B$2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240CB4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Word]Лист2'!$C$1:$F$1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Word]Лист2'!$C$2:$F$2</c:f>
              <c:numCache>
                <c:formatCode>General</c:formatCode>
                <c:ptCount val="4"/>
                <c:pt idx="0">
                  <c:v>15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Word]Лист2'!$B$3</c:f>
              <c:strCache>
                <c:ptCount val="1"/>
                <c:pt idx="0">
                  <c:v>хороший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Word]Лист2'!$C$1:$F$1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Word]Лист2'!$C$3:$F$3</c:f>
              <c:numCache>
                <c:formatCode>General</c:formatCode>
                <c:ptCount val="4"/>
                <c:pt idx="0">
                  <c:v>65</c:v>
                </c:pt>
                <c:pt idx="1">
                  <c:v>15</c:v>
                </c:pt>
                <c:pt idx="2">
                  <c:v>38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Word]Лист2'!$B$4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F3916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Word]Лист2'!$C$1:$F$1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Word]Лист2'!$C$4:$F$4</c:f>
              <c:numCache>
                <c:formatCode>General</c:formatCode>
                <c:ptCount val="4"/>
                <c:pt idx="0">
                  <c:v>15</c:v>
                </c:pt>
                <c:pt idx="2">
                  <c:v>21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Word]Лист2'!$B$5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49B18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Word]Лист2'!$C$1:$F$1</c:f>
              <c:strCache>
                <c:ptCount val="3"/>
                <c:pt idx="0">
                  <c:v>2 класс</c:v>
                </c:pt>
                <c:pt idx="1">
                  <c:v>3 класс (начало)</c:v>
                </c:pt>
                <c:pt idx="2">
                  <c:v>3 класс (конец года)</c:v>
                </c:pt>
              </c:strCache>
            </c:strRef>
          </c:cat>
          <c:val>
            <c:numRef>
              <c:f>'[Диаграмма в Microsoft Word]Лист2'!$C$5:$F$5</c:f>
              <c:numCache>
                <c:formatCode>General</c:formatCode>
                <c:ptCount val="4"/>
                <c:pt idx="0">
                  <c:v>5</c:v>
                </c:pt>
                <c:pt idx="1">
                  <c:v>85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8886016"/>
        <c:axId val="38896000"/>
        <c:axId val="0"/>
      </c:bar3DChart>
      <c:catAx>
        <c:axId val="38886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896000"/>
        <c:crosses val="autoZero"/>
        <c:auto val="1"/>
        <c:lblAlgn val="ctr"/>
        <c:lblOffset val="100"/>
        <c:noMultiLvlLbl val="0"/>
      </c:catAx>
      <c:valAx>
        <c:axId val="38896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7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886016"/>
        <c:crosses val="autoZero"/>
        <c:crossBetween val="between"/>
      </c:valAx>
      <c:spPr>
        <a:gradFill flip="none" rotWithShape="1">
          <a:gsLst>
            <a:gs pos="0">
              <a:srgbClr val="4C2D8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4C2D83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18900000" scaled="1"/>
      <a:tileRect/>
    </a:gra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 i="1">
                <a:solidFill>
                  <a:srgbClr val="002060"/>
                </a:solidFill>
              </a:rPr>
              <a:t>Коммуникативне</a:t>
            </a:r>
            <a:r>
              <a:rPr lang="ru-RU" sz="1600" i="1" baseline="0">
                <a:solidFill>
                  <a:srgbClr val="002060"/>
                </a:solidFill>
              </a:rPr>
              <a:t> УУД, 3 класс</a:t>
            </a:r>
            <a:endParaRPr lang="ru-RU" sz="1600" i="1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Лист8!$B$1</c:f>
              <c:strCache>
                <c:ptCount val="1"/>
                <c:pt idx="0">
                  <c:v>начало года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Лист8!$B$2:$B$5</c:f>
              <c:numCache>
                <c:formatCode>General</c:formatCode>
                <c:ptCount val="4"/>
                <c:pt idx="0">
                  <c:v>30</c:v>
                </c:pt>
                <c:pt idx="1">
                  <c:v>35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конец года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002060"/>
                </a:gs>
                <a:gs pos="100000">
                  <a:srgbClr val="002060"/>
                </a:gs>
              </a:gsLst>
              <a:lin ang="5400000" scaled="1"/>
            </a:gra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Лист8!$C$2:$C$5</c:f>
              <c:numCache>
                <c:formatCode>General</c:formatCode>
                <c:ptCount val="4"/>
                <c:pt idx="0">
                  <c:v>42.8</c:v>
                </c:pt>
                <c:pt idx="1">
                  <c:v>38.090000000000003</c:v>
                </c:pt>
                <c:pt idx="2">
                  <c:v>9.5</c:v>
                </c:pt>
                <c:pt idx="3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9017472"/>
        <c:axId val="39027456"/>
        <c:axId val="0"/>
      </c:bar3DChart>
      <c:catAx>
        <c:axId val="39017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9027456"/>
        <c:crosses val="autoZero"/>
        <c:auto val="1"/>
        <c:lblAlgn val="ctr"/>
        <c:lblOffset val="100"/>
        <c:noMultiLvlLbl val="0"/>
      </c:catAx>
      <c:valAx>
        <c:axId val="39027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9017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2060"/>
        </a:gs>
        <a:gs pos="50000">
          <a:schemeClr val="accent6">
            <a:lumMod val="60000"/>
            <a:lumOff val="4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  <a:effectLst>
      <a:glow rad="228600">
        <a:schemeClr val="accent1">
          <a:satMod val="175000"/>
          <a:alpha val="40000"/>
        </a:schemeClr>
      </a:glow>
    </a:effectLst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i="1"/>
              <a:t>Личностные</a:t>
            </a:r>
            <a:r>
              <a:rPr lang="ru-RU" i="1" baseline="0"/>
              <a:t> УУД, 3 класс</a:t>
            </a:r>
            <a:endParaRPr lang="ru-RU" i="1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начало года</c:v>
                </c:pt>
              </c:strCache>
            </c:strRef>
          </c:tx>
          <c:spPr>
            <a:gradFill flip="none" rotWithShape="1">
              <a:gsLst>
                <a:gs pos="57000">
                  <a:schemeClr val="accent6">
                    <a:lumMod val="60000"/>
                    <a:lumOff val="4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Лист5!$B$2:$B$5</c:f>
              <c:numCache>
                <c:formatCode>General</c:formatCode>
                <c:ptCount val="4"/>
                <c:pt idx="0">
                  <c:v>40</c:v>
                </c:pt>
                <c:pt idx="1">
                  <c:v>45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конец года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Лист5!$C$2:$C$5</c:f>
              <c:numCache>
                <c:formatCode>General</c:formatCode>
                <c:ptCount val="4"/>
                <c:pt idx="0">
                  <c:v>47.6</c:v>
                </c:pt>
                <c:pt idx="1">
                  <c:v>38</c:v>
                </c:pt>
                <c:pt idx="2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8968704"/>
        <c:axId val="38986880"/>
        <c:axId val="0"/>
      </c:bar3DChart>
      <c:catAx>
        <c:axId val="38968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8986880"/>
        <c:crosses val="autoZero"/>
        <c:auto val="1"/>
        <c:lblAlgn val="ctr"/>
        <c:lblOffset val="100"/>
        <c:noMultiLvlLbl val="0"/>
      </c:catAx>
      <c:valAx>
        <c:axId val="38986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8968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57000">
          <a:schemeClr val="accent6">
            <a:lumMod val="60000"/>
            <a:lumOff val="40000"/>
          </a:schemeClr>
        </a:gs>
        <a:gs pos="0">
          <a:srgbClr val="0070C0"/>
        </a:gs>
        <a:gs pos="100000">
          <a:schemeClr val="accent6">
            <a:lumMod val="60000"/>
            <a:lumOff val="4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  <a:effectLst>
      <a:glow rad="228600">
        <a:schemeClr val="accent1">
          <a:satMod val="175000"/>
          <a:alpha val="40000"/>
        </a:schemeClr>
      </a:glow>
      <a:innerShdw blurRad="114300">
        <a:prstClr val="black"/>
      </a:innerShdw>
    </a:effectLst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spPr>
            <a:gradFill flip="none" rotWithShape="1">
              <a:gsLst>
                <a:gs pos="0">
                  <a:srgbClr val="00206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002060"/>
                </a:gs>
              </a:gsLst>
              <a:lin ang="16200000" scaled="1"/>
              <a:tileRect/>
            </a:gradFill>
          </c:spPr>
          <c:invertIfNegative val="0"/>
          <c:cat>
            <c:strRef>
              <c:f>Лист1!$A$2:$A$5</c:f>
              <c:strCache>
                <c:ptCount val="3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82.5</c:v>
                </c:pt>
                <c:pt idx="2">
                  <c:v>55.3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C00000"/>
                </a:gs>
              </a:gsLst>
              <a:lin ang="16200000" scaled="1"/>
              <a:tileRect/>
            </a:gradFill>
          </c:spPr>
          <c:invertIfNegative val="0"/>
          <c:cat>
            <c:strRef>
              <c:f>Лист1!$A$2:$A$5</c:f>
              <c:strCache>
                <c:ptCount val="3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75</c:v>
                </c:pt>
                <c:pt idx="1">
                  <c:v>95.7</c:v>
                </c:pt>
                <c:pt idx="2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725440"/>
        <c:axId val="33731328"/>
        <c:axId val="0"/>
      </c:bar3DChart>
      <c:catAx>
        <c:axId val="33725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33731328"/>
        <c:crosses val="autoZero"/>
        <c:auto val="1"/>
        <c:lblAlgn val="ctr"/>
        <c:lblOffset val="100"/>
        <c:noMultiLvlLbl val="0"/>
      </c:catAx>
      <c:valAx>
        <c:axId val="3373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33725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rgbClr val="4BACC6">
            <a:shade val="51000"/>
            <a:satMod val="130000"/>
          </a:srgbClr>
        </a:gs>
        <a:gs pos="80000">
          <a:srgbClr val="4BACC6">
            <a:shade val="93000"/>
            <a:satMod val="130000"/>
          </a:srgbClr>
        </a:gs>
        <a:gs pos="100000">
          <a:srgbClr val="4BACC6">
            <a:shade val="94000"/>
            <a:satMod val="135000"/>
          </a:srgbClr>
        </a:gs>
      </a:gsLst>
      <a:lin ang="16200000" scaled="0"/>
    </a:gradFill>
    <a:ln w="9525" cap="flat" cmpd="sng" algn="ctr">
      <a:solidFill>
        <a:srgbClr val="4BACC6">
          <a:shade val="95000"/>
          <a:satMod val="105000"/>
        </a:srgbClr>
      </a:solidFill>
      <a:prstDash val="solid"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ysClr val="window" lastClr="FFFFFF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002060"/>
                </a:gs>
              </a:gsLst>
              <a:lin ang="16200000" scaled="1"/>
            </a:gradFill>
          </c:spPr>
          <c:invertIfNegative val="0"/>
          <c:cat>
            <c:strRef>
              <c:f>Лист1!$A$2:$A$5</c:f>
              <c:strCache>
                <c:ptCount val="3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68</c:v>
                </c:pt>
                <c:pt idx="2">
                  <c:v>50.1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C00000"/>
                </a:gs>
              </a:gsLst>
              <a:lin ang="16200000" scaled="1"/>
            </a:gradFill>
          </c:spPr>
          <c:invertIfNegative val="0"/>
          <c:cat>
            <c:strRef>
              <c:f>Лист1!$A$2:$A$5</c:f>
              <c:strCache>
                <c:ptCount val="3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96</c:v>
                </c:pt>
                <c:pt idx="2">
                  <c:v>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756672"/>
        <c:axId val="33758208"/>
        <c:axId val="0"/>
      </c:bar3DChart>
      <c:catAx>
        <c:axId val="3375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ru-RU"/>
          </a:p>
        </c:txPr>
        <c:crossAx val="33758208"/>
        <c:crosses val="autoZero"/>
        <c:auto val="1"/>
        <c:lblAlgn val="ctr"/>
        <c:lblOffset val="100"/>
        <c:noMultiLvlLbl val="0"/>
      </c:catAx>
      <c:valAx>
        <c:axId val="337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33756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rgbClr val="4BACC6">
            <a:shade val="51000"/>
            <a:satMod val="130000"/>
          </a:srgbClr>
        </a:gs>
        <a:gs pos="80000">
          <a:srgbClr val="4BACC6">
            <a:shade val="93000"/>
            <a:satMod val="130000"/>
          </a:srgbClr>
        </a:gs>
        <a:gs pos="100000">
          <a:srgbClr val="4BACC6">
            <a:shade val="94000"/>
            <a:satMod val="135000"/>
          </a:srgbClr>
        </a:gs>
      </a:gsLst>
      <a:lin ang="16200000" scaled="0"/>
    </a:gradFill>
    <a:ln w="9525" cap="flat" cmpd="sng" algn="ctr">
      <a:solidFill>
        <a:srgbClr val="4BACC6">
          <a:shade val="95000"/>
          <a:satMod val="105000"/>
        </a:srgbClr>
      </a:solidFill>
      <a:prstDash val="solid"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ysClr val="window" lastClr="FFFFFF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обучающихся (в %),</a:t>
            </a:r>
          </a:p>
          <a:p>
            <a:pPr>
              <a:defRPr/>
            </a:pPr>
            <a:r>
              <a:rPr lang="ru-RU"/>
              <a:t>набравших данное количество баллов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Лист1!$A$1:$V$1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Лист1!$A$2:$V$2</c:f>
              <c:numCache>
                <c:formatCode>General</c:formatCode>
                <c:ptCount val="22"/>
                <c:pt idx="2">
                  <c:v>12</c:v>
                </c:pt>
                <c:pt idx="3">
                  <c:v>6</c:v>
                </c:pt>
                <c:pt idx="4">
                  <c:v>12</c:v>
                </c:pt>
                <c:pt idx="5">
                  <c:v>12</c:v>
                </c:pt>
                <c:pt idx="8">
                  <c:v>12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3">
                  <c:v>6</c:v>
                </c:pt>
                <c:pt idx="14">
                  <c:v>6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3826688"/>
        <c:axId val="33832960"/>
      </c:lineChart>
      <c:catAx>
        <c:axId val="33826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набранных баллов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33832960"/>
        <c:crosses val="autoZero"/>
        <c:auto val="1"/>
        <c:lblAlgn val="ctr"/>
        <c:lblOffset val="100"/>
        <c:noMultiLvlLbl val="0"/>
      </c:catAx>
      <c:valAx>
        <c:axId val="338329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обучающихся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826688"/>
        <c:crosses val="autoZero"/>
        <c:crossBetween val="between"/>
      </c:valAx>
      <c:spPr>
        <a:gradFill flip="none" rotWithShape="1">
          <a:gsLst>
            <a:gs pos="72100">
              <a:srgbClr val="259B41"/>
            </a:gs>
            <a:gs pos="0">
              <a:srgbClr val="51D39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B w="152400" h="50800" prst="softRound"/>
        </a:sp3d>
      </c:spPr>
    </c:plotArea>
    <c:plotVisOnly val="1"/>
    <c:dispBlanksAs val="zero"/>
    <c:showDLblsOverMax val="0"/>
  </c:chart>
  <c:spPr>
    <a:solidFill>
      <a:srgbClr val="259B41"/>
    </a:solidFill>
    <a:ln cmpd="thickThin">
      <a:solidFill>
        <a:srgbClr val="002060"/>
      </a:solidFill>
      <a:bevel/>
    </a:ln>
    <a:effectLst>
      <a:innerShdw blurRad="114300">
        <a:prstClr val="black"/>
      </a:innerShdw>
    </a:effectLst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E284A-514F-4838-BD6B-ED1A5D4BDE8C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D4E2D-872C-4A39-9381-F7BB16BDA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1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Радуга\Radu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9316" y="5373216"/>
            <a:ext cx="4032448" cy="720080"/>
          </a:xfrm>
        </p:spPr>
        <p:txBody>
          <a:bodyPr>
            <a:normAutofit/>
          </a:bodyPr>
          <a:lstStyle>
            <a:lvl1pPr>
              <a:defRPr sz="3600" b="1" i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734" y="6260641"/>
            <a:ext cx="4968552" cy="600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64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3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2D30A6B-8279-4048-8716-9937D55617D6}" type="datetimeFigureOut">
              <a:rPr lang="ru-RU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01.04.2015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EB080CD-6BFE-4BC0-A922-3A22F88170B4}" type="slidenum">
              <a:rPr lang="ru-RU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95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2D30A6B-8279-4048-8716-9937D55617D6}" type="datetimeFigureOut">
              <a:rPr lang="ru-RU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01.04.2015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EB080CD-6BFE-4BC0-A922-3A22F88170B4}" type="slidenum">
              <a:rPr lang="ru-RU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200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4CDDF79-B384-4588-AB01-96A4C4938CCB}" type="slidenum">
              <a:rPr lang="ru-RU">
                <a:solidFill>
                  <a:srgbClr val="04617B">
                    <a:shade val="90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327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C75C-0575-47BA-92AB-4E6E47CF970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2D4C-D0EC-4980-8969-56B14D4636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75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D9CD-D310-498B-8FF5-C961E22F94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231B-CD39-4301-80BA-1A51CADDA8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62AF-FA11-4C90-8A0D-72B0FE5A8E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A3D1-78F8-4806-94B8-B60FCA03CB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AA9A-C92E-4650-8420-2D01EB1390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5434-CCD9-46D6-B224-D7976483A6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60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A7D9-9E54-4F7F-A9A7-8A106E7E02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81C0E-769B-497F-83B7-6653102B66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91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F30D-2BF4-4D23-B68B-4ABE210D34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AB5C-013B-4628-AC7A-AA84292A26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91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5C51-5F51-46ED-8DBC-284C9B0ED6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11D7-5AE7-49A5-ABDD-29609B2E59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64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0A05-02B8-4817-ACE4-6F7FB1CBB2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6BCC-31D3-4061-AD47-7EDE148B55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87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FCB8-583D-4E9E-92DE-9E95110E70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FD34-585D-4E47-87FE-66AD8FFAE6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70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AF4B-41DF-466E-AD8C-0B3F575935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7120-2B17-4213-8FE9-1E97EBA79C3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4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07E5-2B96-4DC2-AE48-FF1386F1D5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C16A-E09F-497D-92CF-63D48AA471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Радуга\RadugaSlid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51050" y="274638"/>
            <a:ext cx="66357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051050" y="1412875"/>
            <a:ext cx="663575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6488113"/>
            <a:ext cx="1824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6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264117-F689-4FE9-A4A9-0A4D55119A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5741E1-A119-4E67-AAB0-6C67F814B9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1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048672" cy="33123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Получение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объективной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информации о состоянии и динамике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уровня </a:t>
            </a:r>
          </a:p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сформированности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УУД 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младших школьников в условиях реализации 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ФГОС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МОУ КСОШ «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Радуга»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83866" y="830615"/>
            <a:ext cx="62924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Муниципальное общеобразовательное учреждение</a:t>
            </a:r>
          </a:p>
          <a:p>
            <a:pPr algn="ctr"/>
            <a:r>
              <a:rPr lang="ru-RU" sz="1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Красноселькупская</a:t>
            </a:r>
            <a:r>
              <a:rPr lang="ru-RU" sz="1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средняя общеобразовательная школа «Радуга»</a:t>
            </a:r>
            <a:endParaRPr lang="ru-RU" sz="1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5099604"/>
            <a:ext cx="3948260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Выполнила Карташова Ольга Николаевна</a:t>
            </a:r>
          </a:p>
          <a:p>
            <a:pPr algn="ctr"/>
            <a:endParaRPr lang="ru-RU" sz="1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Красноселькуп</a:t>
            </a:r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2014</a:t>
            </a:r>
            <a:endParaRPr lang="ru-RU" sz="1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40" y="148478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40768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мониторинга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уровня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сформированности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УУД: 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sz="2400" b="1" dirty="0" smtClean="0">
                <a:ln w="1905"/>
                <a:solidFill>
                  <a:srgbClr val="5123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получение </a:t>
            </a:r>
            <a:r>
              <a:rPr lang="ru-RU" sz="2400" b="1" dirty="0">
                <a:ln w="1905"/>
                <a:solidFill>
                  <a:srgbClr val="5123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объективной информации о состоянии и динамике уровня </a:t>
            </a:r>
            <a:r>
              <a:rPr lang="ru-RU" sz="2400" b="1" dirty="0" err="1">
                <a:ln w="1905"/>
                <a:solidFill>
                  <a:srgbClr val="5123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сформированности</a:t>
            </a:r>
            <a:r>
              <a:rPr lang="ru-RU" sz="2400" b="1" dirty="0">
                <a:ln w="1905"/>
                <a:solidFill>
                  <a:srgbClr val="5123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универсальных учебных действий у младших школьников в условиях реализации федеральных государственных стандартов нового поколения.</a:t>
            </a:r>
          </a:p>
        </p:txBody>
      </p:sp>
    </p:spTree>
    <p:extLst>
      <p:ext uri="{BB962C8B-B14F-4D97-AF65-F5344CB8AC3E}">
        <p14:creationId xmlns:p14="http://schemas.microsoft.com/office/powerpoint/2010/main" val="42939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1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271166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508478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60633" y="830615"/>
            <a:ext cx="3138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«Б» класс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4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048665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71880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059832" y="830615"/>
            <a:ext cx="31404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«А» класс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1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«Б» 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9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«Б» класс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3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236564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965445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831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Сравнительны	й анализ по классам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Комплексная контрольная работа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73754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0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ртфолио класса 3 клас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137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портфолио класса 3 класс</vt:lpstr>
      <vt:lpstr>Тема1</vt:lpstr>
      <vt:lpstr>Тема Office</vt:lpstr>
      <vt:lpstr>Презентация PowerPoint</vt:lpstr>
      <vt:lpstr>Презентация PowerPoint</vt:lpstr>
      <vt:lpstr>  </vt:lpstr>
      <vt:lpstr>Презентация PowerPoint</vt:lpstr>
      <vt:lpstr>3 «Б» класс</vt:lpstr>
      <vt:lpstr>3 «Б» класс</vt:lpstr>
      <vt:lpstr>Сравнительны й анализ по классам</vt:lpstr>
      <vt:lpstr>Комплексная контрольная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ольга</dc:creator>
  <cp:lastModifiedBy>ольга</cp:lastModifiedBy>
  <cp:revision>57</cp:revision>
  <dcterms:created xsi:type="dcterms:W3CDTF">2014-05-15T03:47:35Z</dcterms:created>
  <dcterms:modified xsi:type="dcterms:W3CDTF">2015-04-01T11:44:58Z</dcterms:modified>
</cp:coreProperties>
</file>