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6" r:id="rId5"/>
    <p:sldId id="267" r:id="rId6"/>
    <p:sldId id="268" r:id="rId7"/>
    <p:sldId id="270" r:id="rId8"/>
    <p:sldId id="257" r:id="rId9"/>
    <p:sldId id="272" r:id="rId10"/>
    <p:sldId id="273" r:id="rId11"/>
    <p:sldId id="258" r:id="rId12"/>
    <p:sldId id="274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E774-E349-42DE-BE57-74C0FCB21F46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DA1A-3ABA-47F4-B550-D4EF74502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931-73C3-41FB-BB52-8CB7DAEBC9F5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6947-093B-46A4-9493-236A96DEC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9268-2560-4B73-A002-D964B6AF14CC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DF7B-8FFE-4F4F-949D-477F2447F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2FE1-F702-4042-8089-787852768ABB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A706-430F-4443-B7CB-AE11CB35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C6F1-5073-41C1-AD21-8EA7C38C1318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EA34-42B2-4192-96ED-6E9FD4690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43B6-9105-4FE9-A2BD-E6307EDB9B96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0241-BD5B-461B-B98C-6DDE5A4E6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BF30-556C-4FFB-A7C8-B3BEF84D0BB1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DA69-64FF-483A-BDA3-A45BA68E3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6CF5-63AC-4785-ACE6-94E98E2AB498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9675-680E-409F-9334-2F8FEE909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1C73-BF64-406A-AA73-185B4D2A8F93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821D-EA4C-499C-8844-17D24D9A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A083-4DDB-4E78-955E-DF3DBE74987A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051D-DADF-4EDA-994E-4105DFF0B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FB96-45CE-43C5-9430-1CF2F97099F2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ACE4-52D6-48A5-B832-7334E908F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5C4B2-DC96-4970-AA53-5779E586B2C1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8E2C8-795D-45D1-83CA-E74B40EDD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299" y="372915"/>
            <a:ext cx="8515672" cy="17281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cs typeface="Times New Roman" pitchFamily="18" charset="0"/>
              </a:rPr>
              <a:t>Психологические условия организации деятельности детей на занятиях в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«Школе будущего первоклассника</a:t>
            </a:r>
            <a:r>
              <a:rPr lang="ru-RU" sz="2400" b="1" dirty="0" smtClean="0"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9225" y="5732463"/>
            <a:ext cx="5184775" cy="1036637"/>
          </a:xfrm>
        </p:spPr>
        <p:txBody>
          <a:bodyPr>
            <a:normAutofit fontScale="25000" lnSpcReduction="20000"/>
          </a:bodyPr>
          <a:lstStyle/>
          <a:p>
            <a:pPr algn="r"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r"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Сергачская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СОШ №6» </a:t>
            </a:r>
          </a:p>
          <a:p>
            <a:pPr algn="r"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Красикова Вера Сергеевна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Picture 2" descr="C:\Users\wks-14\Desktop\pre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8775"/>
            <a:ext cx="583247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cap="none" dirty="0" smtClean="0">
                <a:effectLst/>
              </a:rPr>
              <a:t>Во что играть с детьми на занятиях?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dirty="0" smtClean="0">
                <a:latin typeface="Franklin Gothic Medium" pitchFamily="34" charset="0"/>
              </a:rPr>
              <a:t>Возможна как организация отдельных сюжетно-ролевых игр, так и сюжетных занятий.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520382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9323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82600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Структура занятия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sz="2000" dirty="0" smtClean="0">
                <a:latin typeface="+mj-lt"/>
                <a:cs typeface="Times New Roman" pitchFamily="18" charset="0"/>
              </a:rPr>
              <a:t>Приветствие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sz="2000" dirty="0" smtClean="0">
                <a:latin typeface="+mj-lt"/>
                <a:cs typeface="Times New Roman" pitchFamily="18" charset="0"/>
              </a:rPr>
              <a:t>Рефлексия прошлого занятия и мотивация к предстоящему занятию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sz="2000" dirty="0" smtClean="0">
                <a:latin typeface="+mj-lt"/>
                <a:cs typeface="Times New Roman" pitchFamily="18" charset="0"/>
              </a:rPr>
              <a:t>Основное содержание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sz="2000" dirty="0" smtClean="0">
                <a:latin typeface="+mj-lt"/>
                <a:cs typeface="Times New Roman" pitchFamily="18" charset="0"/>
              </a:rPr>
              <a:t>Рефлексия занятия 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ru-RU" sz="2000" dirty="0" smtClean="0">
                <a:latin typeface="+mj-lt"/>
                <a:cs typeface="Times New Roman" pitchFamily="18" charset="0"/>
              </a:rPr>
              <a:t>Ритуал прощания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528" y="18864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cap="none" dirty="0" smtClean="0">
                <a:effectLst/>
              </a:rPr>
              <a:t>Методы и приемы, направленные на развитие у детей самооценки и самоконтроля, качеств рефлексии и произвольности: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Wingdings 2" pitchFamily="18" charset="2"/>
              <a:buAutoNum type="arabicPeriod"/>
            </a:pPr>
            <a:r>
              <a:rPr lang="ru-RU" sz="2000" dirty="0" smtClean="0">
                <a:latin typeface="Franklin Gothic Medium" pitchFamily="34" charset="0"/>
              </a:rPr>
              <a:t>Планирование занятия и его рефлексия</a:t>
            </a:r>
          </a:p>
          <a:p>
            <a:pPr marL="609600" indent="-609600">
              <a:buFont typeface="Wingdings 2" pitchFamily="18" charset="2"/>
              <a:buAutoNum type="arabicPeriod"/>
            </a:pPr>
            <a:r>
              <a:rPr lang="ru-RU" sz="2000" dirty="0" smtClean="0">
                <a:latin typeface="Franklin Gothic Medium" pitchFamily="34" charset="0"/>
              </a:rPr>
              <a:t>Ведение «дневника настроений»</a:t>
            </a:r>
          </a:p>
          <a:p>
            <a:pPr marL="609600" indent="-609600">
              <a:buFont typeface="Wingdings 2" pitchFamily="18" charset="2"/>
              <a:buAutoNum type="arabicPeriod"/>
            </a:pPr>
            <a:r>
              <a:rPr lang="ru-RU" sz="2000" dirty="0" smtClean="0">
                <a:latin typeface="Franklin Gothic Medium" pitchFamily="34" charset="0"/>
              </a:rPr>
              <a:t>Осуществление самооценки</a:t>
            </a:r>
          </a:p>
          <a:p>
            <a:pPr marL="609600" indent="-609600">
              <a:buFont typeface="Wingdings 2" pitchFamily="18" charset="2"/>
              <a:buAutoNum type="arabicPeriod"/>
            </a:pPr>
            <a:r>
              <a:rPr lang="ru-RU" sz="2000" dirty="0" smtClean="0">
                <a:latin typeface="Franklin Gothic Medium" pitchFamily="34" charset="0"/>
              </a:rPr>
              <a:t>Проговаривание последовательности своих действий.</a:t>
            </a:r>
          </a:p>
          <a:p>
            <a:pPr marL="609600" indent="-609600">
              <a:buFont typeface="Wingdings 2" pitchFamily="18" charset="2"/>
              <a:buNone/>
            </a:pPr>
            <a:endParaRPr lang="ru-RU" sz="2400" dirty="0" smtClean="0">
              <a:latin typeface="Franklin Gothic Medium" pitchFamily="34" charset="0"/>
            </a:endParaRPr>
          </a:p>
          <a:p>
            <a:pPr marL="609600" indent="-609600">
              <a:buFont typeface="Wingdings 2" pitchFamily="18" charset="2"/>
              <a:buAutoNum type="arabicPeriod"/>
            </a:pPr>
            <a:endParaRPr lang="ru-RU" sz="2400" dirty="0" smtClean="0">
              <a:latin typeface="Franklin Gothic Medium" pitchFamily="34" charset="0"/>
            </a:endParaRPr>
          </a:p>
        </p:txBody>
      </p:sp>
      <p:pic>
        <p:nvPicPr>
          <p:cNvPr id="44036" name="Picture 4" descr="podgotovka-k-shk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176712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+mj-lt"/>
              </a:rPr>
              <a:t>Таким образом, психологическими условиями организации деятельности на занятиях в «Школе будущего первоклассника» являются психологическая структура занятия, использование развивающих форм и методов работы, а также организация сотрудничества взрослого с детьми, что способствует обеспечению готовности ребенка к учению.</a:t>
            </a:r>
          </a:p>
        </p:txBody>
      </p:sp>
      <p:pic>
        <p:nvPicPr>
          <p:cNvPr id="1026" name="Picture 2" descr="F:\2017-2018 учебный год\Психологическая готовность к школе\DSC_0054-1204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587875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7002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cap="none" dirty="0" smtClean="0">
                <a:effectLst/>
              </a:rPr>
              <a:t>Спасибо за внимание!</a:t>
            </a:r>
          </a:p>
        </p:txBody>
      </p:sp>
      <p:pic>
        <p:nvPicPr>
          <p:cNvPr id="45060" name="Picture 4" descr="1b5e921da7038a23bca613199466e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565400"/>
            <a:ext cx="4392612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Franklin Gothic Medium" pitchFamily="34" charset="0"/>
                <a:cs typeface="Times New Roman" pitchFamily="18" charset="0"/>
              </a:rPr>
              <a:t>      Психологическая готовность к школе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 — это системная характеристика психического развития ребёнка старшего дошкольного возраста, которая включает в себя </a:t>
            </a:r>
            <a:r>
              <a:rPr lang="ru-RU" sz="2000" dirty="0" err="1" smtClean="0">
                <a:latin typeface="Franklin Gothic Medium" pitchFamily="34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 способностей и свойств, обеспечивающих возможность выполнения им учебной деятельности, а также принятие социальной позиции школьника.</a:t>
            </a:r>
          </a:p>
        </p:txBody>
      </p:sp>
      <p:pic>
        <p:nvPicPr>
          <p:cNvPr id="1026" name="Picture 2" descr="F:\2017-2018 учебный год\Психологическая готовность к школе\de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5400675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1b5e921da7038a23bca613199466e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203848" cy="263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86799" cy="14862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/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Психологическая готовность 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к обучению в школе включает 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dirty="0" smtClean="0">
                <a:cs typeface="Times New Roman" pitchFamily="18" charset="0"/>
              </a:rPr>
              <a:t>в себя: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9138"/>
            <a:ext cx="8686800" cy="401955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b="1" dirty="0" smtClean="0">
                <a:latin typeface="Franklin Gothic Medium" pitchFamily="34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ru-RU" altLang="ru-RU" sz="2000" b="1" dirty="0" smtClean="0">
                <a:latin typeface="Franklin Gothic Medium" pitchFamily="34" charset="0"/>
                <a:cs typeface="Times New Roman" pitchFamily="18" charset="0"/>
              </a:rPr>
              <a:t>интеллектуальную готовность; </a:t>
            </a:r>
          </a:p>
          <a:p>
            <a:pPr>
              <a:buFont typeface="Arial" charset="0"/>
              <a:buChar char="•"/>
            </a:pPr>
            <a:r>
              <a:rPr lang="ru-RU" altLang="ru-RU" sz="2000" b="1" dirty="0" smtClean="0">
                <a:latin typeface="Franklin Gothic Medium" pitchFamily="34" charset="0"/>
                <a:cs typeface="Times New Roman" pitchFamily="18" charset="0"/>
              </a:rPr>
              <a:t>мотивационную готовность; </a:t>
            </a:r>
          </a:p>
          <a:p>
            <a:pPr>
              <a:buFont typeface="Arial" charset="0"/>
              <a:buChar char="•"/>
            </a:pPr>
            <a:r>
              <a:rPr lang="ru-RU" altLang="ru-RU" sz="2000" b="1" dirty="0" smtClean="0">
                <a:latin typeface="Franklin Gothic Medium" pitchFamily="34" charset="0"/>
                <a:cs typeface="Times New Roman" pitchFamily="18" charset="0"/>
              </a:rPr>
              <a:t>волевую готовность; </a:t>
            </a:r>
          </a:p>
          <a:p>
            <a:pPr>
              <a:buFont typeface="Arial" charset="0"/>
              <a:buChar char="•"/>
            </a:pPr>
            <a:r>
              <a:rPr lang="ru-RU" altLang="ru-RU" sz="2000" b="1" dirty="0" smtClean="0">
                <a:latin typeface="Franklin Gothic Medium" pitchFamily="34" charset="0"/>
                <a:cs typeface="Times New Roman" pitchFamily="18" charset="0"/>
              </a:rPr>
              <a:t>коммуникативную готовность.</a:t>
            </a:r>
            <a:endParaRPr lang="ru-RU" sz="2000" dirty="0" smtClean="0">
              <a:latin typeface="Franklin Gothic Mediu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2499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i="1" dirty="0" smtClean="0">
                <a:solidFill>
                  <a:srgbClr val="FF0000"/>
                </a:solidFill>
              </a:rPr>
              <a:t>Интеллектуальная готовность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6249988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     Предполагает развитие внимания, памяти, сформированные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мыслительные операции анализа, обобщения, умение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устанавливать связи между явлениями и событиями.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ru-RU" altLang="ru-RU" sz="1600" dirty="0" smtClean="0">
                <a:solidFill>
                  <a:srgbClr val="FF0000"/>
                </a:solidFill>
                <a:latin typeface="Franklin Gothic Medium" pitchFamily="34" charset="0"/>
              </a:rPr>
              <a:t>     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Franklin Gothic Medium" pitchFamily="34" charset="0"/>
              </a:rPr>
              <a:t>К 6–7-и годам ребенок должен знать: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свой адрес и название города, в котором он живет;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название страны и ее столицы;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имена и отчества своих родителей, информацию о местах их работы;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времена года, их последовательность и основные признаки;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названия месяцев, дней недели;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основные виды деревьев и цветов. </a:t>
            </a:r>
          </a:p>
          <a:p>
            <a:r>
              <a:rPr lang="ru-RU" altLang="ru-RU" sz="1600" dirty="0" smtClean="0">
                <a:latin typeface="Franklin Gothic Medium" pitchFamily="34" charset="0"/>
              </a:rPr>
              <a:t>ему следует уметь различать домашних и диких животных, понимать, что бабушка — это мама отца или матери. </a:t>
            </a:r>
          </a:p>
          <a:p>
            <a:pPr>
              <a:buFont typeface="Wingdings" pitchFamily="2" charset="2"/>
              <a:buNone/>
            </a:pPr>
            <a:endParaRPr lang="ru-RU" altLang="ru-RU" sz="1600" dirty="0" smtClean="0">
              <a:latin typeface="Franklin Gothic Medium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Иными словами, он должен ориентироваться во времени,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dirty="0" smtClean="0">
                <a:latin typeface="Franklin Gothic Medium" pitchFamily="34" charset="0"/>
              </a:rPr>
              <a:t>пространстве и своем ближайшем окружении. </a:t>
            </a:r>
          </a:p>
        </p:txBody>
      </p:sp>
      <p:pic>
        <p:nvPicPr>
          <p:cNvPr id="2" name="Picture 5" descr="MCBD0720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2086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6" y="265112"/>
            <a:ext cx="822960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i="1" dirty="0" smtClean="0">
                <a:solidFill>
                  <a:srgbClr val="FF0000"/>
                </a:solidFill>
              </a:rPr>
              <a:t>Мотивационная готовность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1847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600" smtClean="0"/>
              <a:t>     </a:t>
            </a:r>
            <a:r>
              <a:rPr lang="ru-RU" altLang="ru-RU" sz="1600" smtClean="0">
                <a:latin typeface="Franklin Gothic Medium" pitchFamily="34" charset="0"/>
              </a:rPr>
              <a:t>Подразумевает наличие у ребенка желания принять новую социальную роль — </a:t>
            </a:r>
            <a:r>
              <a:rPr lang="ru-RU" altLang="ru-RU" sz="1600" smtClean="0">
                <a:latin typeface="Arial" charset="0"/>
              </a:rPr>
              <a:t> </a:t>
            </a:r>
            <a:r>
              <a:rPr lang="ru-RU" altLang="ru-RU" sz="1600" b="1" smtClean="0">
                <a:latin typeface="Franklin Gothic Medium" pitchFamily="34" charset="0"/>
              </a:rPr>
              <a:t>роль школьника.</a:t>
            </a:r>
            <a:r>
              <a:rPr lang="ru-RU" altLang="ru-RU" sz="1600" smtClean="0">
                <a:latin typeface="Franklin Gothic Medium" pitchFamily="34" charset="0"/>
              </a:rPr>
              <a:t> Потребность в социальном признании, стремление к приобретению социально значимого статуса.</a:t>
            </a:r>
          </a:p>
          <a:p>
            <a:r>
              <a:rPr lang="ru-RU" altLang="ru-RU" sz="1600" smtClean="0">
                <a:latin typeface="Franklin Gothic Medium" pitchFamily="34" charset="0"/>
              </a:rPr>
              <a:t>С этой целью  необходимо объяснить  ребенку, </a:t>
            </a:r>
            <a:r>
              <a:rPr lang="ru-RU" altLang="ru-RU" sz="1600" u="sng" smtClean="0">
                <a:latin typeface="Franklin Gothic Medium" pitchFamily="34" charset="0"/>
              </a:rPr>
              <a:t>что дети ходят учиться для получения знаний, которые необходимы каждому человеку. </a:t>
            </a:r>
          </a:p>
          <a:p>
            <a:r>
              <a:rPr lang="ru-RU" altLang="ru-RU" sz="1600" smtClean="0">
                <a:latin typeface="Franklin Gothic Medium" pitchFamily="34" charset="0"/>
              </a:rPr>
              <a:t>Следует давать ребенку только позитивную информацию о школе.</a:t>
            </a:r>
            <a:r>
              <a:rPr lang="ru-RU" altLang="ru-RU" sz="1600" u="sng" smtClean="0">
                <a:latin typeface="Franklin Gothic Medium" pitchFamily="34" charset="0"/>
              </a:rPr>
              <a:t> </a:t>
            </a:r>
          </a:p>
          <a:p>
            <a:r>
              <a:rPr lang="ru-RU" altLang="ru-RU" sz="1600" u="sng" smtClean="0">
                <a:latin typeface="Franklin Gothic Medium" pitchFamily="34" charset="0"/>
              </a:rPr>
              <a:t>Необходимо </a:t>
            </a:r>
            <a:r>
              <a:rPr lang="ru-RU" altLang="ru-RU" sz="1600" smtClean="0">
                <a:latin typeface="Franklin Gothic Medium" pitchFamily="34" charset="0"/>
              </a:rPr>
              <a:t>дать понять ребенку, что </a:t>
            </a:r>
            <a:r>
              <a:rPr lang="ru-RU" altLang="ru-RU" sz="1600" u="sng" smtClean="0">
                <a:latin typeface="Franklin Gothic Medium" pitchFamily="34" charset="0"/>
              </a:rPr>
              <a:t>учеба — это обязанность каждого человека и от того, насколько он будет успешен в учении, зависит отношение к нему многих из окружающих ребенка людей. </a:t>
            </a:r>
          </a:p>
        </p:txBody>
      </p:sp>
      <p:pic>
        <p:nvPicPr>
          <p:cNvPr id="1741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889375" cy="264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6463" y="263525"/>
            <a:ext cx="74739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i="1" smtClean="0">
                <a:solidFill>
                  <a:srgbClr val="FF0000"/>
                </a:solidFill>
              </a:rPr>
              <a:t>Волевая готовность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+mj-lt"/>
              </a:rPr>
              <a:t>    Предполагает наличие у ребенка: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способностей ставить перед собой цель,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принять решение о начале деятельности,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наметить план действий,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выполнить его, проявив определенные усилия,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оценить результат своей деятельности,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2000" dirty="0" smtClean="0">
                <a:latin typeface="+mj-lt"/>
              </a:rPr>
              <a:t>а также умения длительно выполнять не очень привлекательную работу.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+mj-lt"/>
              </a:rPr>
              <a:t>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b="1" dirty="0" smtClean="0">
                <a:latin typeface="+mj-lt"/>
              </a:rPr>
              <a:t>    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+mj-lt"/>
              </a:rPr>
              <a:t>Развитию волевой готовности к школе способствуют изобразительная деятельность и конструирование, поскольку они побуждают длительное время сосредоточиваться на постройке или рисовании.</a:t>
            </a:r>
            <a:r>
              <a:rPr lang="ru-RU" altLang="ru-RU" sz="2000" i="1" dirty="0" smtClean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pic>
        <p:nvPicPr>
          <p:cNvPr id="2" name="Picture 6" descr="MCj04357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125538"/>
            <a:ext cx="11715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i="1" dirty="0" smtClean="0">
                <a:solidFill>
                  <a:srgbClr val="FF0000"/>
                </a:solidFill>
              </a:rPr>
              <a:t>Коммуникативная готовность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840538" cy="5040312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1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+mj-lt"/>
              </a:rPr>
              <a:t>           Она предполагает способность включиться в детское сообщество, действовать совместно с другими ребятами, в случае необходимости уступать или отстаивать свою правоту, подчиняться или руководить.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1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+mj-lt"/>
              </a:rPr>
              <a:t> </a:t>
            </a:r>
          </a:p>
        </p:txBody>
      </p:sp>
      <p:pic>
        <p:nvPicPr>
          <p:cNvPr id="2" name="Picture 5" descr="MCj029211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27235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265410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cs typeface="Times New Roman" pitchFamily="18" charset="0"/>
              </a:rPr>
              <a:t>Основные задачи подготовки детей к учению: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868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установление эмоционального контакта педагога с группой детей и каждым ребенком в отдельности;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создание условий для воспитания у ребенка доброжелательного, внимательного отношения к значимым взрослым (педагогу, родителям) и сверстникам и навыков общения с ними (в игровой, учебной деятельности дошкольного типа);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формирование у детей предпосылок к освоению учебной деятельности, предпочтение отдается мотивационному компоненту учебной деятельности (формирование мотивации к обучению)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20485" name="Picture 5" descr="281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076700"/>
            <a:ext cx="3384550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cap="none" dirty="0" smtClean="0">
                <a:effectLst/>
              </a:rPr>
              <a:t>На основе чего строить занятия?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Franklin Gothic Medium" pitchFamily="34" charset="0"/>
              </a:rPr>
              <a:t>     Старший дошкольный возраст является переходным от игровой к учебной деятельности. Следовательно,  основа и  содержание занятий в «Школе будущего первоклассника»  может составить игра.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141663"/>
            <a:ext cx="4181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709</TotalTime>
  <Words>477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Психологические условия организации деятельности детей на занятиях в  «Школе будущего первоклассника» </vt:lpstr>
      <vt:lpstr>Слайд 2</vt:lpstr>
      <vt:lpstr>  Психологическая готовность  к обучению в школе включает  в себя:</vt:lpstr>
      <vt:lpstr>Интеллектуальная готовность</vt:lpstr>
      <vt:lpstr>Мотивационная готовность</vt:lpstr>
      <vt:lpstr>Волевая готовность</vt:lpstr>
      <vt:lpstr>Коммуникативная готовность</vt:lpstr>
      <vt:lpstr>Основные задачи подготовки детей к учению:</vt:lpstr>
      <vt:lpstr>На основе чего строить занятия?</vt:lpstr>
      <vt:lpstr>Во что играть с детьми на занятиях?</vt:lpstr>
      <vt:lpstr>Структура занятия</vt:lpstr>
      <vt:lpstr>Методы и приемы, направленные на развитие у детей самооценки и самоконтроля, качеств рефлексии и произвольности: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условия организации деятельности детей на занятиях в  «Школе будущего первоклассника»</dc:title>
  <dc:creator>wks-14</dc:creator>
  <cp:lastModifiedBy>wks-14</cp:lastModifiedBy>
  <cp:revision>52</cp:revision>
  <dcterms:created xsi:type="dcterms:W3CDTF">2018-01-25T06:05:53Z</dcterms:created>
  <dcterms:modified xsi:type="dcterms:W3CDTF">2018-01-26T06:43:07Z</dcterms:modified>
</cp:coreProperties>
</file>