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2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3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9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Михаил Булгаков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latin typeface="Book Antiqua" pitchFamily="18" charset="0"/>
              </a:rPr>
              <a:t> Повесть «Собачье сердце»</a:t>
            </a:r>
            <a:endParaRPr lang="ru-RU" dirty="0"/>
          </a:p>
        </p:txBody>
      </p:sp>
      <p:pic>
        <p:nvPicPr>
          <p:cNvPr id="4" name="Picture 7" descr="ИзображениеЗаболоцкийТургеневсобачьесердце 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71810"/>
            <a:ext cx="4102102" cy="340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«Собачье сердце»(«Чудовищная история»)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7514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С чего начинается произведение?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Чьими глазами мы видим мир?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Как изображена в повести общественно-политическая ситуация в России 20-годов?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Что вы можете сказать о Шарике? Случайно ли ,на ваш взгляд, имя, выбранное для </a:t>
            </a:r>
            <a:r>
              <a:rPr lang="ru-RU" dirty="0" err="1" smtClean="0"/>
              <a:t>собаки,-Шарик</a:t>
            </a:r>
            <a:r>
              <a:rPr lang="ru-RU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Сравните образы Шарика –бродячего пса и </a:t>
            </a:r>
            <a:r>
              <a:rPr lang="ru-RU" dirty="0" err="1" smtClean="0"/>
              <a:t>Шарикова</a:t>
            </a:r>
            <a:r>
              <a:rPr lang="ru-RU" dirty="0" smtClean="0"/>
              <a:t>- «начальника по очистке».Какие чувства они вызывают?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Какие художественные детали использует автор при создании образов </a:t>
            </a:r>
            <a:r>
              <a:rPr lang="ru-RU" dirty="0" err="1" smtClean="0"/>
              <a:t>Шарикова</a:t>
            </a:r>
            <a:r>
              <a:rPr lang="ru-RU" dirty="0" smtClean="0"/>
              <a:t>, </a:t>
            </a:r>
            <a:r>
              <a:rPr lang="ru-RU" dirty="0" err="1" smtClean="0"/>
              <a:t>Швондера</a:t>
            </a:r>
            <a:r>
              <a:rPr lang="ru-RU" dirty="0" smtClean="0"/>
              <a:t>, </a:t>
            </a:r>
            <a:r>
              <a:rPr lang="ru-RU" dirty="0" err="1" smtClean="0"/>
              <a:t>Пеструхина</a:t>
            </a:r>
            <a:r>
              <a:rPr lang="ru-RU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Почему квартира профессора Преображенского не подвергалась уплотнению?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Какие художественные детали использует автор при создании образов профессора Преображенского, доктора </a:t>
            </a:r>
            <a:r>
              <a:rPr lang="ru-RU" dirty="0" err="1" smtClean="0"/>
              <a:t>Борменталя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Композиция повести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Композиция кольцевая: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CC0099"/>
                </a:solidFill>
              </a:rPr>
              <a:t>Завязка </a:t>
            </a:r>
            <a:r>
              <a:rPr lang="ru-RU" dirty="0" smtClean="0"/>
              <a:t>(монолог Шарика);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CC0099"/>
                </a:solidFill>
              </a:rPr>
              <a:t>развитие действия </a:t>
            </a:r>
            <a:r>
              <a:rPr lang="ru-RU" sz="3200" dirty="0" smtClean="0"/>
              <a:t>(</a:t>
            </a:r>
            <a:r>
              <a:rPr lang="ru-RU" dirty="0" smtClean="0"/>
              <a:t>Шарик у профессора, </a:t>
            </a:r>
            <a:r>
              <a:rPr lang="ru-RU" dirty="0" err="1" smtClean="0"/>
              <a:t>операция,очеловечивание</a:t>
            </a:r>
            <a:r>
              <a:rPr lang="ru-RU" dirty="0" smtClean="0"/>
              <a:t> собаки);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CC0099"/>
                </a:solidFill>
              </a:rPr>
              <a:t>Кульминация </a:t>
            </a:r>
            <a:r>
              <a:rPr lang="ru-RU" dirty="0" smtClean="0"/>
              <a:t>(бесчинства </a:t>
            </a:r>
            <a:r>
              <a:rPr lang="ru-RU" dirty="0" err="1" smtClean="0"/>
              <a:t>Шарикова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CC0099"/>
                </a:solidFill>
              </a:rPr>
              <a:t>Развязка </a:t>
            </a:r>
            <a:r>
              <a:rPr lang="ru-RU" dirty="0" smtClean="0"/>
              <a:t>(возвращение Шарика в прежнее состояние);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CC0099"/>
                </a:solidFill>
              </a:rPr>
              <a:t>Эпилог </a:t>
            </a:r>
            <a:r>
              <a:rPr lang="ru-RU" dirty="0" smtClean="0"/>
              <a:t>(Шарику «свезло»).</a:t>
            </a:r>
            <a:endParaRPr lang="ru-RU" sz="3200" dirty="0" smtClean="0">
              <a:solidFill>
                <a:srgbClr val="CC009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Рассуждаем вместе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6943746" cy="43894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Как, по вашему мнению, может сложиться дальнейшая жизнь профессора Преображенского и доктора </a:t>
            </a:r>
            <a:r>
              <a:rPr lang="ru-RU" dirty="0" err="1" smtClean="0"/>
              <a:t>Борменталя</a:t>
            </a:r>
            <a:r>
              <a:rPr lang="ru-RU" dirty="0" smtClean="0"/>
              <a:t>. Обоснуйте свои предположения.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Какова роль образов прислуги в повести?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Приведите примеры антитезы в повести.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Почему повесть вызвала противоречивые оценки? Почему запрет на её издание был столь длительным(60 лет)?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Выскажите свое отношение к профессору Преображенскому, доктору </a:t>
            </a:r>
            <a:r>
              <a:rPr lang="ru-RU" dirty="0" err="1" smtClean="0"/>
              <a:t>Борменталю</a:t>
            </a:r>
            <a:r>
              <a:rPr lang="ru-RU" dirty="0" smtClean="0"/>
              <a:t>, </a:t>
            </a:r>
            <a:r>
              <a:rPr lang="ru-RU" dirty="0" err="1" smtClean="0"/>
              <a:t>Шарикову</a:t>
            </a:r>
            <a:r>
              <a:rPr lang="ru-RU" dirty="0" smtClean="0"/>
              <a:t>, </a:t>
            </a:r>
            <a:r>
              <a:rPr lang="ru-RU" dirty="0" err="1" smtClean="0"/>
              <a:t>Швондеру</a:t>
            </a:r>
            <a:r>
              <a:rPr lang="ru-RU" dirty="0" smtClean="0"/>
              <a:t> и другим героям.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Дайте возможные варианты толкования повести «Собачье сердце».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Антитеза в повести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Шарик - Шариков;</a:t>
            </a:r>
          </a:p>
          <a:p>
            <a:r>
              <a:rPr lang="ru-RU" dirty="0" smtClean="0"/>
              <a:t>Преображенский - </a:t>
            </a:r>
            <a:r>
              <a:rPr lang="ru-RU" dirty="0" err="1" smtClean="0"/>
              <a:t>Швондер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Калабуховский</a:t>
            </a:r>
            <a:r>
              <a:rPr lang="ru-RU" dirty="0" smtClean="0"/>
              <a:t> дом до и после революции;</a:t>
            </a:r>
          </a:p>
          <a:p>
            <a:r>
              <a:rPr lang="ru-RU" dirty="0" smtClean="0"/>
              <a:t>Шарик в начале и в конце повести.</a:t>
            </a:r>
            <a:endParaRPr lang="ru-RU" dirty="0"/>
          </a:p>
        </p:txBody>
      </p:sp>
      <p:pic>
        <p:nvPicPr>
          <p:cNvPr id="4" name="Picture 6" descr="ИзображениеЗаболоцкийТургеневсобачьесердце 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3214710" cy="267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Шарик+Клим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Чугункин=Полиграф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Полиграфович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Шариков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В ходе очеловечивания собаки милый и добродушный </a:t>
            </a:r>
            <a:r>
              <a:rPr lang="ru-RU" dirty="0" smtClean="0">
                <a:solidFill>
                  <a:srgbClr val="0000FF"/>
                </a:solidFill>
              </a:rPr>
              <a:t>пес Шарик</a:t>
            </a:r>
            <a:r>
              <a:rPr lang="ru-RU" dirty="0" smtClean="0"/>
              <a:t> воспринимает худшие черты своего человеческого донора, люмпен-пролетария </a:t>
            </a:r>
            <a:r>
              <a:rPr lang="ru-RU" dirty="0" smtClean="0">
                <a:solidFill>
                  <a:srgbClr val="0000FF"/>
                </a:solidFill>
              </a:rPr>
              <a:t>Клима </a:t>
            </a:r>
            <a:r>
              <a:rPr lang="ru-RU" dirty="0" err="1" smtClean="0">
                <a:solidFill>
                  <a:srgbClr val="0000FF"/>
                </a:solidFill>
              </a:rPr>
              <a:t>Чугункина</a:t>
            </a:r>
            <a:r>
              <a:rPr lang="ru-RU" dirty="0" smtClean="0"/>
              <a:t> и превращается в зловещую фигуру </a:t>
            </a:r>
            <a:r>
              <a:rPr lang="ru-RU" dirty="0" smtClean="0">
                <a:solidFill>
                  <a:srgbClr val="0000FF"/>
                </a:solidFill>
              </a:rPr>
              <a:t>Полиграфа </a:t>
            </a:r>
            <a:r>
              <a:rPr lang="ru-RU" dirty="0" err="1" smtClean="0">
                <a:solidFill>
                  <a:srgbClr val="0000FF"/>
                </a:solidFill>
              </a:rPr>
              <a:t>Полиграфовича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Шарикова</a:t>
            </a:r>
            <a:endParaRPr lang="ru-RU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воздействия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Швондера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Шарикова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143116"/>
            <a:ext cx="7886700" cy="37862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Разруха в доме профессора(вместо того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 чтобы заниматься лечением пациентов,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 профессор Преображенский и доктор </a:t>
            </a:r>
            <a:r>
              <a:rPr lang="ru-RU" dirty="0" err="1" smtClean="0"/>
              <a:t>Борменталь</a:t>
            </a:r>
            <a:r>
              <a:rPr lang="ru-RU" dirty="0" smtClean="0"/>
              <a:t> заняты Шариковым).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Шариков требует у доктора часть жилплощади и прописку.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/>
              <a:t>Шариков устраивается в контору по истреблению кошек.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5157796" cy="4351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заняты делом, но не своим.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Бессмертны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крыловские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слова:</a:t>
            </a:r>
          </a:p>
          <a:p>
            <a:pPr>
              <a:buNone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«Беда, коль пироги начнет печи сапожник, а сапоги тачать пирожник».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Эксперимент профессора не удался. Учёный пришёл к выводу, что </a:t>
            </a:r>
          </a:p>
          <a:p>
            <a:pPr>
              <a:buNone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Шариков- насилие над природой.</a:t>
            </a:r>
          </a:p>
          <a:p>
            <a:endParaRPr lang="ru-RU" dirty="0"/>
          </a:p>
        </p:txBody>
      </p:sp>
      <p:pic>
        <p:nvPicPr>
          <p:cNvPr id="4" name="Picture 8" descr="ИзображениеЗаболоцкийТургеневсобачьесердце 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3311525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85728"/>
            <a:ext cx="5286412" cy="5891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и революционный эксперимент большевиков обречён на неудачу.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Воспитать чувство уважения к личности, чувство собственного достоинства, осознанное отношение к происходящему возможно только при постепенном, эволюционном развитии общества, при кропотливой просветительской и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культурной работе интеллигенции.</a:t>
            </a:r>
          </a:p>
          <a:p>
            <a:endParaRPr lang="ru-RU" dirty="0"/>
          </a:p>
        </p:txBody>
      </p:sp>
      <p:pic>
        <p:nvPicPr>
          <p:cNvPr id="4" name="Picture 4" descr="ИзображениеЗаболоцкийТургеневсобачьесердце 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34004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ИзображениеЗаболоцкийТургеневсобачьесердце 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500174"/>
            <a:ext cx="2384418" cy="198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Афанасьевич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Булгаков (1891-1940)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FB82CF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87" b="2"/>
          <a:stretch>
            <a:fillRect/>
          </a:stretch>
        </p:blipFill>
        <p:spPr bwMode="auto">
          <a:xfrm>
            <a:off x="3066090" y="1825625"/>
            <a:ext cx="3011819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 е л и 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Расширить понятие о сатире.</a:t>
            </a:r>
          </a:p>
          <a:p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Прояснить цели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булгаковской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сатиры.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мастерство и гражданское мужество писателя.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886700" cy="132556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Эпиграф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886700" cy="435133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«Собачье сердце»-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шедевр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булгаковской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сатиры.</a:t>
            </a:r>
          </a:p>
          <a:p>
            <a:pPr algn="ctr">
              <a:lnSpc>
                <a:spcPct val="80000"/>
              </a:lnSpc>
              <a:buNone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Сатира Булгакова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умная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зрячая.</a:t>
            </a:r>
          </a:p>
          <a:p>
            <a:pPr algn="ctr">
              <a:lnSpc>
                <a:spcPct val="80000"/>
              </a:lnSpc>
              <a:buNone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В.Сахаров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ИзображениеЗаболоцкийТургеневсобачьесердце 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38449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Сатира(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satira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b="1" dirty="0" smtClean="0"/>
              <a:t>-</a:t>
            </a:r>
            <a:r>
              <a:rPr lang="ru-RU" b="1" dirty="0" smtClean="0"/>
              <a:t>способ проявления комического в</a:t>
            </a:r>
          </a:p>
          <a:p>
            <a:pPr>
              <a:lnSpc>
                <a:spcPct val="80000"/>
              </a:lnSpc>
            </a:pPr>
            <a:endParaRPr lang="ru-RU" b="1" dirty="0" smtClean="0"/>
          </a:p>
          <a:p>
            <a:pPr>
              <a:lnSpc>
                <a:spcPct val="80000"/>
              </a:lnSpc>
              <a:buNone/>
            </a:pPr>
            <a:r>
              <a:rPr lang="ru-RU" b="1" dirty="0" smtClean="0"/>
              <a:t> искусстве, состоящий в уничтожающем осмеянии</a:t>
            </a:r>
          </a:p>
          <a:p>
            <a:pPr>
              <a:lnSpc>
                <a:spcPct val="80000"/>
              </a:lnSpc>
              <a:buNone/>
            </a:pPr>
            <a:endParaRPr lang="ru-RU" b="1" dirty="0" smtClean="0"/>
          </a:p>
          <a:p>
            <a:pPr>
              <a:lnSpc>
                <a:spcPct val="80000"/>
              </a:lnSpc>
              <a:buNone/>
            </a:pPr>
            <a:r>
              <a:rPr lang="ru-RU" b="1" dirty="0" smtClean="0"/>
              <a:t>явлений, которые представляются автору порочными. </a:t>
            </a:r>
          </a:p>
          <a:p>
            <a:pPr>
              <a:lnSpc>
                <a:spcPct val="80000"/>
              </a:lnSpc>
              <a:buNone/>
            </a:pPr>
            <a:endParaRPr lang="ru-RU" b="1" dirty="0" smtClean="0"/>
          </a:p>
          <a:p>
            <a:pPr>
              <a:lnSpc>
                <a:spcPct val="8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сатиры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/>
              <a:t>зависит от социальной значимости  </a:t>
            </a:r>
          </a:p>
          <a:p>
            <a:pPr>
              <a:lnSpc>
                <a:spcPct val="80000"/>
              </a:lnSpc>
              <a:buNone/>
            </a:pPr>
            <a:endParaRPr lang="ru-RU" b="1" dirty="0" smtClean="0"/>
          </a:p>
          <a:p>
            <a:pPr>
              <a:lnSpc>
                <a:spcPct val="80000"/>
              </a:lnSpc>
              <a:buNone/>
            </a:pPr>
            <a:r>
              <a:rPr lang="ru-RU" b="1" dirty="0" smtClean="0"/>
              <a:t> занимаемой сатириком позиции, от эффективности</a:t>
            </a:r>
          </a:p>
          <a:p>
            <a:pPr>
              <a:lnSpc>
                <a:spcPct val="80000"/>
              </a:lnSpc>
              <a:buNone/>
            </a:pPr>
            <a:endParaRPr lang="ru-RU" b="1" dirty="0" smtClean="0"/>
          </a:p>
          <a:p>
            <a:pPr>
              <a:lnSpc>
                <a:spcPct val="80000"/>
              </a:lnSpc>
              <a:buNone/>
            </a:pPr>
            <a:r>
              <a:rPr lang="ru-RU" b="1" dirty="0" smtClean="0"/>
              <a:t> сатирических методов.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Сатирики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Иван Андреевич Крылов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Николай Васильевич Гоголь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Михаил </a:t>
            </a:r>
            <a:r>
              <a:rPr lang="ru-RU" dirty="0" err="1" smtClean="0"/>
              <a:t>Евграфович</a:t>
            </a:r>
            <a:r>
              <a:rPr lang="ru-RU" dirty="0" smtClean="0"/>
              <a:t> Салтыков-Щедрин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Михаил Михайлович Зощенко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Аркадий Тимофеевич Аверченко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Надежда Александровна Тэффи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Ильф (Илья Арнольдович </a:t>
            </a:r>
            <a:r>
              <a:rPr lang="ru-RU" dirty="0" err="1" smtClean="0"/>
              <a:t>Файнзильберг</a:t>
            </a:r>
            <a:r>
              <a:rPr lang="ru-RU" dirty="0" smtClean="0"/>
              <a:t>) и</a:t>
            </a:r>
          </a:p>
          <a:p>
            <a:pPr>
              <a:buNone/>
            </a:pPr>
            <a:r>
              <a:rPr lang="ru-RU" dirty="0" smtClean="0"/>
              <a:t>    Петров(Евгений Петрович Катаев)</a:t>
            </a:r>
          </a:p>
          <a:p>
            <a:endParaRPr lang="ru-RU" dirty="0"/>
          </a:p>
        </p:txBody>
      </p:sp>
      <p:pic>
        <p:nvPicPr>
          <p:cNvPr id="4" name="Picture 6" descr="ИзображениеЗаболоцкийТургеневсобачьесердце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290"/>
            <a:ext cx="318158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 А. Булгаков (1891-1940)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CC0099"/>
                </a:solidFill>
              </a:rPr>
              <a:t>3(15) мая1891</a:t>
            </a:r>
            <a:r>
              <a:rPr lang="ru-RU" dirty="0" smtClean="0"/>
              <a:t> г.- родился в Киеве в семье преподавателя духовной академии.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CC0099"/>
                </a:solidFill>
              </a:rPr>
              <a:t>1916г</a:t>
            </a:r>
            <a:r>
              <a:rPr lang="ru-RU" dirty="0" smtClean="0"/>
              <a:t>.- закончил медицинский факультет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Киевского университета.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CC0099"/>
                </a:solidFill>
              </a:rPr>
              <a:t>1916-1917 гг</a:t>
            </a:r>
            <a:r>
              <a:rPr lang="ru-RU" dirty="0" smtClean="0"/>
              <a:t>.- работал в качестве земского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врача в Смоленской губернии.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CC0099"/>
                </a:solidFill>
              </a:rPr>
              <a:t>1921 г</a:t>
            </a:r>
            <a:r>
              <a:rPr lang="ru-RU" dirty="0" smtClean="0"/>
              <a:t>.- приехал в Москву на постоянное жительство. Работал  в газете «Гудок».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CC0099"/>
                </a:solidFill>
              </a:rPr>
              <a:t>С 1930 г.</a:t>
            </a:r>
            <a:r>
              <a:rPr lang="ru-RU" dirty="0" smtClean="0"/>
              <a:t> начал работать в театрах  МХАТ и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ГАБТ.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CC0099"/>
                </a:solidFill>
              </a:rPr>
              <a:t>1940 г.-</a:t>
            </a:r>
            <a:r>
              <a:rPr lang="ru-RU" dirty="0" smtClean="0"/>
              <a:t> умер от болезни почек. Похоронен в Москве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              на Новодевичьем кладбище.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Произведения М.А.Булгакова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0370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«Записки юного врача»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«Записки на манжетах»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Рассказ «</a:t>
            </a:r>
            <a:r>
              <a:rPr lang="ru-RU" dirty="0" err="1" smtClean="0"/>
              <a:t>Дьяволиада</a:t>
            </a:r>
            <a:r>
              <a:rPr lang="ru-RU" dirty="0" smtClean="0"/>
              <a:t>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Роман «Белая гвардия»(пьеса «Дни </a:t>
            </a:r>
            <a:r>
              <a:rPr lang="ru-RU" dirty="0" err="1" smtClean="0"/>
              <a:t>Турбиных</a:t>
            </a:r>
            <a:r>
              <a:rPr lang="ru-RU" dirty="0" smtClean="0"/>
              <a:t>»)  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Повесть «Роковые яйца»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Повесть «Собачье сердце»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Пьеса «Зойкина квартира»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Пьеса «Бег»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Пьеса «Багровый остров»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Пьеса «Мертвые души»(по поэме Гоголя)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Пьеса «Мольер»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dirty="0" smtClean="0"/>
              <a:t>Роман «Мастер и Маргарита»</a:t>
            </a:r>
          </a:p>
          <a:p>
            <a:endParaRPr lang="ru-RU" dirty="0"/>
          </a:p>
        </p:txBody>
      </p:sp>
      <p:pic>
        <p:nvPicPr>
          <p:cNvPr id="4" name="Picture 7" descr="ИзображениеЗаболоцкийТургеневсобачьесердце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286124"/>
            <a:ext cx="2890647" cy="240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Повесть «Собачье сердце»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Написана в 1925 году.</a:t>
            </a:r>
          </a:p>
          <a:p>
            <a:r>
              <a:rPr lang="ru-RU" dirty="0" smtClean="0"/>
              <a:t>Напечатана в 1987 году.</a:t>
            </a:r>
          </a:p>
          <a:p>
            <a:pPr>
              <a:buNone/>
            </a:pPr>
            <a:r>
              <a:rPr lang="ru-RU" dirty="0" smtClean="0">
                <a:solidFill>
                  <a:srgbClr val="CC0099"/>
                </a:solidFill>
              </a:rPr>
              <a:t>Почему повесть напечатана только через 62 года?</a:t>
            </a:r>
          </a:p>
          <a:p>
            <a:pPr>
              <a:buNone/>
            </a:pPr>
            <a:r>
              <a:rPr lang="ru-RU" dirty="0" smtClean="0">
                <a:solidFill>
                  <a:srgbClr val="CC0099"/>
                </a:solidFill>
              </a:rPr>
              <a:t>Отзыв Л. Б. Каменева: «Это острый </a:t>
            </a:r>
            <a:r>
              <a:rPr lang="ru-RU" dirty="0" smtClean="0"/>
              <a:t>памфлет </a:t>
            </a:r>
            <a:r>
              <a:rPr lang="ru-RU" dirty="0" smtClean="0">
                <a:solidFill>
                  <a:srgbClr val="CC0099"/>
                </a:solidFill>
              </a:rPr>
              <a:t>на современность, печатать ни в коем случае нельзя»</a:t>
            </a:r>
          </a:p>
          <a:p>
            <a:pPr>
              <a:buNone/>
            </a:pPr>
            <a:r>
              <a:rPr lang="ru-RU" sz="2000" dirty="0" smtClean="0"/>
              <a:t>Памфлет- злободневное публицистическое произведение обличительного характера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75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733</Words>
  <Application>Microsoft Office PowerPoint</Application>
  <PresentationFormat>Экран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175</vt:lpstr>
      <vt:lpstr>Михаил Булгаков   Повесть «Собачье сердце»</vt:lpstr>
      <vt:lpstr>Михаил Афанасьевич               Булгаков (1891-1940)</vt:lpstr>
      <vt:lpstr>Ц е л и :</vt:lpstr>
      <vt:lpstr>Эпиграф</vt:lpstr>
      <vt:lpstr>Словарная работа</vt:lpstr>
      <vt:lpstr>Сатирики</vt:lpstr>
      <vt:lpstr>М А. Булгаков (1891-1940)</vt:lpstr>
      <vt:lpstr>Произведения М.А.Булгакова</vt:lpstr>
      <vt:lpstr>Повесть «Собачье сердце»</vt:lpstr>
      <vt:lpstr>«Собачье сердце»(«Чудовищная история»)</vt:lpstr>
      <vt:lpstr>Композиция повести</vt:lpstr>
      <vt:lpstr>Рассуждаем вместе</vt:lpstr>
      <vt:lpstr>Антитеза в повести</vt:lpstr>
      <vt:lpstr>Шарик+Клим Чугункин=Полиграф Полиграфович Шариков</vt:lpstr>
      <vt:lpstr>Результаты воздействия Швондера на Шарикова</vt:lpstr>
      <vt:lpstr>Вывод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Булгаков   Повесть «Собачье сердце»</dc:title>
  <cp:lastModifiedBy>vsv</cp:lastModifiedBy>
  <cp:revision>4</cp:revision>
  <dcterms:modified xsi:type="dcterms:W3CDTF">2022-09-26T09:20:58Z</dcterms:modified>
</cp:coreProperties>
</file>