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handoutMasterIdLst>
    <p:handoutMasterId r:id="rId16"/>
  </p:handoutMasterIdLst>
  <p:sldIdLst>
    <p:sldId id="291" r:id="rId2"/>
    <p:sldId id="258" r:id="rId3"/>
    <p:sldId id="262" r:id="rId4"/>
    <p:sldId id="264" r:id="rId5"/>
    <p:sldId id="263" r:id="rId6"/>
    <p:sldId id="285" r:id="rId7"/>
    <p:sldId id="292" r:id="rId8"/>
    <p:sldId id="288" r:id="rId9"/>
    <p:sldId id="286" r:id="rId10"/>
    <p:sldId id="287" r:id="rId11"/>
    <p:sldId id="289" r:id="rId12"/>
    <p:sldId id="265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E"/>
    <a:srgbClr val="005024"/>
    <a:srgbClr val="005A9E"/>
    <a:srgbClr val="47CFFF"/>
    <a:srgbClr val="99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28" autoAdjust="0"/>
  </p:normalViewPr>
  <p:slideViewPr>
    <p:cSldViewPr>
      <p:cViewPr>
        <p:scale>
          <a:sx n="75" d="100"/>
          <a:sy n="75" d="100"/>
        </p:scale>
        <p:origin x="-5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D5D53E4-8929-4E5F-BB22-60EBD490E948}" type="datetimeFigureOut">
              <a:rPr lang="ru-RU"/>
              <a:pPr/>
              <a:t>11.03.2014</a:t>
            </a:fld>
            <a:endParaRPr 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AE56CA6-B261-4599-BC18-A6CF2169F7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6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E7004D-D58C-4916-88F9-1879B466B322}" type="datetimeFigureOut">
              <a:rPr lang="ru-RU"/>
              <a:pPr/>
              <a:t>11.03.2014</a:t>
            </a:fld>
            <a:endParaRPr lang="ru-RU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2FC9853-3079-410E-B499-9C2330BEA4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67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63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63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63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18185C-A9E2-497B-B9A5-91BE6E8F165B}" type="datetimeFigureOut">
              <a:rPr lang="ru-RU"/>
              <a:pPr/>
              <a:t>11.03.2014</a:t>
            </a:fld>
            <a:endParaRPr lang="ru-RU"/>
          </a:p>
        </p:txBody>
      </p:sp>
      <p:sp>
        <p:nvSpPr>
          <p:cNvPr id="563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B0ABF8-C026-4B70-89D9-92C16C9319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FD9843-1358-49F5-BC93-7C79CA4619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44AB54-143D-4E6C-A152-D367931FAE19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067762-96FD-4013-BA70-EFBE3DF7B7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35457D3-BFCF-4ABD-BF42-9EF9C13D0FB4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3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83C08-47C4-4399-8BF9-097457A3487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DA2064D-05D5-4E6E-B50C-E0D8BA0CF6D8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35E001-5A04-414A-8934-11999D2F83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37B04A-FDB2-4DD9-BB19-B3D9A0CA078A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9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727D84-162C-48AE-B77B-2646E12A1F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12D0BE-246D-4D64-8E40-17D013CE3014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7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A7B607-64F0-4FA6-9B4A-F1B73DBACF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FCDD7B0-5777-4433-A5B9-42FBAFB6C742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2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247106-4F09-4CAC-85E6-4B98B8B3E6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88E9EF1-8702-4746-8C6F-CE3BD738F532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2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DC365A-8B21-4CA7-A3C7-791722A02E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27AF98-FBE8-4431-B966-21ACE239D8CD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8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542B81-2E77-4267-97E0-96B19F53F4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14CDA50-20D7-4666-823E-9756B909F3F2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5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ECDA0B-2D8B-440F-8572-928467D8B3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EAF653-4947-4B3D-92DA-07401D45C6DF}" type="datetimeFigureOut">
              <a:rPr lang="ru-RU"/>
              <a:pPr/>
              <a:t>11.03.2014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54F42AD-38C5-4C80-A299-D9F3C2F8072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53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A69E4A3-710B-40B4-BFD8-E0CB31254882}" type="datetimeFigureOut">
              <a:rPr lang="ru-RU"/>
              <a:pPr/>
              <a:t>11.03.2014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916113"/>
            <a:ext cx="8229600" cy="1371600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«Развитие логико-математического мышления через организацию игровой  деятельности»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03575" y="4292600"/>
            <a:ext cx="5483225" cy="1358900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ru-RU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Малиновская Нина Петровна,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i?id=9340952-0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5834063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227763" y="620713"/>
            <a:ext cx="792162" cy="58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8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9</a:t>
            </a:r>
          </a:p>
          <a:p>
            <a:pPr>
              <a:spcBef>
                <a:spcPct val="50000"/>
              </a:spcBef>
            </a:pPr>
            <a:r>
              <a:rPr lang="ru-RU" sz="2600" b="1">
                <a:latin typeface="Bodoni MT Black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3059113" y="2276475"/>
            <a:ext cx="3455987" cy="2233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132138" y="2781300"/>
            <a:ext cx="3311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Палочки Кюизенера развивают у детей старшего возраста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5795963" y="1844675"/>
            <a:ext cx="7921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H="1">
            <a:off x="2843213" y="4292600"/>
            <a:ext cx="6492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 flipV="1">
            <a:off x="3132138" y="1989138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1187450" y="765175"/>
            <a:ext cx="2592388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логическое </a:t>
            </a:r>
          </a:p>
          <a:p>
            <a:pPr algn="ctr"/>
            <a:r>
              <a:rPr lang="ru-RU" b="1"/>
              <a:t>и творческое</a:t>
            </a:r>
          </a:p>
          <a:p>
            <a:pPr algn="ctr"/>
            <a:r>
              <a:rPr lang="ru-RU" b="1"/>
              <a:t> мышление</a:t>
            </a:r>
            <a:endParaRPr lang="ru-RU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767263" y="1073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6767513" y="2708275"/>
            <a:ext cx="2376487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</a:pPr>
            <a:r>
              <a:rPr lang="ru-RU" b="1"/>
              <a:t>Порядковый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ru-RU" b="1"/>
              <a:t> счет</a:t>
            </a:r>
            <a:r>
              <a:rPr lang="ru-RU"/>
              <a:t> </a:t>
            </a: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1258888" y="5013325"/>
            <a:ext cx="2663825" cy="14398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</a:pPr>
            <a:r>
              <a:rPr lang="ru-RU" b="1"/>
              <a:t>Сравнение чисел,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ru-RU" b="1"/>
              <a:t> понятия четных 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ru-RU" b="1"/>
              <a:t>и нечётных чисел</a:t>
            </a:r>
            <a:r>
              <a:rPr lang="ru-RU"/>
              <a:t> 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6156325" y="4149725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179388" y="2781300"/>
            <a:ext cx="2520950" cy="14398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ориентировку </a:t>
            </a:r>
          </a:p>
          <a:p>
            <a:pPr algn="ctr"/>
            <a:r>
              <a:rPr lang="ru-RU" b="1"/>
              <a:t>в пространстве</a:t>
            </a:r>
            <a:r>
              <a:rPr lang="ru-RU"/>
              <a:t> </a:t>
            </a:r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5219700" y="5013325"/>
            <a:ext cx="2592388" cy="136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Решение</a:t>
            </a:r>
          </a:p>
          <a:p>
            <a:pPr algn="ctr"/>
            <a:r>
              <a:rPr lang="ru-RU" b="1"/>
              <a:t> логических задач</a:t>
            </a:r>
            <a:r>
              <a:rPr lang="ru-RU"/>
              <a:t> 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5219700" y="549275"/>
            <a:ext cx="2881313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Развитие творческих </a:t>
            </a:r>
          </a:p>
          <a:p>
            <a:pPr algn="ctr"/>
            <a:r>
              <a:rPr lang="ru-RU" b="1"/>
              <a:t>способностей, </a:t>
            </a:r>
          </a:p>
          <a:p>
            <a:pPr algn="ctr"/>
            <a:r>
              <a:rPr lang="ru-RU" b="1"/>
              <a:t>самостоятельности</a:t>
            </a: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2771775" y="3500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6516688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2195513" y="404813"/>
            <a:ext cx="5087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chemeClr val="bg2"/>
                </a:solidFill>
                <a:latin typeface="Constantia" pitchFamily="18" charset="0"/>
              </a:rPr>
              <a:t>Методическое обеспечение</a:t>
            </a:r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1943100" cy="2935287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14625" y="1643063"/>
            <a:ext cx="160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Раздаточный </a:t>
            </a:r>
          </a:p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материал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72125" y="3429000"/>
            <a:ext cx="280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Альбом для детей 2-3 лет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813" y="5214938"/>
            <a:ext cx="280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Альбом для детей 3-5 лет</a:t>
            </a:r>
          </a:p>
        </p:txBody>
      </p:sp>
      <p:pic>
        <p:nvPicPr>
          <p:cNvPr id="2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29063"/>
            <a:ext cx="34829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81075"/>
            <a:ext cx="337661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2411413" y="404813"/>
            <a:ext cx="5087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chemeClr val="bg2"/>
                </a:solidFill>
                <a:latin typeface="Constantia" pitchFamily="18" charset="0"/>
              </a:rPr>
              <a:t>Методическое обеспечение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0688" y="6000750"/>
            <a:ext cx="303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Карточки для детей 5-8 лет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8688" y="5500688"/>
            <a:ext cx="288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Альбом для детей 5-8- лет</a:t>
            </a:r>
          </a:p>
        </p:txBody>
      </p:sp>
      <p:pic>
        <p:nvPicPr>
          <p:cNvPr id="8198" name="Picture 8" descr="C:\Documents and Settings\Татьяна\Рабочий стол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29051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C:\Documents and Settings\Татьяна\Рабочий стол\Рисунок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928688"/>
            <a:ext cx="213042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313" y="620713"/>
            <a:ext cx="4773612" cy="2105025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Палочки</a:t>
            </a:r>
          </a:p>
          <a:p>
            <a:pPr algn="ctr" eaLnBrk="1" hangingPunct="1"/>
            <a:r>
              <a:rPr lang="ru-RU" sz="6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Кюизенера</a:t>
            </a:r>
          </a:p>
        </p:txBody>
      </p:sp>
      <p:pic>
        <p:nvPicPr>
          <p:cNvPr id="2053" name="Picture 3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57438"/>
            <a:ext cx="35036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813"/>
            <a:ext cx="32861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5650" y="3284538"/>
            <a:ext cx="8572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6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6188"/>
            <a:ext cx="3640138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755650" y="549275"/>
            <a:ext cx="80645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chemeClr val="bg2"/>
                </a:solidFill>
                <a:latin typeface="Tahoma" pitchFamily="34" charset="0"/>
              </a:rPr>
              <a:t>Дидактический материал, который придумал математик из Бельгии Кюизенер, известен всему миру. Он используется для обучения математике детей с одного года  Пользуется большой популярностью у педагогов, так как очень эффективен в качестве предматематической подготовки к школе.     Эта уникальная методика по изучению чисел</a:t>
            </a:r>
          </a:p>
          <a:p>
            <a:pPr algn="ctr"/>
            <a:r>
              <a:rPr lang="ru-RU" b="1" i="1">
                <a:solidFill>
                  <a:schemeClr val="bg2"/>
                </a:solidFill>
                <a:latin typeface="Tahoma" pitchFamily="34" charset="0"/>
              </a:rPr>
              <a:t>проста и очень удобна в работе.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95738" y="2781300"/>
            <a:ext cx="4930775" cy="2500313"/>
          </a:xfrm>
          <a:prstGeom prst="rect">
            <a:avLst/>
          </a:prstGeom>
          <a:solidFill>
            <a:schemeClr val="accent2">
              <a:alpha val="35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9" name="Прямоугольник 12"/>
          <p:cNvSpPr>
            <a:spLocks noChangeArrowheads="1"/>
          </p:cNvSpPr>
          <p:nvPr/>
        </p:nvSpPr>
        <p:spPr bwMode="auto">
          <a:xfrm>
            <a:off x="4067175" y="3068638"/>
            <a:ext cx="47863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Палочки Кюизенера – это счетные палочки, которые еще называют «числа в цвете», цветными палочками, цветными числами.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77" grpId="0"/>
      <p:bldP spid="12" grpId="0" animBg="1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765175"/>
            <a:ext cx="8143875" cy="1079500"/>
          </a:xfrm>
          <a:prstGeom prst="rect">
            <a:avLst/>
          </a:prstGeom>
          <a:gradFill rotWithShape="1">
            <a:gsLst>
              <a:gs pos="0">
                <a:schemeClr val="accent2">
                  <a:alpha val="63000"/>
                </a:schemeClr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0825" y="765175"/>
            <a:ext cx="8358188" cy="4968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пластмассовых призм 10 различных цветов и форм. Наименьшая призма имеет длину 10мм, является кубиком. </a:t>
            </a:r>
          </a:p>
          <a:p>
            <a:pPr algn="ctr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комплекта входят:</a:t>
            </a:r>
          </a:p>
          <a:p>
            <a:pPr eaLnBrk="0" hangingPunct="0"/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число 1 - 25 штук,</a:t>
            </a:r>
          </a:p>
          <a:p>
            <a:pPr eaLnBrk="0" hangingPunct="0"/>
            <a:r>
              <a:rPr lang="ru-RU" sz="2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розовая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число 2 - 20 штук,</a:t>
            </a:r>
          </a:p>
          <a:p>
            <a:pPr eaLnBrk="0" hangingPunct="0"/>
            <a:r>
              <a:rPr lang="ru-RU" sz="20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голубая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число 3 - 16 штук,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4 - 12 штук,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5 - 10 штук,</a:t>
            </a:r>
          </a:p>
          <a:p>
            <a:pPr eaLnBrk="0" hangingPunct="0"/>
            <a:r>
              <a:rPr lang="ru-RU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фиолетовая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6 - 9 штук, </a:t>
            </a:r>
          </a:p>
          <a:p>
            <a:pPr eaLnBrk="0" hangingPunct="0"/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чёрная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7 - 8 штук,</a:t>
            </a:r>
          </a:p>
          <a:p>
            <a:pPr eaLnBrk="0" hangingPunct="0"/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бордовая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8 - 7 штук,</a:t>
            </a:r>
          </a:p>
          <a:p>
            <a:pPr eaLnBrk="0" hangingPunct="0"/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синяя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9 - 5 штук,</a:t>
            </a:r>
          </a:p>
          <a:p>
            <a:pPr eaLnBrk="0" hangingPunct="0"/>
            <a:r>
              <a:rPr lang="ru-RU" sz="20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оранжевая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10 - 4 штук. </a:t>
            </a:r>
          </a:p>
        </p:txBody>
      </p:sp>
      <p:pic>
        <p:nvPicPr>
          <p:cNvPr id="5125" name="Picture 6" descr="C:\Documents and Settings\Татьяна\Рабочий стол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928813"/>
            <a:ext cx="41148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84213" y="404813"/>
            <a:ext cx="7175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00EE"/>
                </a:solidFill>
                <a:latin typeface="Constantia" pitchFamily="18" charset="0"/>
              </a:rPr>
              <a:t>Игровые задачи цветных палочек: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79388" y="1052513"/>
            <a:ext cx="878681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   </a:t>
            </a:r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Цветные палочки являются многофункциональным математическим пособием, которое позволяет "через руки" ребенка формировать понятие числовой последовательности, состава числа, отношений «больше – меньше», «право – лево», «между», «длиннее», «выше» и мн.др. Набор способствует развитию детского творчества, развития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  <a:endParaRPr lang="ru-RU" b="1" i="1">
              <a:solidFill>
                <a:schemeClr val="bg2"/>
              </a:solidFill>
              <a:latin typeface="Calibri" pitchFamily="34" charset="0"/>
            </a:endParaRPr>
          </a:p>
          <a:p>
            <a:pPr eaLnBrk="1" hangingPunct="1"/>
            <a:endParaRPr lang="ru-RU" b="1" i="1">
              <a:solidFill>
                <a:schemeClr val="bg2"/>
              </a:solidFill>
              <a:latin typeface="Calibri" pitchFamily="34" charset="0"/>
            </a:endParaRPr>
          </a:p>
          <a:p>
            <a:pPr eaLnBrk="1" hangingPunct="1"/>
            <a:r>
              <a:rPr lang="ru-RU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Этапы:</a:t>
            </a:r>
          </a:p>
          <a:p>
            <a:pPr eaLnBrk="1" hangingPunct="1"/>
            <a:r>
              <a:rPr lang="ru-RU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Начальный (младший дошкольный возраста)</a:t>
            </a:r>
            <a:r>
              <a:rPr lang="ru-RU" b="1" i="1">
                <a:solidFill>
                  <a:schemeClr val="accent1"/>
                </a:solidFill>
                <a:latin typeface="Calibri" pitchFamily="34" charset="0"/>
              </a:rPr>
              <a:t> </a:t>
            </a:r>
            <a:endParaRPr lang="ru-RU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/>
            <a:r>
              <a:rPr lang="ru-RU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Основной  (старший дошкольный возраст)</a:t>
            </a:r>
            <a:endParaRPr lang="ru-RU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ru-RU" sz="4000" b="1">
                <a:solidFill>
                  <a:srgbClr val="0000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Методы работы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7069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47516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9022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69423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3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3059113" y="2276475"/>
            <a:ext cx="3455987" cy="2233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132138" y="2781300"/>
            <a:ext cx="3311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Палочки Кюизенера развивают у детей младшего возраста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5795963" y="1916113"/>
            <a:ext cx="7921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2771775" y="39338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 flipV="1">
            <a:off x="3203575" y="1916113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1258888" y="692150"/>
            <a:ext cx="2592387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воображение </a:t>
            </a:r>
          </a:p>
          <a:p>
            <a:pPr algn="ctr"/>
            <a:r>
              <a:rPr lang="ru-RU" b="1"/>
              <a:t>ребенка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767263" y="1073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795963" y="620713"/>
            <a:ext cx="2376487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</a:pPr>
            <a:r>
              <a:rPr lang="ru-RU" b="1"/>
              <a:t>Сенсорное 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ru-RU" b="1"/>
              <a:t>восприятие 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ru-RU" b="1"/>
              <a:t>цвета и размера</a:t>
            </a:r>
          </a:p>
          <a:p>
            <a:pPr algn="ctr"/>
            <a:endParaRPr lang="ru-RU" b="1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179388" y="3573463"/>
            <a:ext cx="2663825" cy="14398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</a:pPr>
            <a:r>
              <a:rPr lang="ru-RU" b="1"/>
              <a:t>Умение </a:t>
            </a:r>
            <a:br>
              <a:rPr lang="ru-RU" b="1"/>
            </a:br>
            <a:r>
              <a:rPr lang="ru-RU" b="1"/>
              <a:t>видеть 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ru-RU" b="1"/>
              <a:t>закономерность,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ru-RU" b="1"/>
              <a:t> глазомер</a:t>
            </a:r>
            <a:r>
              <a:rPr lang="ru-RU"/>
              <a:t>.</a:t>
            </a:r>
          </a:p>
          <a:p>
            <a:pPr algn="ctr"/>
            <a:endParaRPr lang="ru-RU" b="1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6516688" y="342900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6623050" y="3357563"/>
            <a:ext cx="2520950" cy="14398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Речевые умения.</a:t>
            </a: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3635375" y="5229225"/>
            <a:ext cx="2519363" cy="136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мелкую </a:t>
            </a:r>
          </a:p>
          <a:p>
            <a:pPr algn="ctr"/>
            <a:r>
              <a:rPr lang="ru-RU" b="1"/>
              <a:t>моторику рук</a:t>
            </a:r>
            <a:r>
              <a:rPr lang="ru-RU"/>
              <a:t> </a:t>
            </a: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4643438" y="4508500"/>
            <a:ext cx="730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%D0%BF%D0%B0%D0%BE%D1%87%D0%BA%D0%B8-300x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8000"/>
            <a:ext cx="60483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%D0%BF%D0%B0%D0%BE%D1%87%D0%BA%D0%B8-300x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60483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%D0%BF%D0%B0%D0%BE%D1%87%D0%BA%D0%B8-300x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60483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%D0%BF%D0%B0%D0%BE%D1%87%D0%BA%D0%B8-300x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60483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%D0%BF%D0%B0%D0%BE%D1%87%D0%BA%D0%B8-300x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60483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8" name="Picture 12" descr="%D0%BF%D0%B0%D0%BE%D1%87%D0%BA%D0%B8-300x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60483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1542</TotalTime>
  <Words>268</Words>
  <Application>Microsoft Office PowerPoint</Application>
  <PresentationFormat>Экран (4:3)</PresentationFormat>
  <Paragraphs>76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Wingdings</vt:lpstr>
      <vt:lpstr>Calibri</vt:lpstr>
      <vt:lpstr>Arial Black</vt:lpstr>
      <vt:lpstr>Constantia</vt:lpstr>
      <vt:lpstr>Tahoma</vt:lpstr>
      <vt:lpstr>Bodoni MT Black</vt:lpstr>
      <vt:lpstr>Пиксел</vt:lpstr>
      <vt:lpstr>«Развитие логико-математического мышления через организацию игровой 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Ольга</cp:lastModifiedBy>
  <cp:revision>34</cp:revision>
  <dcterms:created xsi:type="dcterms:W3CDTF">2011-02-22T12:56:43Z</dcterms:created>
  <dcterms:modified xsi:type="dcterms:W3CDTF">2014-03-11T19:01:50Z</dcterms:modified>
</cp:coreProperties>
</file>