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66" r:id="rId4"/>
    <p:sldId id="259" r:id="rId5"/>
    <p:sldId id="269" r:id="rId6"/>
    <p:sldId id="257" r:id="rId7"/>
    <p:sldId id="264" r:id="rId8"/>
    <p:sldId id="267" r:id="rId9"/>
    <p:sldId id="272" r:id="rId10"/>
    <p:sldId id="281" r:id="rId11"/>
    <p:sldId id="268" r:id="rId12"/>
    <p:sldId id="278" r:id="rId13"/>
    <p:sldId id="279" r:id="rId14"/>
    <p:sldId id="280" r:id="rId15"/>
    <p:sldId id="283" r:id="rId16"/>
    <p:sldId id="286" r:id="rId17"/>
    <p:sldId id="273" r:id="rId18"/>
    <p:sldId id="285" r:id="rId19"/>
    <p:sldId id="287" r:id="rId20"/>
    <p:sldId id="261" r:id="rId21"/>
    <p:sldId id="262" r:id="rId22"/>
    <p:sldId id="270" r:id="rId23"/>
    <p:sldId id="271" r:id="rId24"/>
    <p:sldId id="275" r:id="rId25"/>
    <p:sldId id="277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5" autoAdjust="0"/>
    <p:restoredTop sz="94624" autoAdjust="0"/>
  </p:normalViewPr>
  <p:slideViewPr>
    <p:cSldViewPr>
      <p:cViewPr varScale="1">
        <p:scale>
          <a:sx n="69" d="100"/>
          <a:sy n="69" d="100"/>
        </p:scale>
        <p:origin x="-8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0D930-C2E4-4158-B8C4-728CD6EBB2F2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B03D4-A4C8-4D1E-ACD5-869F8994F3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16F23-7240-4C20-A4C1-EEFEA33359B3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178BC-CEFE-48F7-AC9C-B781D05890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-Добрый день, дорогие друзья! Приветствую всех участников конкурса «Призвание», жюри, болельщиков и просто зрителей!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Внеурочные занятия по математике призваны решить целый комплекс задач по углубленному математическому образованию, всестороннему развитию индивидуальных способностей школьников и максимальному удовлетворению их интересов и потребностей. 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Дышинский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выделяет три основные задачи внеклассной работы по математике: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Повысить уровень математического мышления, углубить теоретические знания и развить практические навыки учащихся, проявивших математические способности;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Способствовать возникновению интереса у большинства учеников, привлечение некоторых из них в ряды «любителей математики»;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Организовать досуг учащихся в свободное от учебы время.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Внеклассная работа по математике является составной частью учебного процесса, естественным продолжением работы на уроке. Она  отличается от классной работы тем, что строится на принципе добровольности.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Внеурочные занятия с учащимися с успехом могут быть использованы для углубления знаний учащихся в области программного материала, развития их логического мышления, исследовательских навыков, смекалки, привития вкуса к чтению математической литературы, для сообщения учащимся полезных сведений из истории математики.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Можно выделить следующие виды внеклассной работы по математике: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с учащимися, отстающими от других в изучении программного материала;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с учащимися, проявляющими к изучению математики повышенный интерес и способности;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с учащимися по развитию интереса в изучении математики.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Внеклассная работа по математике выступает средством развития познавательного интереса учащихся через свои цели, задачи, содержание и формы проведения.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сегодняшний день существуют различные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формы проведения внеклассной работы по математике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учащимися. К ним можно отнести: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Математический кружок;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Школьный математический вечер;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Математическая олимпиада;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Математическая игра;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Школьная математическая печать;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Математическая экскурсия;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Математические рефераты и сочинения;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Математическая конференция;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Внеклассное чтение математической литературы и др.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Среди форм внеклассной работы можно выделить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математическую игру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как наиболее яркую и привлекательную для учащихся.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Существуют различные подходы к определению понятия игры, но все они сходятся в одном, что игра является способом развития личности, обогащения ее жизненного опыта.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всего многообразия игр можно выделить математическую игру, как средство развития познавательного интереса учащихся к математике. Использование математической игры во внеклассной работе по математике наиболее эффективно способствует возникновению интереса у учащихся к математике.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Математическая игра имеет свои цели, задачи, функции и требования. Основная цель игры по математике – развитие устойчивого познавательного интереса к предмету через имеющееся многообразие математических игр.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Математические игры очень разнообразны. Их можно классифицировать по назначению, по массовости, по реакции, по темпу и др. Так же можно выделить классификацию по схожести правил и характера проведения, которая включает в себя следующие виды игр: настольные, мини-игры, викторины, по станциям, конкурсы,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КВНы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путешествия, лабиринты, математическую карусель, бои и разновозрастные игры.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 по математике имеет свою структуру, куда входят: игровой замысел, правила, содержание, оборудование, результат.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 проходит по следующим этапам: предварительная работа, подготовительный этап, сама игра, заключение.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В течение нескольких минут с вами буду я, Белова Светлана Владимировна, учитель математики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Мирновской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средней общеобразовательной школы.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-О себе лично могу сказать, что родители дали мне красивое имя Светлана, что значит светлая. Светланы по утверждению  социологов внимательны, дипломатичны, вежливы и обязательны, кокетливы и женственны, ласковы, заботливые матери, верные жены и отличные хозяйки.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  очень люблю свою семью – сына и мужа, это моя поддержка и опора.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Моей второй семьёй стала школа. Педагогическая деятельность принесла немало радостей и побед.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 приятно, когда твои ученики показывают хорошие результаты при сдаче экзаменов, или, участвуя в олимпиадах, занимают призовые места. Еще большее удовлетворение наступает, если ребенок, который «терпеть не мог математику», начинает ей интересоваться.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Поэтому мое педагогическое кредо «Ученик – не сосуд, который надо наполнить, а факел, который надо зажечь!»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Соглашусь с Александровым,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«Холодные  числа,  внешне сухие формулы математики  полны  внутренней  красоты  и  жара сконцентрированной  в  них мысли».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Пуассон говорил: «Жизнь украшается двумя вещами – занятием математикой и ее преподаванием». Я преподаю математику и уверена, что без интереса, без эмоций не может быть прочных знаний. Для меня математика – это: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Алгебра  = Точность + Строгость + Логика + Гармония + Совершенство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Геометрия  = Красота + Неожиданность + Фантазия + Непредсказуемость + Совершенство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нужен человек не только потребляющий знания, но и умеющий их добывать.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Познавательный интерес - это один из важнейших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мотивов учения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школьников. Под влиянием познавательного интереса учебная работа даже у слабых учеников протекает более продуктивно. Этот мотив окрашивает эмоционально всю учебную деятельность подростка.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Познавательный интерес выступает и как сильное </a:t>
            </a:r>
            <a:r>
              <a:rPr lang="ru-RU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средство обучения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Характеризуя интерес как средство обучения, следует оговориться, что интересное преподавание - это не развлекательное преподавание, насыщенное эффективными опытами, демонстрациями красочных пособий, занимательными задачами и рассказами и т. д., это даже не облегченное обучение, в котором все рассказано, разъяснено и ученику остается только запомнить. Интерес как средство обучения действует только тогда, когда на первый план выступают внутренние стимулы, способные удержать вспышки интереса, возникающие при внешних воздействиях.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Новизна, необычность, неожиданность, странность, несоответствие ранее изученному, все эти особенности способны не только вызвать мгновенный интерес, но и пробудить эмоции, порождающие желание изучить материал более глубоко, т. е. содействовать устойчивости интереса.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отношению к математике всегда имеются категории учащихся, проявляющие повышенный интерес к ней; занимающиеся ею по мере необходимости и особенного интереса к предмету не проявляющие; ученики, считающие математику скучным, сухим и вообще нелюбимым предметом. Это приводит к необходимости индивидуализации обучения математике, одной из форм которой является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внеклассная работа.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178BC-CEFE-48F7-AC9C-B781D058903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spd="med" advTm="8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5BA5FE7-FEBD-4C20-A71A-B5AFC96B84A9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FE264C3-7688-451D-B700-A1A1D9494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 advTm="8000">
    <p:strips dir="ru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&#1086;\&#1055;&#1088;&#1080;&#1079;&#1074;&#1072;&#1085;&#1080;&#1077;%202014%20&#1041;&#1077;&#1083;&#1086;&#1074;&#1072;%20&#1057;.&#1042;\dave_armstrong_&amp;_redroche-love_has_gone_fonzerelli_remix.mp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8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25.xml"/><Relationship Id="rId5" Type="http://schemas.openxmlformats.org/officeDocument/2006/relationships/oleObject" Target="../embeddings/_____Microsoft_Office_Excel_97-20031.xls"/><Relationship Id="rId4" Type="http://schemas.openxmlformats.org/officeDocument/2006/relationships/image" Target="../media/image40.wmf"/><Relationship Id="rId9" Type="http://schemas.openxmlformats.org/officeDocument/2006/relationships/slide" Target="slide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78000"/>
                <a:satMod val="220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785794"/>
            <a:ext cx="7954421" cy="48577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Районный конкурс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Профессионального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МАСТЕРСТВА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«ПРИЗВАНИЕ - 2014»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928662" y="357166"/>
            <a:ext cx="7242048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Задачи внеклассной работы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42910" y="1601260"/>
            <a:ext cx="707236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Повысить уровень математического мышления, углубить теоретические знания и развить практические навыки учащихся, проявивших математические способности;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Способствовать возникновению интереса у большинства учеников, привлечение некоторых из них в ряды «любителей математики»;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Организовать досуг учащихся в свободное от учебы время.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Дышинский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Заголовок 8"/>
          <p:cNvSpPr txBox="1">
            <a:spLocks/>
          </p:cNvSpPr>
          <p:nvPr/>
        </p:nvSpPr>
        <p:spPr>
          <a:xfrm>
            <a:off x="928662" y="357166"/>
            <a:ext cx="7242048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формы проведения внеклассной работы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2" name="Блок-схема: альтернативный процесс 1"/>
          <p:cNvSpPr/>
          <p:nvPr/>
        </p:nvSpPr>
        <p:spPr>
          <a:xfrm>
            <a:off x="568152" y="1644751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Математический кружок</a:t>
            </a:r>
            <a:endParaRPr lang="ru-RU" b="1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3131840" y="1613846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Математическая олимпиада</a:t>
            </a:r>
            <a:endParaRPr lang="ru-RU" b="1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652120" y="1613846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Математическая игра</a:t>
            </a:r>
            <a:endParaRPr lang="ru-RU" b="1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68152" y="2852936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Школьный математический вечер</a:t>
            </a:r>
            <a:endParaRPr lang="ru-RU" b="1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652120" y="2852936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Математическая конференция</a:t>
            </a:r>
            <a:endParaRPr lang="ru-RU" b="1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146684" y="2862137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Школьная математическая печать</a:t>
            </a:r>
            <a:endParaRPr lang="ru-RU" b="1" dirty="0"/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68152" y="4149080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Математическая экскурсия</a:t>
            </a:r>
            <a:endParaRPr lang="ru-RU" b="1" dirty="0"/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146684" y="4149080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Математические рефераты и сочинения</a:t>
            </a:r>
            <a:endParaRPr lang="ru-RU" b="1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5680538" y="4166556"/>
            <a:ext cx="2232248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Математическая гостиная</a:t>
            </a:r>
            <a:endParaRPr lang="ru-RU" b="1" dirty="0"/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000364" y="5429264"/>
            <a:ext cx="2465626" cy="864096"/>
          </a:xfrm>
          <a:prstGeom prst="flowChartAlternateProces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 многие другие…</a:t>
            </a:r>
            <a:endParaRPr lang="ru-RU" b="1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0" y="0"/>
            <a:ext cx="8358214" cy="12144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Функции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Математической  Игры</a:t>
            </a:r>
            <a:endParaRPr kumimoji="0" lang="ru-RU" sz="36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142984"/>
            <a:ext cx="807249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В игре происходит одновременно игровая, учебная и трудовая деятельность;</a:t>
            </a: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Игра требует от школьника знаний по предмету;</a:t>
            </a:r>
          </a:p>
          <a:p>
            <a:pPr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Результаты игр показывают школьникам их уровень подготовленности, тренированности;</a:t>
            </a:r>
          </a:p>
          <a:p>
            <a:pPr marL="0" lvl="1"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 Математические игры помогают в самосовершенствовании учащихся и, тем самым побуждают их познавательную активность, повышается интерес к предмету;</a:t>
            </a:r>
          </a:p>
          <a:p>
            <a:pPr marL="0" lvl="1"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Ребята учатся планировать свою работу, оценивать результаты не только чужой, но и своей деятельности, проявлять смекалку, творчески подходить к любому заданию, использовать и подбирать нужный материал;</a:t>
            </a:r>
          </a:p>
          <a:p>
            <a:pPr marL="0" lvl="1">
              <a:buFont typeface="Wingdings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lvl="1"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Не только получают новую информацию, но и приобретают опыт сбора нужной информации и правильного ее применения.</a:t>
            </a:r>
          </a:p>
          <a:p>
            <a:pPr marL="0" lvl="1">
              <a:buFont typeface="Wingdings" pitchFamily="2" charset="2"/>
              <a:buChar char="ü"/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1571612"/>
            <a:ext cx="1928826" cy="34604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1071538" y="500042"/>
            <a:ext cx="7242048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Математические игры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" name="Picture 4" descr="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1571612"/>
            <a:ext cx="1928826" cy="3460453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214414" y="1186892"/>
            <a:ext cx="607223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Настольные игры;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Математические мини-игры;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Викторины;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Игры по станциям;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Математические конкурсы;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КВНы</a:t>
            </a: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Игры-путешествия;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Математические лабиринты;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Математическая карусель;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Бои;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Разновозрастные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571472" y="214290"/>
            <a:ext cx="7242048" cy="8572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Структура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Математической игры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85720" y="1268212"/>
            <a:ext cx="4500594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игровой замысел,</a:t>
            </a: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правила,</a:t>
            </a: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tabLst>
                <a:tab pos="817563" algn="l"/>
              </a:tabLst>
            </a:pPr>
            <a:endParaRPr lang="ru-RU" sz="24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Игровые действия,</a:t>
            </a: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tabLst>
                <a:tab pos="817563" algn="l"/>
              </a:tabLst>
            </a:pPr>
            <a:endParaRPr lang="ru-RU" sz="24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содержание, </a:t>
            </a: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tabLst>
                <a:tab pos="817563" algn="l"/>
              </a:tabLst>
            </a:pPr>
            <a:endParaRPr lang="ru-RU" sz="24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оборудование, </a:t>
            </a: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tabLst>
                <a:tab pos="817563" algn="l"/>
              </a:tabLst>
            </a:pPr>
            <a:endParaRPr lang="ru-RU" sz="24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indent="450850"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Результат игры</a:t>
            </a:r>
          </a:p>
        </p:txBody>
      </p:sp>
      <p:pic>
        <p:nvPicPr>
          <p:cNvPr id="12291" name="Picture 3" descr="http://school1-555.ucoz.ru/_nw/2/68717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357298"/>
            <a:ext cx="3500462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571472" y="214290"/>
            <a:ext cx="7242048" cy="8572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Этапы  Математической игры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14282" y="1643050"/>
            <a:ext cx="571504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предварительная работа,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>
                <a:tab pos="817563" algn="l"/>
              </a:tabLst>
            </a:pPr>
            <a:endParaRPr lang="ru-RU" sz="24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подготовительный этап,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>
                <a:tab pos="817563" algn="l"/>
              </a:tabLst>
            </a:pPr>
            <a:endParaRPr lang="ru-RU" sz="24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сама игра,</a:t>
            </a: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>
                <a:tab pos="817563" algn="l"/>
              </a:tabLst>
            </a:pPr>
            <a:endParaRPr lang="ru-RU" sz="24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R="0" lvl="0" indent="450850" algn="just" fontAlgn="base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q"/>
              <a:tabLst>
                <a:tab pos="817563" algn="l"/>
              </a:tabLst>
            </a:pPr>
            <a:r>
              <a:rPr lang="ru-RU" sz="24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заключение</a:t>
            </a:r>
          </a:p>
        </p:txBody>
      </p:sp>
      <p:pic>
        <p:nvPicPr>
          <p:cNvPr id="39939" name="Picture 3" descr="http://img0.liveinternet.ru/images/attach/c/2/67/365/67365993_z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00"/>
            <a:ext cx="3687973" cy="3571900"/>
          </a:xfrm>
          <a:prstGeom prst="rect">
            <a:avLst/>
          </a:prstGeom>
          <a:noFill/>
        </p:spPr>
      </p:pic>
      <p:pic>
        <p:nvPicPr>
          <p:cNvPr id="39941" name="Picture 5" descr="http://im6-tub-ru.yandex.net/i?id=582816106-60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3000372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00240"/>
            <a:ext cx="7497763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latin typeface="Georgia" pitchFamily="18" charset="0"/>
              </a:rPr>
              <a:t> </a:t>
            </a:r>
            <a:r>
              <a:rPr lang="en-US" sz="4400" dirty="0" smtClean="0">
                <a:latin typeface="Georgia" pitchFamily="18" charset="0"/>
              </a:rPr>
              <a:t>II </a:t>
            </a:r>
            <a:r>
              <a:rPr lang="ru-RU" sz="4400" dirty="0" smtClean="0">
                <a:latin typeface="Georgia" pitchFamily="18" charset="0"/>
              </a:rPr>
              <a:t>тур</a:t>
            </a:r>
            <a:br>
              <a:rPr lang="ru-RU" sz="4400" dirty="0" smtClean="0">
                <a:latin typeface="Georgia" pitchFamily="18" charset="0"/>
              </a:rPr>
            </a:br>
            <a:r>
              <a:rPr lang="ru-RU" sz="4400" dirty="0" smtClean="0">
                <a:latin typeface="Georgia" pitchFamily="18" charset="0"/>
              </a:rPr>
              <a:t>«Занимательный»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0" y="3214686"/>
          <a:ext cx="7730363" cy="3000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318"/>
                <a:gridCol w="1020409"/>
                <a:gridCol w="1020409"/>
                <a:gridCol w="1020409"/>
                <a:gridCol w="1020409"/>
                <a:gridCol w="1020409"/>
              </a:tblGrid>
              <a:tr h="10001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/>
                        <a:t>«Проще</a:t>
                      </a:r>
                      <a:r>
                        <a:rPr lang="ru-RU" sz="2000" b="1" kern="1200" baseline="0" dirty="0" smtClean="0"/>
                        <a:t> простого</a:t>
                      </a:r>
                      <a:r>
                        <a:rPr lang="ru-RU" sz="2000" b="1" kern="1200" dirty="0" smtClean="0"/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10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20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30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40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50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/>
                        <a:t>«Очевидное-</a:t>
                      </a:r>
                      <a:r>
                        <a:rPr lang="ru-RU" sz="2000" b="1" kern="1200" baseline="0" dirty="0" smtClean="0"/>
                        <a:t> невероятное</a:t>
                      </a:r>
                      <a:r>
                        <a:rPr lang="ru-RU" sz="2000" b="1" kern="1200" dirty="0" smtClean="0"/>
                        <a:t>»</a:t>
                      </a:r>
                      <a:endParaRPr lang="ru-RU" sz="20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10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20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30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40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50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/>
                        <a:t>«Мой</a:t>
                      </a:r>
                      <a:r>
                        <a:rPr lang="ru-RU" sz="2000" b="1" kern="1200" baseline="0" dirty="0" smtClean="0"/>
                        <a:t> друг -компьютер</a:t>
                      </a:r>
                      <a:r>
                        <a:rPr lang="ru-RU" sz="2000" b="1" kern="1200" dirty="0" smtClean="0"/>
                        <a:t>»</a:t>
                      </a:r>
                      <a:endParaRPr lang="ru-RU" sz="20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10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20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30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40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hlinkClick r:id="" action="ppaction://noaction"/>
                        </a:rPr>
                        <a:t>50</a:t>
                      </a:r>
                      <a:endParaRPr lang="ru-RU" sz="2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Заголовок 8"/>
          <p:cNvSpPr txBox="1">
            <a:spLocks/>
          </p:cNvSpPr>
          <p:nvPr/>
        </p:nvSpPr>
        <p:spPr>
          <a:xfrm>
            <a:off x="571472" y="214290"/>
            <a:ext cx="7242048" cy="8572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Математическая игра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«Своя игра»</a:t>
            </a:r>
            <a:endParaRPr kumimoji="0" lang="ru-RU" sz="3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41986" name="Picture 2" descr="http://lib2.podelise.ru/tw_files2/urls_778/4/d-3469/7z-docs/2_html_2822288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857232"/>
            <a:ext cx="2194811" cy="1698593"/>
          </a:xfrm>
          <a:prstGeom prst="rect">
            <a:avLst/>
          </a:prstGeom>
          <a:noFill/>
        </p:spPr>
      </p:pic>
      <p:pic>
        <p:nvPicPr>
          <p:cNvPr id="6" name="dave_armstrong_&amp;_redroche-love_has_gone_fonzerelli_remix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78671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mitry\Рабочий стол\нужное\math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76400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90600" y="4648200"/>
            <a:ext cx="69894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Перо  Ми Ракета</a:t>
            </a: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500034" y="214290"/>
            <a:ext cx="7242048" cy="8572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Математическая игра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«ох, уж эти ребусы!»</a:t>
            </a:r>
            <a:endParaRPr kumimoji="0" lang="ru-RU" sz="3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WordArt 2"/>
          <p:cNvSpPr>
            <a:spLocks noChangeArrowheads="1" noChangeShapeType="1" noTextEdit="1"/>
          </p:cNvSpPr>
          <p:nvPr/>
        </p:nvSpPr>
        <p:spPr bwMode="auto">
          <a:xfrm>
            <a:off x="214282" y="6000768"/>
            <a:ext cx="7242202" cy="6302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89CA3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Игровое поле</a:t>
            </a:r>
          </a:p>
        </p:txBody>
      </p:sp>
      <p:pic>
        <p:nvPicPr>
          <p:cNvPr id="1028" name="Picture 7" descr="Рисунок11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14620"/>
            <a:ext cx="10287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18"/>
          <p:cNvGraphicFramePr>
            <a:graphicFrameLocks noChangeAspect="1"/>
          </p:cNvGraphicFramePr>
          <p:nvPr/>
        </p:nvGraphicFramePr>
        <p:xfrm>
          <a:off x="1908175" y="1916113"/>
          <a:ext cx="5951538" cy="4033837"/>
        </p:xfrm>
        <a:graphic>
          <a:graphicData uri="http://schemas.openxmlformats.org/presentationml/2006/ole">
            <p:oleObj spid="_x0000_s40962" name="Worksheet" r:id="rId5" imgW="2847857" imgH="1486006" progId="Excel.Sheet.8">
              <p:embed/>
            </p:oleObj>
          </a:graphicData>
        </a:graphic>
      </p:graphicFrame>
      <p:sp>
        <p:nvSpPr>
          <p:cNvPr id="1030" name="TextBox 20">
            <a:hlinkClick r:id="rId6" action="ppaction://hlinksldjump" tooltip="Выбрать игру"/>
          </p:cNvPr>
          <p:cNvSpPr txBox="1">
            <a:spLocks noChangeArrowheads="1"/>
          </p:cNvSpPr>
          <p:nvPr/>
        </p:nvSpPr>
        <p:spPr bwMode="auto">
          <a:xfrm>
            <a:off x="1979613" y="2205038"/>
            <a:ext cx="1617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геомания</a:t>
            </a:r>
          </a:p>
        </p:txBody>
      </p:sp>
      <p:sp>
        <p:nvSpPr>
          <p:cNvPr id="1031" name="TextBox 22">
            <a:hlinkClick r:id="rId7" action="ppaction://hlinksldjump" tooltip="Выбрать игру"/>
          </p:cNvPr>
          <p:cNvSpPr txBox="1">
            <a:spLocks noChangeArrowheads="1"/>
          </p:cNvSpPr>
          <p:nvPr/>
        </p:nvSpPr>
        <p:spPr bwMode="auto">
          <a:xfrm>
            <a:off x="3779838" y="2205038"/>
            <a:ext cx="2232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математические орешки</a:t>
            </a:r>
          </a:p>
        </p:txBody>
      </p:sp>
      <p:sp>
        <p:nvSpPr>
          <p:cNvPr id="1032" name="TextBox 2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08175" y="3429000"/>
            <a:ext cx="1871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числовые головоломки</a:t>
            </a:r>
          </a:p>
        </p:txBody>
      </p:sp>
      <p:sp>
        <p:nvSpPr>
          <p:cNvPr id="1033" name="TextBox 24">
            <a:hlinkClick r:id="rId8" action="ppaction://hlinksldjump" tooltip="Выбрать игру"/>
          </p:cNvPr>
          <p:cNvSpPr txBox="1">
            <a:spLocks noChangeArrowheads="1"/>
          </p:cNvSpPr>
          <p:nvPr/>
        </p:nvSpPr>
        <p:spPr bwMode="auto">
          <a:xfrm>
            <a:off x="4067175" y="3429000"/>
            <a:ext cx="17287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устный счёт</a:t>
            </a:r>
          </a:p>
        </p:txBody>
      </p:sp>
      <p:sp>
        <p:nvSpPr>
          <p:cNvPr id="1034" name="TextBox 2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156325" y="2205038"/>
            <a:ext cx="16557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магические квадраты</a:t>
            </a:r>
          </a:p>
        </p:txBody>
      </p:sp>
      <p:sp>
        <p:nvSpPr>
          <p:cNvPr id="1035" name="TextBox 26">
            <a:hlinkClick r:id="rId9" action="ppaction://hlinksldjump" tooltip="Выбрать игру"/>
          </p:cNvPr>
          <p:cNvSpPr txBox="1">
            <a:spLocks noChangeArrowheads="1"/>
          </p:cNvSpPr>
          <p:nvPr/>
        </p:nvSpPr>
        <p:spPr bwMode="auto">
          <a:xfrm>
            <a:off x="6011863" y="3429000"/>
            <a:ext cx="1944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логические задачи</a:t>
            </a:r>
          </a:p>
        </p:txBody>
      </p:sp>
      <p:sp>
        <p:nvSpPr>
          <p:cNvPr id="1036" name="TextBox 2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051050" y="4868863"/>
            <a:ext cx="1195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/>
              <a:t>огонёк</a:t>
            </a:r>
          </a:p>
        </p:txBody>
      </p:sp>
      <p:sp>
        <p:nvSpPr>
          <p:cNvPr id="1037" name="TextBox 28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779838" y="4797425"/>
            <a:ext cx="2305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установите закономерность</a:t>
            </a:r>
          </a:p>
        </p:txBody>
      </p:sp>
      <p:sp>
        <p:nvSpPr>
          <p:cNvPr id="1038" name="TextBox 2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156325" y="4797425"/>
            <a:ext cx="15843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весёлые вопросы</a:t>
            </a:r>
          </a:p>
        </p:txBody>
      </p:sp>
      <p:sp>
        <p:nvSpPr>
          <p:cNvPr id="16" name="Заголовок 8"/>
          <p:cNvSpPr txBox="1">
            <a:spLocks/>
          </p:cNvSpPr>
          <p:nvPr/>
        </p:nvSpPr>
        <p:spPr>
          <a:xfrm>
            <a:off x="500034" y="500042"/>
            <a:ext cx="7242048" cy="857256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Математическая игра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«Крестики-нолики»</a:t>
            </a:r>
            <a:endParaRPr kumimoji="0" lang="ru-RU" sz="3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s.chudomama.com/purchases/uploads/03a/ba9/9ca13741f7576a04fb6d09c180.jpg"/>
          <p:cNvPicPr>
            <a:picLocks noChangeAspect="1" noChangeArrowheads="1"/>
          </p:cNvPicPr>
          <p:nvPr/>
        </p:nvPicPr>
        <p:blipFill>
          <a:blip r:embed="rId3" cstate="print"/>
          <a:srcRect b="11937"/>
          <a:stretch>
            <a:fillRect/>
          </a:stretch>
        </p:blipFill>
        <p:spPr bwMode="auto">
          <a:xfrm>
            <a:off x="-1" y="928670"/>
            <a:ext cx="8143901" cy="5929330"/>
          </a:xfrm>
          <a:prstGeom prst="rect">
            <a:avLst/>
          </a:prstGeom>
          <a:noFill/>
        </p:spPr>
      </p:pic>
      <p:sp>
        <p:nvSpPr>
          <p:cNvPr id="3" name="Заголовок 8"/>
          <p:cNvSpPr txBox="1">
            <a:spLocks/>
          </p:cNvSpPr>
          <p:nvPr/>
        </p:nvSpPr>
        <p:spPr>
          <a:xfrm>
            <a:off x="500034" y="285728"/>
            <a:ext cx="7242048" cy="85725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игра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28662" y="357166"/>
            <a:ext cx="72420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Белова     Светлана Владимировна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" name="Содержимое 11" descr="IMG_896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542" r="7489" b="24868"/>
          <a:stretch>
            <a:fillRect/>
          </a:stretch>
        </p:blipFill>
        <p:spPr>
          <a:xfrm>
            <a:off x="285720" y="1928802"/>
            <a:ext cx="3570102" cy="4472006"/>
          </a:xfrm>
          <a:ln w="114300" cap="sq" cmpd="thinThick">
            <a:solidFill>
              <a:schemeClr val="tx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000496" y="3286124"/>
            <a:ext cx="4214842" cy="291147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Georgia" pitchFamily="18" charset="0"/>
              <a:ea typeface="+mj-ea"/>
              <a:cs typeface="+mj-cs"/>
            </a:endParaRPr>
          </a:p>
          <a:p>
            <a:pPr>
              <a:buNone/>
            </a:pPr>
            <a:endParaRPr lang="ru-RU" sz="1800" b="1" i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Georgia" pitchFamily="18" charset="0"/>
              <a:ea typeface="+mj-ea"/>
              <a:cs typeface="+mj-cs"/>
            </a:endParaRPr>
          </a:p>
          <a:p>
            <a:pPr algn="ctr">
              <a:buNone/>
            </a:pPr>
            <a:r>
              <a:rPr lang="ru-RU" sz="1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Учитель математики</a:t>
            </a:r>
          </a:p>
          <a:p>
            <a:pPr algn="ctr">
              <a:buNone/>
            </a:pPr>
            <a:r>
              <a:rPr lang="ru-RU" sz="1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en-US" sz="1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I </a:t>
            </a:r>
            <a:r>
              <a:rPr lang="ru-RU" sz="1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категории</a:t>
            </a:r>
          </a:p>
          <a:p>
            <a:pPr algn="ctr">
              <a:buNone/>
            </a:pPr>
            <a:r>
              <a:rPr lang="ru-RU" sz="1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ГБОУ </a:t>
            </a:r>
            <a:r>
              <a:rPr lang="ru-RU" sz="1800" b="1" i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Мирновской</a:t>
            </a:r>
            <a:r>
              <a:rPr lang="ru-RU" sz="1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 средней общеобразовательной школы</a:t>
            </a:r>
          </a:p>
        </p:txBody>
      </p:sp>
    </p:spTree>
  </p:cSld>
  <p:clrMapOvr>
    <a:masterClrMapping/>
  </p:clrMapOvr>
  <p:transition spd="med" advTm="9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1643042" y="214290"/>
            <a:ext cx="7242048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«Математический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шоу – коллаж»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7" name="Содержимое 6" descr="IMG_028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285860"/>
            <a:ext cx="3429024" cy="2571768"/>
          </a:xfrm>
        </p:spPr>
      </p:pic>
      <p:pic>
        <p:nvPicPr>
          <p:cNvPr id="8" name="Содержимое 7" descr="IMG_028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43372" y="1643050"/>
            <a:ext cx="3357586" cy="2518188"/>
          </a:xfrm>
        </p:spPr>
      </p:pic>
      <p:pic>
        <p:nvPicPr>
          <p:cNvPr id="14" name="Рисунок 13" descr="IMG_0282.JPG"/>
          <p:cNvPicPr>
            <a:picLocks noChangeAspect="1"/>
          </p:cNvPicPr>
          <p:nvPr/>
        </p:nvPicPr>
        <p:blipFill>
          <a:blip r:embed="rId5" cstate="print"/>
          <a:srcRect l="14843" t="13541" r="21094" b="9375"/>
          <a:stretch>
            <a:fillRect/>
          </a:stretch>
        </p:blipFill>
        <p:spPr>
          <a:xfrm>
            <a:off x="5572132" y="4357694"/>
            <a:ext cx="2857520" cy="2336545"/>
          </a:xfrm>
          <a:prstGeom prst="rect">
            <a:avLst/>
          </a:prstGeom>
        </p:spPr>
      </p:pic>
      <p:pic>
        <p:nvPicPr>
          <p:cNvPr id="15" name="Рисунок 14" descr="IMG_0285.JPG"/>
          <p:cNvPicPr>
            <a:picLocks noChangeAspect="1"/>
          </p:cNvPicPr>
          <p:nvPr/>
        </p:nvPicPr>
        <p:blipFill>
          <a:blip r:embed="rId6" cstate="print"/>
          <a:srcRect t="19791" b="18750"/>
          <a:stretch>
            <a:fillRect/>
          </a:stretch>
        </p:blipFill>
        <p:spPr>
          <a:xfrm>
            <a:off x="214282" y="4357694"/>
            <a:ext cx="5072066" cy="2337922"/>
          </a:xfrm>
          <a:prstGeom prst="rect">
            <a:avLst/>
          </a:prstGeom>
        </p:spPr>
      </p:pic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291.JPG"/>
          <p:cNvPicPr>
            <a:picLocks noChangeAspect="1"/>
          </p:cNvPicPr>
          <p:nvPr/>
        </p:nvPicPr>
        <p:blipFill>
          <a:blip r:embed="rId3" cstate="print"/>
          <a:srcRect l="8735" t="18303" r="16389" b="3493"/>
          <a:stretch>
            <a:fillRect/>
          </a:stretch>
        </p:blipFill>
        <p:spPr>
          <a:xfrm>
            <a:off x="500034" y="1500174"/>
            <a:ext cx="3714776" cy="2909908"/>
          </a:xfrm>
          <a:prstGeom prst="rect">
            <a:avLst/>
          </a:prstGeom>
        </p:spPr>
      </p:pic>
      <p:pic>
        <p:nvPicPr>
          <p:cNvPr id="4" name="Рисунок 3" descr="IMG_0290.JPG"/>
          <p:cNvPicPr>
            <a:picLocks noChangeAspect="1"/>
          </p:cNvPicPr>
          <p:nvPr/>
        </p:nvPicPr>
        <p:blipFill>
          <a:blip r:embed="rId4" cstate="print"/>
          <a:srcRect l="12500" t="22917" r="22656" b="20833"/>
          <a:stretch>
            <a:fillRect/>
          </a:stretch>
        </p:blipFill>
        <p:spPr>
          <a:xfrm>
            <a:off x="4429124" y="1571612"/>
            <a:ext cx="4214842" cy="2742187"/>
          </a:xfrm>
          <a:prstGeom prst="rect">
            <a:avLst/>
          </a:prstGeom>
        </p:spPr>
      </p:pic>
      <p:pic>
        <p:nvPicPr>
          <p:cNvPr id="5" name="Рисунок 4" descr="IMG_0289.JPG"/>
          <p:cNvPicPr>
            <a:picLocks noChangeAspect="1"/>
          </p:cNvPicPr>
          <p:nvPr/>
        </p:nvPicPr>
        <p:blipFill>
          <a:blip r:embed="rId5" cstate="print"/>
          <a:srcRect l="21634" t="30770" r="14904" b="23076"/>
          <a:stretch>
            <a:fillRect/>
          </a:stretch>
        </p:blipFill>
        <p:spPr>
          <a:xfrm>
            <a:off x="357158" y="4572008"/>
            <a:ext cx="3571900" cy="1948309"/>
          </a:xfrm>
          <a:prstGeom prst="rect">
            <a:avLst/>
          </a:prstGeom>
        </p:spPr>
      </p:pic>
      <p:pic>
        <p:nvPicPr>
          <p:cNvPr id="6" name="Рисунок 5" descr="IMG_0294.JPG"/>
          <p:cNvPicPr>
            <a:picLocks noChangeAspect="1"/>
          </p:cNvPicPr>
          <p:nvPr/>
        </p:nvPicPr>
        <p:blipFill>
          <a:blip r:embed="rId6" cstate="print"/>
          <a:srcRect l="14062" t="30208" r="21094" b="33333"/>
          <a:stretch>
            <a:fillRect/>
          </a:stretch>
        </p:blipFill>
        <p:spPr>
          <a:xfrm>
            <a:off x="4214810" y="4572008"/>
            <a:ext cx="4484297" cy="2071702"/>
          </a:xfrm>
          <a:prstGeom prst="rect">
            <a:avLst/>
          </a:prstGeom>
        </p:spPr>
      </p:pic>
      <p:sp>
        <p:nvSpPr>
          <p:cNvPr id="7" name="Заголовок 8"/>
          <p:cNvSpPr txBox="1">
            <a:spLocks/>
          </p:cNvSpPr>
          <p:nvPr/>
        </p:nvSpPr>
        <p:spPr>
          <a:xfrm>
            <a:off x="928662" y="357166"/>
            <a:ext cx="7242048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«Математический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шоу – коллаж»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785786" y="285728"/>
            <a:ext cx="7242048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МАТЕМАТИЧЕСКАЯ ИГРА «СЧАСТЛИВЫЙ</a:t>
            </a:r>
            <a:r>
              <a:rPr kumimoji="0" lang="ru-RU" sz="3800" b="1" i="1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СЛУЧАЙ</a:t>
            </a: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»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02" t="8063" b="18959"/>
          <a:stretch/>
        </p:blipFill>
        <p:spPr>
          <a:xfrm>
            <a:off x="2732804" y="3528465"/>
            <a:ext cx="5381376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77388"/>
            <a:ext cx="2478441" cy="1858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" y="4996501"/>
            <a:ext cx="2478441" cy="1858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051" y="1428728"/>
            <a:ext cx="2478441" cy="1858831"/>
          </a:xfrm>
          <a:prstGeom prst="rect">
            <a:avLst/>
          </a:prstGeom>
        </p:spPr>
      </p:pic>
      <p:pic>
        <p:nvPicPr>
          <p:cNvPr id="2050" name="Picture 2" descr="G:\фото для визитки\Счастливый случай\Слайд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73" y="1477387"/>
            <a:ext cx="2413561" cy="1810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" y="3194392"/>
            <a:ext cx="2437889" cy="182841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170" y="3353692"/>
            <a:ext cx="1368152" cy="14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809087" y="116632"/>
            <a:ext cx="7242048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МАТЕМАТИЧЕСКАЯ ИГРА «СЧАСТЛИВЫЙ</a:t>
            </a:r>
            <a:r>
              <a:rPr kumimoji="0" lang="ru-RU" sz="3800" b="1" i="1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СЛУЧАЙ</a:t>
            </a: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» 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8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j-ea"/>
                <a:cs typeface="+mj-cs"/>
              </a:rPr>
              <a:t>рефлексия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835"/>
          <a:stretch/>
        </p:blipFill>
        <p:spPr bwMode="auto">
          <a:xfrm rot="21133733">
            <a:off x="802519" y="1519305"/>
            <a:ext cx="4320480" cy="324036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08878"/>
            <a:ext cx="4248472" cy="32180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2167">
            <a:off x="212739" y="3679883"/>
            <a:ext cx="1030287" cy="324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397272"/>
            <a:ext cx="7467600" cy="615553"/>
          </a:xfrm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Ребус</a:t>
            </a:r>
            <a:endParaRPr lang="ru-RU" sz="4000" b="1" dirty="0">
              <a:solidFill>
                <a:srgbClr val="99FF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Содержимое 10" descr="1cf088e1fd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1371600"/>
            <a:ext cx="6096000" cy="2733675"/>
          </a:xfrm>
          <a:noFill/>
          <a:ln>
            <a:solidFill>
              <a:srgbClr val="92D050"/>
            </a:solidFill>
          </a:ln>
        </p:spPr>
      </p:pic>
      <p:sp>
        <p:nvSpPr>
          <p:cNvPr id="12" name="Облако 11"/>
          <p:cNvSpPr/>
          <p:nvPr/>
        </p:nvSpPr>
        <p:spPr>
          <a:xfrm>
            <a:off x="762000" y="4800600"/>
            <a:ext cx="6480175" cy="1081088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Настроение</a:t>
            </a:r>
          </a:p>
        </p:txBody>
      </p:sp>
      <p:pic>
        <p:nvPicPr>
          <p:cNvPr id="37893" name="Рисунок 12" descr="FAIRY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505200"/>
            <a:ext cx="32956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8596" y="357166"/>
            <a:ext cx="7467600" cy="61555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45720" tIns="0" rIns="45720" bIns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Ребус</a:t>
            </a:r>
            <a:endParaRPr kumimoji="0" lang="ru-RU" sz="40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99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214422"/>
            <a:ext cx="778674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Дышинский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Е.А. Игротека математического кружка. – 2012.-142с.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Макаренко, А.С. О воспитании в семье. – М: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Учпедгиз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2005.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Метельский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Н.В. Дидактика математики: общая методика и ее проблемы.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Издательсто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БГУ, 2012. – 308с.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Самойлик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, Г.  Развивающие игры. Математика. Приложение к газете «Первое сентября», 2012. - №24.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Степанов, В.Д. Активизация внеурочной работы по математике в средней школе. Книга для учителя / М: Просвещение, 2011. – 80с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Формирование интереса к учению у школьников. / под ред. А.К. Маркова./ - М: Просвещение, 2006. – 192с.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Шаталов, Г. Способы повышения мотивации обучения. Математика. Приложение к газете «Первое сентября», 2003. - №23.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Эльконин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Д.Б. Психология игры. М: Педагогика, 18.</a:t>
            </a:r>
          </a:p>
        </p:txBody>
      </p:sp>
      <p:sp>
        <p:nvSpPr>
          <p:cNvPr id="3" name="Заголовок 8"/>
          <p:cNvSpPr txBox="1">
            <a:spLocks/>
          </p:cNvSpPr>
          <p:nvPr/>
        </p:nvSpPr>
        <p:spPr>
          <a:xfrm>
            <a:off x="785786" y="285728"/>
            <a:ext cx="7242048" cy="78581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Литература: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3163635"/>
      </p:ext>
    </p:extLst>
  </p:cSld>
  <p:clrMapOvr>
    <a:masterClrMapping/>
  </p:clrMapOvr>
  <p:transition spd="med" advTm="2000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78000"/>
                <a:satMod val="220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785794"/>
            <a:ext cx="7954421" cy="48577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До новых встреч!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Спасибо за внимание!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«призвание - 2014»</a:t>
            </a:r>
          </a:p>
        </p:txBody>
      </p:sp>
    </p:spTree>
  </p:cSld>
  <p:clrMapOvr>
    <a:masterClrMapping/>
  </p:clrMapOvr>
  <p:transition spd="med" advTm="8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2500298" y="214290"/>
            <a:ext cx="5143504" cy="78581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О СЕБЕ  ЛИЧНО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4" name="Рисунок 3" descr="24223355_webka.jpg"/>
          <p:cNvPicPr>
            <a:picLocks noChangeAspect="1"/>
          </p:cNvPicPr>
          <p:nvPr/>
        </p:nvPicPr>
        <p:blipFill>
          <a:blip r:embed="rId3" cstate="print"/>
          <a:srcRect r="28434"/>
          <a:stretch>
            <a:fillRect/>
          </a:stretch>
        </p:blipFill>
        <p:spPr>
          <a:xfrm>
            <a:off x="500034" y="857232"/>
            <a:ext cx="2580510" cy="2873730"/>
          </a:xfrm>
          <a:prstGeom prst="rect">
            <a:avLst/>
          </a:prstGeom>
        </p:spPr>
      </p:pic>
      <p:sp>
        <p:nvSpPr>
          <p:cNvPr id="5" name="Содержимое 10"/>
          <p:cNvSpPr txBox="1">
            <a:spLocks/>
          </p:cNvSpPr>
          <p:nvPr/>
        </p:nvSpPr>
        <p:spPr>
          <a:xfrm>
            <a:off x="4429124" y="4929174"/>
            <a:ext cx="3929090" cy="15716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1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СКОРПИОНЫ</a:t>
            </a:r>
            <a:r>
              <a:rPr kumimoji="0" lang="ru-RU" sz="1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– МОЛОДЦЫ,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И С РОЖДЕНЬЯ МУДРЕЦЫ.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1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МОГУТ</a:t>
            </a:r>
            <a:r>
              <a:rPr kumimoji="0" lang="ru-RU" sz="1800" b="1" i="1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ЖАЛО НАВОСТРИТЬ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b="1" i="1" cap="all" baseline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И</a:t>
            </a:r>
            <a:r>
              <a:rPr lang="ru-RU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ШЕДЕВР СОТВОРИТЬ ! </a:t>
            </a:r>
            <a:endParaRPr kumimoji="0" lang="ru-RU" sz="1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1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6" name="Рисунок 5" descr="24223536_webka.jpg"/>
          <p:cNvPicPr>
            <a:picLocks noChangeAspect="1"/>
          </p:cNvPicPr>
          <p:nvPr/>
        </p:nvPicPr>
        <p:blipFill>
          <a:blip r:embed="rId4" cstate="print"/>
          <a:srcRect r="7692"/>
          <a:stretch>
            <a:fillRect/>
          </a:stretch>
        </p:blipFill>
        <p:spPr>
          <a:xfrm>
            <a:off x="214282" y="3857628"/>
            <a:ext cx="3429024" cy="2786058"/>
          </a:xfrm>
          <a:prstGeom prst="rect">
            <a:avLst/>
          </a:prstGeom>
        </p:spPr>
      </p:pic>
      <p:sp>
        <p:nvSpPr>
          <p:cNvPr id="8" name="Содержимое 10"/>
          <p:cNvSpPr txBox="1">
            <a:spLocks/>
          </p:cNvSpPr>
          <p:nvPr/>
        </p:nvSpPr>
        <p:spPr>
          <a:xfrm>
            <a:off x="3724268" y="1081070"/>
            <a:ext cx="4419632" cy="385765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1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СВЕТЛАНА</a:t>
            </a:r>
            <a:r>
              <a:rPr kumimoji="0" lang="ru-RU" sz="1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– ВЕЖЛИВАЯ И ВНИМАТЕЛЬНАЯ, ОБЯЗАТЕЛЬНАЯ И ДИПЛОМАТИЧНАЯ, ОТВЕТСТВЕННО ПОДХОДИТ К ВЫБОРУ МУЖА, ЦЕНИТ В НЕМ ИСТИННОСТЬ ЧУВСТВ.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Она кокетлива, ЛАСКОВА И  ЖЕНСТВЕННА. БЛАГОДАРЯ СВОЕЙ УЖИВЧИВОСТИ ОЩУЩАЕТ СЕБЯ КОМФОРТНО СО СВЕКРОВЬЮ, ЦЕНИТ МНЕНИЕ МУЖА.</a:t>
            </a: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lang="ru-RU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 ЗАБОТЛИВАЯ МАТЬ, ВЕРНАЯ ЖЕНА, ОТЛИЧНАЯ ХОЗЯЙКА.</a:t>
            </a:r>
            <a:endParaRPr kumimoji="0" lang="ru-RU" sz="1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18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FF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Tm="15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8"/>
          <p:cNvSpPr txBox="1">
            <a:spLocks/>
          </p:cNvSpPr>
          <p:nvPr/>
        </p:nvSpPr>
        <p:spPr>
          <a:xfrm>
            <a:off x="928662" y="357166"/>
            <a:ext cx="7242048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Педагогический  путь длиной    23,5   года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4" name="Рисунок 3" descr="Слайд1.JPG"/>
          <p:cNvPicPr>
            <a:picLocks noChangeAspect="1"/>
          </p:cNvPicPr>
          <p:nvPr/>
        </p:nvPicPr>
        <p:blipFill>
          <a:blip r:embed="rId3" cstate="print"/>
          <a:srcRect l="3485" t="3125" r="4895" b="3125"/>
          <a:stretch>
            <a:fillRect/>
          </a:stretch>
        </p:blipFill>
        <p:spPr>
          <a:xfrm>
            <a:off x="619098" y="1785926"/>
            <a:ext cx="1599417" cy="2214578"/>
          </a:xfrm>
          <a:prstGeom prst="rect">
            <a:avLst/>
          </a:prstGeom>
          <a:ln cmpd="dbl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 descr="Слайд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0190" y="1785926"/>
            <a:ext cx="1689396" cy="2286016"/>
          </a:xfrm>
          <a:prstGeom prst="rect">
            <a:avLst/>
          </a:prstGeom>
          <a:ln cmpd="dbl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 descr="Слайд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1714488"/>
            <a:ext cx="1714512" cy="2320001"/>
          </a:xfrm>
          <a:prstGeom prst="rect">
            <a:avLst/>
          </a:prstGeom>
          <a:ln cmpd="dbl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 descr="Слайд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1785926"/>
            <a:ext cx="1689396" cy="2286016"/>
          </a:xfrm>
          <a:prstGeom prst="rect">
            <a:avLst/>
          </a:prstGeom>
          <a:ln cmpd="dbl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 descr="Слайд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5693417" y="4164971"/>
            <a:ext cx="1900572" cy="2571769"/>
          </a:xfrm>
          <a:prstGeom prst="rect">
            <a:avLst/>
          </a:prstGeom>
          <a:ln cmpd="dbl">
            <a:solidFill>
              <a:schemeClr val="accent1">
                <a:lumMod val="75000"/>
              </a:schemeClr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286256"/>
            <a:ext cx="15303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3108" y="4357694"/>
            <a:ext cx="1428760" cy="21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3306" y="4286256"/>
            <a:ext cx="151765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Users\Admin\Documents\Мирновская школа\Внеклассные мероприятия\для конкурса\Фото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46531" y="4383295"/>
            <a:ext cx="1989536" cy="2652714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214686"/>
            <a:ext cx="234493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 l="33528"/>
          <a:stretch>
            <a:fillRect/>
          </a:stretch>
        </p:blipFill>
        <p:spPr bwMode="auto">
          <a:xfrm rot="252771">
            <a:off x="483133" y="1483274"/>
            <a:ext cx="1541463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8"/>
          <p:cNvSpPr txBox="1">
            <a:spLocks/>
          </p:cNvSpPr>
          <p:nvPr/>
        </p:nvSpPr>
        <p:spPr>
          <a:xfrm>
            <a:off x="928662" y="357166"/>
            <a:ext cx="7242048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Педагогический  путь длиной    23,5   года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1714488"/>
            <a:ext cx="2357454" cy="143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70358">
            <a:off x="4429124" y="1571612"/>
            <a:ext cx="2286016" cy="142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l="29826" t="3111" r="8763"/>
          <a:stretch>
            <a:fillRect/>
          </a:stretch>
        </p:blipFill>
        <p:spPr bwMode="auto">
          <a:xfrm>
            <a:off x="1643042" y="4857760"/>
            <a:ext cx="17208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0109.JPG"/>
          <p:cNvPicPr>
            <a:picLocks noChangeAspect="1"/>
          </p:cNvPicPr>
          <p:nvPr/>
        </p:nvPicPr>
        <p:blipFill>
          <a:blip r:embed="rId9" cstate="print"/>
          <a:srcRect l="34375" t="25000" r="28125" b="11458"/>
          <a:stretch>
            <a:fillRect/>
          </a:stretch>
        </p:blipFill>
        <p:spPr>
          <a:xfrm rot="501257">
            <a:off x="6982342" y="3094534"/>
            <a:ext cx="1428760" cy="1815716"/>
          </a:xfrm>
          <a:prstGeom prst="rect">
            <a:avLst/>
          </a:prstGeom>
        </p:spPr>
      </p:pic>
      <p:pic>
        <p:nvPicPr>
          <p:cNvPr id="2056" name="Picture 8" descr="C:\Users\Admin\Videos\Фото петербург\Фото015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77894">
            <a:off x="277450" y="2827787"/>
            <a:ext cx="1357322" cy="2000666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3000372"/>
            <a:ext cx="259034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C:\Users\Admin\Videos\Фото петербург\Фото032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301465">
            <a:off x="299267" y="4627602"/>
            <a:ext cx="1357322" cy="2000287"/>
          </a:xfrm>
          <a:prstGeom prst="rect">
            <a:avLst/>
          </a:prstGeom>
          <a:noFill/>
        </p:spPr>
      </p:pic>
      <p:pic>
        <p:nvPicPr>
          <p:cNvPr id="2058" name="Picture 10" descr="C:\Users\Admin\Videos\Фото петербург\Фото038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475097">
            <a:off x="6873674" y="1550031"/>
            <a:ext cx="1857356" cy="1393017"/>
          </a:xfrm>
          <a:prstGeom prst="rect">
            <a:avLst/>
          </a:prstGeom>
          <a:noFill/>
        </p:spPr>
      </p:pic>
      <p:pic>
        <p:nvPicPr>
          <p:cNvPr id="2059" name="Picture 11" descr="F:\IMG_0297.JPG"/>
          <p:cNvPicPr>
            <a:picLocks noChangeAspect="1" noChangeArrowheads="1"/>
          </p:cNvPicPr>
          <p:nvPr/>
        </p:nvPicPr>
        <p:blipFill>
          <a:blip r:embed="rId14" cstate="print"/>
          <a:srcRect l="26195" t="32121" r="29865" b="13520"/>
          <a:stretch>
            <a:fillRect/>
          </a:stretch>
        </p:blipFill>
        <p:spPr bwMode="auto">
          <a:xfrm>
            <a:off x="3500430" y="4786322"/>
            <a:ext cx="1857363" cy="1857364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5" cstate="print"/>
          <a:srcRect l="20520" t="14160" r="13045"/>
          <a:stretch>
            <a:fillRect/>
          </a:stretch>
        </p:blipFill>
        <p:spPr bwMode="auto">
          <a:xfrm>
            <a:off x="6786578" y="4929198"/>
            <a:ext cx="202565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5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142844" y="357166"/>
            <a:ext cx="8027866" cy="1143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Моё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 педагогическое    кредо:</a:t>
            </a: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5" name="Содержимое 10"/>
          <p:cNvSpPr txBox="1">
            <a:spLocks/>
          </p:cNvSpPr>
          <p:nvPr/>
        </p:nvSpPr>
        <p:spPr>
          <a:xfrm>
            <a:off x="285720" y="1643050"/>
            <a:ext cx="4786346" cy="50006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endParaRPr kumimoji="0" lang="ru-RU" sz="3200" b="1" i="1" u="none" strike="noStrike" kern="1200" cap="all" spc="0" normalizeH="0" baseline="0" noProof="0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«Ученик – не сосуд,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который надо наполнить,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а факел,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SzPct val="73000"/>
              <a:buFont typeface="Wingdings 2"/>
              <a:buNone/>
              <a:tabLst/>
              <a:defRPr/>
            </a:pPr>
            <a:r>
              <a:rPr kumimoji="0" lang="ru-RU" sz="32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который надо зажечь!»</a:t>
            </a:r>
          </a:p>
        </p:txBody>
      </p:sp>
      <p:pic>
        <p:nvPicPr>
          <p:cNvPr id="6" name="Picture 5" descr="tn_gallery_169_265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643050"/>
            <a:ext cx="3000396" cy="5214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428604"/>
            <a:ext cx="81438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800" b="0" i="1" u="none" strike="noStrike" cap="none" spc="14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Холодные  </a:t>
            </a:r>
            <a:r>
              <a:rPr lang="ru-RU" sz="2800" b="1" i="1" cap="all" spc="14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числа, </a:t>
            </a: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 внешне </a:t>
            </a:r>
            <a:r>
              <a:rPr lang="ru-RU" sz="2800" b="1" i="1" cap="all" spc="14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сухие формулы математики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cap="all" spc="14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 </a:t>
            </a: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полны  </a:t>
            </a:r>
            <a:r>
              <a:rPr lang="ru-RU" sz="2800" b="1" i="1" cap="all" spc="14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внутренней </a:t>
            </a: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 красоты  и  </a:t>
            </a:r>
            <a:r>
              <a:rPr lang="ru-RU" sz="2800" b="1" i="1" cap="all" spc="14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жара сконцентрированной </a:t>
            </a: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в  </a:t>
            </a:r>
            <a:r>
              <a:rPr lang="ru-RU" sz="2800" b="1" i="1" cap="all" spc="14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них </a:t>
            </a: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мысли»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cap="all" spc="14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Александров  А.Д</a:t>
            </a:r>
            <a:r>
              <a:rPr lang="ru-RU" sz="2800" b="1" i="1" cap="all" spc="14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+mj-ea"/>
                <a:cs typeface="+mj-cs"/>
              </a:rPr>
              <a:t>.</a:t>
            </a:r>
          </a:p>
        </p:txBody>
      </p:sp>
      <p:pic>
        <p:nvPicPr>
          <p:cNvPr id="4" name="Picture 1" descr="C:\Users\Admin\Documents\Мирновская школа\Внеклассные мероприятия\для конкурса\Фото0353.jpg"/>
          <p:cNvPicPr>
            <a:picLocks noChangeAspect="1" noChangeArrowheads="1"/>
          </p:cNvPicPr>
          <p:nvPr/>
        </p:nvPicPr>
        <p:blipFill>
          <a:blip r:embed="rId3" cstate="print"/>
          <a:srcRect t="26367"/>
          <a:stretch>
            <a:fillRect/>
          </a:stretch>
        </p:blipFill>
        <p:spPr bwMode="auto">
          <a:xfrm>
            <a:off x="3929058" y="3143248"/>
            <a:ext cx="3579860" cy="3514593"/>
          </a:xfrm>
          <a:prstGeom prst="rect">
            <a:avLst/>
          </a:prstGeom>
          <a:noFill/>
        </p:spPr>
      </p:pic>
      <p:pic>
        <p:nvPicPr>
          <p:cNvPr id="5" name="Picture 2" descr="C:\Users\Admin\Documents\Мирновская школа\Внеклассные мероприятия\для конкурса\Фото0354.jpg"/>
          <p:cNvPicPr>
            <a:picLocks noChangeAspect="1" noChangeArrowheads="1"/>
          </p:cNvPicPr>
          <p:nvPr/>
        </p:nvPicPr>
        <p:blipFill>
          <a:blip r:embed="rId4" cstate="print"/>
          <a:srcRect t="24903"/>
          <a:stretch>
            <a:fillRect/>
          </a:stretch>
        </p:blipFill>
        <p:spPr bwMode="auto">
          <a:xfrm>
            <a:off x="214282" y="3143248"/>
            <a:ext cx="3499906" cy="3504455"/>
          </a:xfrm>
          <a:prstGeom prst="rect">
            <a:avLst/>
          </a:prstGeom>
          <a:noFill/>
        </p:spPr>
      </p:pic>
      <p:pic>
        <p:nvPicPr>
          <p:cNvPr id="6" name="Picture 4" descr="3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64" y="3000372"/>
            <a:ext cx="1571636" cy="367688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0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928670"/>
            <a:ext cx="8143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Алгебра</a:t>
            </a:r>
            <a:r>
              <a:rPr lang="ru-RU" sz="3600" b="1" dirty="0"/>
              <a:t>  = </a:t>
            </a:r>
            <a:r>
              <a:rPr lang="ru-RU" sz="3600" b="1" dirty="0">
                <a:solidFill>
                  <a:srgbClr val="002060"/>
                </a:solidFill>
              </a:rPr>
              <a:t>Точность + Строгость + Логика + Гармония + Совершенство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3000372"/>
            <a:ext cx="8286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Геометрия  </a:t>
            </a:r>
            <a:r>
              <a:rPr lang="ru-RU" sz="3600" b="1" dirty="0">
                <a:solidFill>
                  <a:srgbClr val="002060"/>
                </a:solidFill>
              </a:rPr>
              <a:t>= Красота </a:t>
            </a:r>
            <a:r>
              <a:rPr lang="ru-RU" sz="3600" b="1" dirty="0" smtClean="0">
                <a:solidFill>
                  <a:srgbClr val="002060"/>
                </a:solidFill>
              </a:rPr>
              <a:t>+ Неожиданность </a:t>
            </a:r>
            <a:r>
              <a:rPr lang="ru-RU" sz="3600" b="1" dirty="0">
                <a:solidFill>
                  <a:srgbClr val="002060"/>
                </a:solidFill>
              </a:rPr>
              <a:t>+ Фантазия + Непредсказуемость + Совершенство</a:t>
            </a:r>
          </a:p>
        </p:txBody>
      </p:sp>
      <p:pic>
        <p:nvPicPr>
          <p:cNvPr id="4" name="Рисунок 4" descr="32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714884"/>
            <a:ext cx="2284413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tjut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736"/>
            <a:ext cx="323672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239444" y="1446955"/>
            <a:ext cx="5062074" cy="46577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i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  <a:latin typeface="Times New Roman" charset="0"/>
                <a:ea typeface="+mj-ea"/>
                <a:cs typeface="Times New Roman" charset="0"/>
              </a:rPr>
              <a:t>«</a:t>
            </a:r>
            <a:r>
              <a:rPr kumimoji="0" lang="ru-RU" altLang="ru-RU" sz="32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+mj-ea"/>
                <a:cs typeface="Times New Roman" charset="0"/>
              </a:rPr>
              <a:t>Предмет математики настолько серьезен, что полезно не упустить случая, сделать его немного занимательным</a:t>
            </a:r>
            <a:r>
              <a:rPr lang="ru-RU" altLang="ru-RU" sz="3200" b="1" i="1" cap="all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0000"/>
                </a:solidFill>
                <a:latin typeface="Times New Roman" charset="0"/>
                <a:ea typeface="+mj-ea"/>
                <a:cs typeface="Times New Roman" charset="0"/>
              </a:rPr>
              <a:t>»</a:t>
            </a:r>
            <a:r>
              <a:rPr kumimoji="0" lang="ru-RU" sz="4400" b="1" i="1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1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13595" y="6104675"/>
            <a:ext cx="2808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Блез Паскаль</a:t>
            </a:r>
            <a:endParaRPr lang="ru-RU" altLang="ru-RU" sz="32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Заголовок 8"/>
          <p:cNvSpPr txBox="1">
            <a:spLocks/>
          </p:cNvSpPr>
          <p:nvPr/>
        </p:nvSpPr>
        <p:spPr>
          <a:xfrm>
            <a:off x="928662" y="357166"/>
            <a:ext cx="7242048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1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itchFamily="18" charset="0"/>
                <a:ea typeface="+mj-ea"/>
                <a:cs typeface="+mj-cs"/>
              </a:rPr>
              <a:t>внеклассная работа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1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729</TotalTime>
  <Words>1705</Words>
  <Application>Microsoft Office PowerPoint</Application>
  <PresentationFormat>Экран (4:3)</PresentationFormat>
  <Paragraphs>231</Paragraphs>
  <Slides>26</Slides>
  <Notes>26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Изящная</vt:lpstr>
      <vt:lpstr>Worksheet</vt:lpstr>
      <vt:lpstr>Слайд 1</vt:lpstr>
      <vt:lpstr>Белова     Светлана Владимировна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II тур «Занимательный»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Ребус</vt:lpstr>
      <vt:lpstr>Слайд 25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89</cp:revision>
  <dcterms:created xsi:type="dcterms:W3CDTF">2014-04-02T16:23:48Z</dcterms:created>
  <dcterms:modified xsi:type="dcterms:W3CDTF">2015-04-01T18:38:52Z</dcterms:modified>
</cp:coreProperties>
</file>