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8" r:id="rId4"/>
    <p:sldId id="290" r:id="rId5"/>
    <p:sldId id="269" r:id="rId6"/>
    <p:sldId id="270" r:id="rId7"/>
    <p:sldId id="287" r:id="rId8"/>
    <p:sldId id="292" r:id="rId9"/>
    <p:sldId id="291" r:id="rId10"/>
    <p:sldId id="257" r:id="rId11"/>
    <p:sldId id="262" r:id="rId12"/>
    <p:sldId id="264" r:id="rId13"/>
    <p:sldId id="266" r:id="rId14"/>
    <p:sldId id="267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1125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АООП – инструмент реализации ФГОС с ОВЗ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(на примере слепых и слабовидящих детей)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3600" b="1" dirty="0" err="1" smtClean="0"/>
              <a:t>Денискиа</a:t>
            </a:r>
            <a:r>
              <a:rPr lang="ru-RU" sz="3600" b="1" dirty="0" smtClean="0"/>
              <a:t> Венера </a:t>
            </a:r>
            <a:r>
              <a:rPr lang="ru-RU" sz="3600" b="1" dirty="0" err="1" smtClean="0"/>
              <a:t>Закировна</a:t>
            </a:r>
            <a:r>
              <a:rPr lang="ru-RU" sz="3600" b="1" dirty="0" smtClean="0"/>
              <a:t> – доцент кафедры коррекционной педагогики и специальной психологии </a:t>
            </a:r>
            <a:r>
              <a:rPr lang="ru-RU" sz="3600" b="1" dirty="0" err="1" smtClean="0"/>
              <a:t>АПКиППРО</a:t>
            </a:r>
            <a:r>
              <a:rPr lang="ru-RU" sz="3600" b="1" dirty="0" smtClean="0"/>
              <a:t>, канд. </a:t>
            </a:r>
            <a:r>
              <a:rPr lang="ru-RU" sz="3600" b="1" dirty="0" err="1" smtClean="0"/>
              <a:t>пед</a:t>
            </a:r>
            <a:r>
              <a:rPr lang="ru-RU" sz="3600" b="1" dirty="0" smtClean="0"/>
              <a:t>. наук, доцент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8197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Название документа для составления АООП для слепых детей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852936"/>
            <a:ext cx="8229600" cy="28411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Примерная </a:t>
            </a:r>
            <a:br>
              <a:rPr lang="ru-RU" b="1" dirty="0"/>
            </a:br>
            <a:r>
              <a:rPr lang="ru-RU" b="1" dirty="0"/>
              <a:t>адаптированная основная общеобразовательная программа </a:t>
            </a:r>
            <a:br>
              <a:rPr lang="ru-RU" b="1" dirty="0"/>
            </a:br>
            <a:r>
              <a:rPr lang="ru-RU" b="1" dirty="0"/>
              <a:t>начального общего образования </a:t>
            </a:r>
            <a:br>
              <a:rPr lang="ru-RU" b="1" dirty="0"/>
            </a:br>
            <a:r>
              <a:rPr lang="ru-RU" b="1" dirty="0"/>
              <a:t>слепых обучающихся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9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Документ  ОДОБРЕН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решением </a:t>
            </a:r>
            <a:r>
              <a:rPr lang="ru-RU" sz="4000" b="1" dirty="0"/>
              <a:t>федерального учебно-методического объединения по общему </a:t>
            </a:r>
            <a:r>
              <a:rPr lang="ru-RU" sz="4000" b="1" dirty="0" smtClean="0"/>
              <a:t>образованию (</a:t>
            </a:r>
            <a:r>
              <a:rPr lang="ru-RU" sz="4000" b="1" dirty="0"/>
              <a:t>протокол  от 22 декабря  2015 г. № 4/15)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189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 АООП НОО слепых обучающихся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Общие положения</a:t>
            </a:r>
          </a:p>
          <a:p>
            <a:r>
              <a:rPr lang="ru-RU" b="1" dirty="0" smtClean="0"/>
              <a:t>2. АООП – вариант 3.1.</a:t>
            </a:r>
          </a:p>
          <a:p>
            <a:r>
              <a:rPr lang="ru-RU" b="1" dirty="0" smtClean="0"/>
              <a:t>3. АООП – </a:t>
            </a:r>
            <a:r>
              <a:rPr lang="ru-RU" b="1" dirty="0"/>
              <a:t>вариант 3.2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4. АООП – </a:t>
            </a:r>
            <a:r>
              <a:rPr lang="ru-RU" b="1" dirty="0"/>
              <a:t>вариант 3.3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5. АООП – </a:t>
            </a:r>
            <a:r>
              <a:rPr lang="ru-RU" b="1" dirty="0"/>
              <a:t>вариант 3.4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Приложение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079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61606"/>
              </p:ext>
            </p:extLst>
          </p:nvPr>
        </p:nvGraphicFramePr>
        <p:xfrm>
          <a:off x="1547664" y="908720"/>
          <a:ext cx="7071241" cy="468741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625475"/>
                <a:gridCol w="4933950"/>
                <a:gridCol w="1511816"/>
              </a:tblGrid>
              <a:tr h="1008112">
                <a:tc gridSpan="3">
                  <a:txBody>
                    <a:bodyPr/>
                    <a:lstStyle/>
                    <a:p>
                      <a:pPr marR="8826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R="882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2711497">
                <a:tc>
                  <a:txBody>
                    <a:bodyPr/>
                    <a:lstStyle/>
                    <a:p>
                      <a:pPr marR="882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ПРИМЕРНАЯ АДАПТИРОВАННАЯ ОСНОВНАЯ ОБЩЕОБРАЗОВАТЕЛЬНАЯ ПРОГРАММА НАЧАЛЬНОГО ОБЩЕГО ОБРАЗОВАНИЯ СЛЕПЫХ ОБУЧАЮЩИХСЯ (ВАРИАНТ 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40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Содержательный раздел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/>
              <a:t>Программы формирования универсальных учебных действий;  отдельных учебных </a:t>
            </a:r>
            <a:r>
              <a:rPr lang="ru-RU" b="1" dirty="0" smtClean="0"/>
              <a:t>предметов </a:t>
            </a:r>
            <a:endParaRPr lang="ru-RU" dirty="0"/>
          </a:p>
          <a:p>
            <a:pPr lvl="0"/>
            <a:r>
              <a:rPr lang="ru-RU" b="1" dirty="0"/>
              <a:t>Программы курсов коррекционно-развивающей </a:t>
            </a:r>
            <a:r>
              <a:rPr lang="ru-RU" b="1" dirty="0" smtClean="0"/>
              <a:t>области </a:t>
            </a:r>
            <a:endParaRPr lang="ru-RU" dirty="0"/>
          </a:p>
          <a:p>
            <a:pPr lvl="0"/>
            <a:r>
              <a:rPr lang="ru-RU" b="1" dirty="0"/>
              <a:t>Программы духовно-нравственного развития, воспитания; экологической культуры, здорового и безопасного образа </a:t>
            </a:r>
            <a:r>
              <a:rPr lang="ru-RU" b="1" dirty="0" smtClean="0"/>
              <a:t>жизни </a:t>
            </a:r>
            <a:endParaRPr lang="ru-RU" dirty="0"/>
          </a:p>
          <a:p>
            <a:pPr lvl="0"/>
            <a:r>
              <a:rPr lang="ru-RU" b="1" dirty="0"/>
              <a:t>Программы </a:t>
            </a:r>
            <a:r>
              <a:rPr lang="ru-RU" b="1"/>
              <a:t>внеурочной </a:t>
            </a:r>
            <a:r>
              <a:rPr lang="ru-RU" b="1" smtClean="0"/>
              <a:t>деятельности</a:t>
            </a:r>
            <a:r>
              <a:rPr lang="ru-RU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5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структуре АООП НОО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АООП НОО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содержание и организацию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 на уровне НОО.  Для обучающихся с ОВЗ, имеющих инвалидность,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дополняется индивидуальной программой реабилитации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(ИПР) в части создания специальных условий получения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922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АООП НОО </a:t>
            </a: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разрабатывается и утверждается Организацией,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осуществляющей образовательную деятельность, в соответствии со Стандартом и с учетом примерной АООП НОО.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25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864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Реализуется </a:t>
            </a:r>
            <a:r>
              <a:rPr lang="ru-RU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с </a:t>
            </a:r>
            <a:r>
              <a:rPr lang="ru-RU" sz="9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образовательных потребностей групп или отдельных обучающихся </a:t>
            </a:r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ОВЗ на основе специально разработанных учебных планов, в том числе индивидуальных, которые обеспечивают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906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На основе стандарта Организация может разработать</a:t>
            </a:r>
            <a:r>
              <a:rPr lang="ru-RU" sz="3600" b="1" dirty="0" smtClean="0"/>
              <a:t> в соответствии со спецификой своей уставной деятельности </a:t>
            </a:r>
            <a:r>
              <a:rPr lang="ru-RU" sz="3600" b="1" dirty="0" smtClean="0">
                <a:solidFill>
                  <a:srgbClr val="7030A0"/>
                </a:solidFill>
              </a:rPr>
              <a:t>один или несколько вариантов АООП НОО </a:t>
            </a:r>
            <a:r>
              <a:rPr lang="ru-RU" sz="3600" b="1" dirty="0" smtClean="0"/>
              <a:t>с учетом особых образовательных потребностей обучающихся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47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АООП НОО может быть реализована в разных формах: </a:t>
            </a:r>
            <a:r>
              <a:rPr lang="ru-RU" sz="3600" b="1" dirty="0" smtClean="0"/>
              <a:t>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08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/>
              <a:t>Образование детей с ОВЗ регулируется несколькими документами.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/>
              <a:t>Педагогам  необходимо знать как минимум  </a:t>
            </a:r>
            <a:r>
              <a:rPr lang="ru-RU" sz="3600" b="1" dirty="0" smtClean="0">
                <a:solidFill>
                  <a:srgbClr val="FF0000"/>
                </a:solidFill>
              </a:rPr>
              <a:t>ФГОС НОО</a:t>
            </a:r>
            <a:r>
              <a:rPr lang="ru-RU" sz="3600" b="1" dirty="0" smtClean="0"/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ФГОС НОО обучающихся с ОВЗ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ФГОС образования обучающихся с умственной отсталостью  (интеллектуальными нарушениями)   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/>
              <a:t>или сокращенно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ФГОС образования ОУО/ИН  </a:t>
            </a:r>
          </a:p>
        </p:txBody>
      </p:sp>
    </p:spTree>
    <p:extLst>
      <p:ext uri="{BB962C8B-B14F-4D97-AF65-F5344CB8AC3E}">
        <p14:creationId xmlns:p14="http://schemas.microsoft.com/office/powerpoint/2010/main" val="1960002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Также</a:t>
            </a:r>
            <a:r>
              <a:rPr lang="ru-RU" sz="3600" b="1" dirty="0" smtClean="0">
                <a:solidFill>
                  <a:srgbClr val="7030A0"/>
                </a:solidFill>
              </a:rPr>
              <a:t>, реализация возможна через сетевую форму взаимодействия</a:t>
            </a:r>
            <a:r>
              <a:rPr lang="ru-RU" sz="3600" b="1" dirty="0" smtClean="0"/>
              <a:t>, с использованием ресурсов нескольких организаций, осуществляющих образовательную деятельность, а также при необходимости с использованием ресурсов и иных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399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АООП НОО включает </a:t>
            </a:r>
            <a:r>
              <a:rPr lang="ru-RU" sz="3600" b="1" dirty="0" smtClean="0">
                <a:solidFill>
                  <a:srgbClr val="FF0000"/>
                </a:solidFill>
              </a:rPr>
              <a:t>обязательную </a:t>
            </a:r>
            <a:r>
              <a:rPr lang="ru-RU" sz="3600" b="1" dirty="0" smtClean="0">
                <a:solidFill>
                  <a:srgbClr val="7030A0"/>
                </a:solidFill>
              </a:rPr>
              <a:t>часть и часть, </a:t>
            </a:r>
            <a:r>
              <a:rPr lang="ru-RU" sz="3600" b="1" dirty="0" smtClean="0">
                <a:solidFill>
                  <a:srgbClr val="FF0000"/>
                </a:solidFill>
              </a:rPr>
              <a:t>формируемую участниками </a:t>
            </a:r>
            <a:r>
              <a:rPr lang="ru-RU" sz="3600" b="1" dirty="0" smtClean="0">
                <a:solidFill>
                  <a:srgbClr val="7030A0"/>
                </a:solidFill>
              </a:rPr>
              <a:t>образовательных отношений</a:t>
            </a:r>
            <a:r>
              <a:rPr lang="ru-RU" sz="3600" b="1" dirty="0" smtClean="0"/>
              <a:t>. Соотношение частей определяется дифференцированно: </a:t>
            </a:r>
            <a:r>
              <a:rPr lang="ru-RU" sz="3600" b="1" dirty="0" smtClean="0">
                <a:solidFill>
                  <a:srgbClr val="7030A0"/>
                </a:solidFill>
              </a:rPr>
              <a:t>80% </a:t>
            </a:r>
            <a:r>
              <a:rPr lang="ru-RU" sz="3600" b="1" dirty="0" smtClean="0"/>
              <a:t>и </a:t>
            </a:r>
            <a:r>
              <a:rPr lang="ru-RU" sz="3600" b="1" dirty="0" smtClean="0">
                <a:solidFill>
                  <a:srgbClr val="FF0000"/>
                </a:solidFill>
              </a:rPr>
              <a:t>20%, </a:t>
            </a:r>
            <a:r>
              <a:rPr lang="ru-RU" sz="3600" b="1" dirty="0" smtClean="0">
                <a:solidFill>
                  <a:srgbClr val="7030A0"/>
                </a:solidFill>
              </a:rPr>
              <a:t>70% </a:t>
            </a:r>
            <a:r>
              <a:rPr lang="ru-RU" sz="3600" b="1" dirty="0" smtClean="0"/>
              <a:t>и </a:t>
            </a:r>
            <a:r>
              <a:rPr lang="ru-RU" sz="3600" b="1" dirty="0" smtClean="0">
                <a:solidFill>
                  <a:srgbClr val="FF0000"/>
                </a:solidFill>
              </a:rPr>
              <a:t>30%</a:t>
            </a:r>
            <a:r>
              <a:rPr lang="ru-RU" sz="3600" b="1" dirty="0" smtClean="0"/>
              <a:t> или </a:t>
            </a:r>
            <a:r>
              <a:rPr lang="ru-RU" sz="3600" b="1" dirty="0" smtClean="0">
                <a:solidFill>
                  <a:srgbClr val="7030A0"/>
                </a:solidFill>
              </a:rPr>
              <a:t>60%</a:t>
            </a:r>
            <a:r>
              <a:rPr lang="ru-RU" sz="3600" b="1" dirty="0" smtClean="0"/>
              <a:t> и </a:t>
            </a:r>
            <a:r>
              <a:rPr lang="ru-RU" sz="3600" b="1" dirty="0" smtClean="0">
                <a:solidFill>
                  <a:srgbClr val="FF0000"/>
                </a:solidFill>
              </a:rPr>
              <a:t>40%. </a:t>
            </a:r>
            <a:r>
              <a:rPr lang="ru-RU" sz="3600" b="1" dirty="0" smtClean="0"/>
              <a:t>Вторая часть р</a:t>
            </a:r>
            <a:r>
              <a:rPr lang="ru-RU" sz="3600" b="1" dirty="0" smtClean="0"/>
              <a:t>еализуется </a:t>
            </a:r>
            <a:r>
              <a:rPr lang="ru-RU" sz="3600" b="1" dirty="0" smtClean="0"/>
              <a:t>Организацией через организацию урочной и внеурочной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29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Разрабатываемая школой АООП 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НОО должна содержать три раздела: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целевой,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содержательный,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07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раздел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 общее назначение, цели, задачи и планируемые результаты реализации АООП НОО, а также способы определения достижения этих целей и результатов и включает: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пояснительную записку; планируемые результаты и систему оценки достижения планируемых результатов освоения АООП НОО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835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Содержательный раздел</a:t>
            </a:r>
            <a:r>
              <a:rPr lang="ru-RU" sz="3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 общее содержание НОО и </a:t>
            </a:r>
            <a:r>
              <a:rPr lang="ru-RU" sz="3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r>
              <a:rPr lang="ru-RU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программы, ориентированные на достижение личностных, предметных и </a:t>
            </a:r>
            <a:r>
              <a:rPr lang="ru-RU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результатов</a:t>
            </a:r>
            <a:r>
              <a:rPr lang="ru-RU" sz="33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программу формирования универсальных учебных действий(УУД), программы отдельных учебных предметов, курсов коррекционно-развивающей области и курсов внеурочной деятельности; программу духовно-нравственного развития и воспитания; программу формирования экологической культуры, здорового и безопасного образа жизни; программу коррекционной работы; программу внеурочной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8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229600" cy="5526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Организационный раздел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определяет общие рамки организации образовательного процесса, а также 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реализации АООП НОО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включает: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(предметные и коррекционно-развивающую области, направления внеурочной деятельности);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систему специальных условий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реализации АООП НОО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соответствии с требованиями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920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план является основным организационным механизмом реализации АООП НОО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Определяет общий объем нагрузки и максимальный объем аудиторной нагрузки обучающихся, состав и структуру обязательных предметных и коррекционно-развивающей областей по классам (годам обучения).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206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АООП НОО может включать как один, так и несколько учебных планов.</a:t>
            </a:r>
          </a:p>
          <a:p>
            <a:pPr indent="457200" algn="just">
              <a:lnSpc>
                <a:spcPct val="150000"/>
              </a:lnSpc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организации образовательного процесса, чередование учебной и внеурочной деятельности в рамках реализации АООП НОО определяет Организация.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121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Внеурочная деятельность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Внеурочная деятельность должна способствовать социальной интеграции обучающихся путем организации и проведения мероприятий, в которых предусмотрена совместная деятельность с обучающимися, не имеющими ограничений по возможностям здоровья, с представителями различных организаций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rgbClr val="7030A0"/>
                </a:solidFill>
              </a:rPr>
              <a:t>(Пример с детьми, </a:t>
            </a:r>
            <a:r>
              <a:rPr lang="ru-RU" b="1" dirty="0" err="1" smtClean="0">
                <a:solidFill>
                  <a:srgbClr val="7030A0"/>
                </a:solidFill>
              </a:rPr>
              <a:t>наход</a:t>
            </a:r>
            <a:r>
              <a:rPr lang="ru-RU" b="1" dirty="0" smtClean="0">
                <a:solidFill>
                  <a:srgbClr val="7030A0"/>
                </a:solidFill>
              </a:rPr>
              <a:t>. на </a:t>
            </a:r>
            <a:r>
              <a:rPr lang="ru-RU" b="1" dirty="0" err="1" smtClean="0">
                <a:solidFill>
                  <a:srgbClr val="7030A0"/>
                </a:solidFill>
              </a:rPr>
              <a:t>индив</a:t>
            </a:r>
            <a:r>
              <a:rPr lang="ru-RU" b="1" dirty="0" smtClean="0">
                <a:solidFill>
                  <a:srgbClr val="7030A0"/>
                </a:solidFill>
              </a:rPr>
              <a:t>. обучении.) 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766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Внеурочная деятельность </a:t>
            </a:r>
            <a:r>
              <a:rPr lang="ru-RU" sz="4000" b="1" dirty="0" smtClean="0">
                <a:solidFill>
                  <a:srgbClr val="FF0000"/>
                </a:solidFill>
              </a:rPr>
              <a:t>организуется по направлениям </a:t>
            </a:r>
            <a:r>
              <a:rPr lang="ru-RU" sz="4000" b="1" dirty="0" smtClean="0"/>
              <a:t>развития личности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спортивно-оздоровительное,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духовно-нравственное,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социальное,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обще-интеллектуальное,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общекультурное.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76"/>
            <a:ext cx="8229600" cy="168137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ФГОС НОО обучающихся с ОВЗ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имеет приложения , конкретизирующие образование детей: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Глухих</a:t>
            </a:r>
            <a:endParaRPr lang="ru-RU" dirty="0"/>
          </a:p>
          <a:p>
            <a:pPr lvl="0"/>
            <a:r>
              <a:rPr lang="ru-RU" b="1" dirty="0"/>
              <a:t>Слабослышащих и поздно оглохших</a:t>
            </a:r>
            <a:endParaRPr lang="ru-RU" dirty="0"/>
          </a:p>
          <a:p>
            <a:pPr lvl="0"/>
            <a:r>
              <a:rPr lang="ru-RU" b="1" dirty="0"/>
              <a:t>Слепых</a:t>
            </a:r>
            <a:endParaRPr lang="ru-RU" dirty="0"/>
          </a:p>
          <a:p>
            <a:pPr lvl="0"/>
            <a:r>
              <a:rPr lang="ru-RU" b="1" dirty="0"/>
              <a:t>Слабовидящих</a:t>
            </a:r>
            <a:endParaRPr lang="ru-RU" dirty="0"/>
          </a:p>
          <a:p>
            <a:pPr lvl="0"/>
            <a:r>
              <a:rPr lang="ru-RU" b="1" dirty="0"/>
              <a:t>С тяжелыми нарушениями речи</a:t>
            </a:r>
            <a:endParaRPr lang="ru-RU" dirty="0"/>
          </a:p>
          <a:p>
            <a:pPr lvl="0"/>
            <a:r>
              <a:rPr lang="ru-RU" b="1" dirty="0"/>
              <a:t>С нарушениями опорно-двигательного аппарата (НОДА)</a:t>
            </a:r>
            <a:endParaRPr lang="ru-RU" dirty="0"/>
          </a:p>
          <a:p>
            <a:pPr lvl="0"/>
            <a:r>
              <a:rPr lang="ru-RU" b="1" dirty="0"/>
              <a:t>С задержкой психического развития (ЗПР)</a:t>
            </a:r>
            <a:endParaRPr lang="ru-RU" dirty="0"/>
          </a:p>
          <a:p>
            <a:pPr lvl="0"/>
            <a:r>
              <a:rPr lang="ru-RU" b="1" dirty="0"/>
              <a:t>С расстройствами аутистического спектра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86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Образование УО детей конкретизируется в ФГОС образования обучающихся с УО/ИН</a:t>
            </a:r>
            <a:r>
              <a:rPr lang="ru-RU" sz="3600" b="1" dirty="0" smtClean="0"/>
              <a:t>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К</a:t>
            </a:r>
            <a:r>
              <a:rPr lang="ru-RU" sz="3600" b="1" dirty="0" smtClean="0">
                <a:solidFill>
                  <a:srgbClr val="7030A0"/>
                </a:solidFill>
              </a:rPr>
              <a:t>роме того</a:t>
            </a:r>
            <a:r>
              <a:rPr lang="ru-RU" sz="3600" b="1" dirty="0" smtClean="0"/>
              <a:t> надо обращать внимание на третьи и четвертые варианты образования для конкретных категорий детей с нарушениями развития  (глухие – 1.3. и 1.4; слабослышащие – 2.3. ; слепые – 3.3. и 3.4.;  и т.д.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6191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слепых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варианта образовательных маршрутов: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3.1. – 4 года;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3.2. – 5 лет;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3.3. – 5 лет;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вариант 3.4. –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68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слабовидящих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 варианта образовательных маршрутов: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4.1. – 4 года;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4.2. – 5 лет;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вариант 4.3. –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13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предусматривает возможность гибкой смены образовательного маршрута,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и условий получения образования обучающимися с ОВЗ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комплексной оценки личностных, 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предметных результатов освоения АООП НОО, заключения психолого-медико-педагогической комиссии (ПМПК) и мнения родителей (законных представителей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918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 с ребенком, которого в школе для УО детей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научили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писать и читать и вернули в массовую школу.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960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Инструментом реализации ФГОС  </a:t>
            </a:r>
            <a:r>
              <a:rPr lang="ru-RU" b="1" dirty="0" smtClean="0"/>
              <a:t>являются примерные адаптированные основные общеобразовательные программы </a:t>
            </a:r>
            <a:r>
              <a:rPr lang="ru-RU" b="1" dirty="0" smtClean="0">
                <a:solidFill>
                  <a:srgbClr val="FF0000"/>
                </a:solidFill>
              </a:rPr>
              <a:t>(АООП</a:t>
            </a:r>
            <a:r>
              <a:rPr lang="ru-RU" b="1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Они утверждены для каждой категории детей (глухих, слабослышащих и позднооглохших, слепых, слабовидящих , для детей с тяжелыми нарушениями речи и т.д.)</a:t>
            </a:r>
          </a:p>
          <a:p>
            <a:pPr marL="0" indent="0">
              <a:buNone/>
            </a:pPr>
            <a:r>
              <a:rPr lang="ru-RU" b="1" dirty="0" smtClean="0"/>
              <a:t>Поэтому следующим из первоочередных документов для изучения являются адаптированные программы (АООП).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2005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938</Words>
  <Application>Microsoft Office PowerPoint</Application>
  <PresentationFormat>Экран (4:3)</PresentationFormat>
  <Paragraphs>83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АООП – инструмент реализации ФГОС с ОВЗ  (на примере слепых и слабовидящих детей)   Денискиа Венера Закировна – доцент кафедры коррекционной педагогики и специальной психологии АПКиППРО, канд. пед. наук, доцент</vt:lpstr>
      <vt:lpstr>Презентация PowerPoint</vt:lpstr>
      <vt:lpstr>ФГОС НОО обучающихся с ОВЗ имеет приложения , конкретизирующие образование детей: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Название документа для составления АООП для слепых детей  </vt:lpstr>
      <vt:lpstr> Документ  ОДОБРЕН </vt:lpstr>
      <vt:lpstr>Структура АООП НОО слепых обучающихся</vt:lpstr>
      <vt:lpstr>Презентация PowerPoint</vt:lpstr>
      <vt:lpstr>Содержательный раздел</vt:lpstr>
      <vt:lpstr> Требования к структуре АООП НОО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Внеурочная деятельность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Венера</dc:creator>
  <cp:lastModifiedBy>Венера</cp:lastModifiedBy>
  <cp:revision>20</cp:revision>
  <dcterms:created xsi:type="dcterms:W3CDTF">2016-08-23T18:46:19Z</dcterms:created>
  <dcterms:modified xsi:type="dcterms:W3CDTF">2016-08-25T06:43:37Z</dcterms:modified>
</cp:coreProperties>
</file>