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7" r:id="rId2"/>
  </p:sldMasterIdLst>
  <p:sldIdLst>
    <p:sldId id="256" r:id="rId3"/>
    <p:sldId id="260" r:id="rId4"/>
    <p:sldId id="257" r:id="rId5"/>
    <p:sldId id="258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6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5875" y="1792288"/>
            <a:ext cx="990600" cy="304800"/>
          </a:xfrm>
        </p:spPr>
        <p:txBody>
          <a:bodyPr anchor="t"/>
          <a:lstStyle>
            <a:lvl1pPr algn="l" defTabSz="457200">
              <a:defRPr b="0" i="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49A7012-C8F5-4315-A804-2FDA5A85D7A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819" y="3226594"/>
            <a:ext cx="3859212" cy="304800"/>
          </a:xfrm>
        </p:spPr>
        <p:txBody>
          <a:bodyPr anchor="b"/>
          <a:lstStyle>
            <a:lvl1pPr defTabSz="457200">
              <a:defRPr b="0" i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 defTabSz="457200">
              <a:defRPr sz="2800" b="0" i="0" smtClean="0"/>
            </a:lvl1pPr>
          </a:lstStyle>
          <a:p>
            <a:pPr>
              <a:defRPr/>
            </a:pPr>
            <a:fld id="{1E54D503-DC62-4F7F-A44E-E2968E29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2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2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D4BD123-5790-4103-9250-7D201E982C4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79FBDB9-493F-4277-9A80-AAD7C90D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8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2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D91A897-DB7B-4213-BEE3-B560CCAA93A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FC3FAF6-6354-4ACA-872F-8EB8F6C8A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 bwMode="gray">
          <a:xfrm>
            <a:off x="898525" y="6032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9704388" y="261302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0" name="Rectangle 23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F5FF900-027B-4559-A5BF-17DE0A09515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384D288-1F36-4421-9497-149105267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2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1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D10BA89-0F71-448F-9A4E-88A1F5A565F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12B482B-184F-40C1-A3CA-8BE541F65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3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E81E203-F75B-4468-BD06-1BFD9E02080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4A8533D-1D41-4DC6-A35E-91C3BF5E3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0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D69C440-A90D-4986-9FAE-1F74E4323E8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C0C37C9-1C33-4BC8-999D-9EE98095B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9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0271B09-FC2C-4746-B575-4F7E7907009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6ACB994-E7F9-4A2B-9403-688272A79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2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7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F61162B-F9AD-499B-B314-6F9B5592C99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ED74751-94D7-42F0-942F-2167E7207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B23E-2418-4789-A745-70B30CFAFB90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478A-65C6-4D43-93DA-4DE444A45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7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2B79-347D-474A-959E-1CAC50A4B31F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65D4-757A-4B78-AA45-F9ABE9DF1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E82157-59E3-42BC-AE4C-1A191F39487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B28CE84-CFDE-4772-930C-9AFFAD58A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784C-839A-4121-B0E1-FC4A950FB280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9E14-BB36-4AD6-AF48-B61FF9734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5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DF87-5168-44F8-AD53-6FE9DD1831D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866A-1218-4427-8ADD-0CBA0EF7A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61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C66E-AEE2-4C7C-B181-D3E621230AA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82D7-9136-41B3-9F20-A3950E177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7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A0F6-0C73-4ECA-98FC-DEEECD350A9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5515-A7AC-4B86-AC4A-76645EF89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7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E745-10D0-4877-8AD1-CA3836D4E677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C174-A8CD-410B-B54B-EB46ECDCF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86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EF07-FF90-4E83-A22C-462D1A7D699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5B3C-AB88-4571-8A91-8DB8DFD45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6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F338-7843-465F-9801-D26642D5049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9EEB-100A-46A6-BDAF-F077C0993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7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F4BA-67E1-4C34-9E8C-921E06843B18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6E93-7F40-4E30-9A5A-1CF02A283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0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9709-562E-4D56-B0C6-807EA66FB7B8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855B-656B-4615-9EE2-97CE09E4C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38F4-2562-4A53-AEE5-2F4D41C7375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C4AC-A47E-4691-A501-026EB7D1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6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6"/>
            <p:cNvSpPr/>
            <p:nvPr/>
          </p:nvSpPr>
          <p:spPr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CA0580B-F5C9-45E0-9909-DD95274A65B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66D1C3F-DD52-4F97-92D5-221CBADDC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8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9078-38EB-4CDE-A9F9-482A43F312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6040-404A-4D7D-A22B-033D2A61D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7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A021-E466-4184-8FCF-A51D9CF4BAE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6645-FE4B-4CCE-A8F7-22120E7D9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4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640C-9306-4F93-9F26-59465DCDC42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8658-091A-46AD-B69F-2988345C5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6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4B0D-7EEC-4ADB-BD29-7627D2E70D3A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1A88-8728-440B-9FAA-351FC1140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0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E693-0F44-4DE1-95AE-E58F8453365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CC08-ACDE-40C9-8A00-3265C9EDB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EDA46A0-085D-4364-A997-378898B1162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C2C5EAE-591F-489F-BE51-0A96FE56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8A4872E-FB51-44DA-B5FE-17E0C6712CA1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396CD4F-DAF0-49A5-A08E-4E6876866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C6F1713-B0D5-433C-8856-A22D6AB0EBA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C09B8E8-BDD6-4762-ADAB-254A5A0E9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CC4D8A5-F7A6-4DC3-AEC9-A4105FDC6E9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BAB031B-E446-4495-A7E3-F9C2D426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7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7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614BE97-1672-4B33-A35E-5A9006605F8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B1FE399-270F-4E24-82A4-0F49E3FD6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6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7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276AC16-CD65-4661-A7F6-C5DCE067395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76419CC-8F34-4A49-8464-6763AEE37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47738"/>
            <a:ext cx="87614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rgbClr val="F5A408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rgbClr val="F5A408"/>
                </a:solidFill>
                <a:latin typeface="+mn-lt"/>
              </a:defRPr>
            </a:lvl1pPr>
          </a:lstStyle>
          <a:p>
            <a:pPr>
              <a:defRPr/>
            </a:pPr>
            <a:fld id="{2B8FC44A-E757-4BC4-8F30-C3F5BA658B0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78CB235-ACBB-4C08-A4BC-15C82EB2A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FADF40-2E68-4C6E-849A-2895854F7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4AFDABD-6EB1-4F77-9E0C-A1B71BA4A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  <p:sldLayoutId id="2147483735" r:id="rId13"/>
    <p:sldLayoutId id="2147483758" r:id="rId14"/>
    <p:sldLayoutId id="2147483736" r:id="rId15"/>
    <p:sldLayoutId id="2147483737" r:id="rId16"/>
    <p:sldLayoutId id="2147483738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obrazovanie.ru/" TargetMode="External"/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12738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Эффективные технологии по формированию ЗОЖ</a:t>
            </a:r>
            <a:endParaRPr lang="ru-RU" dirty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r>
              <a:rPr lang="ru-RU" b="1" smtClean="0">
                <a:solidFill>
                  <a:srgbClr val="68370F"/>
                </a:solidFill>
              </a:rPr>
              <a:t>Подготовила: Юркова Оксана Олеговна</a:t>
            </a:r>
          </a:p>
          <a:p>
            <a:r>
              <a:rPr lang="ru-RU" b="1" smtClean="0">
                <a:solidFill>
                  <a:srgbClr val="68370F"/>
                </a:solidFill>
              </a:rPr>
              <a:t>МБОУ Садовская СОШ филиал с. Лозовое</a:t>
            </a:r>
          </a:p>
          <a:p>
            <a:r>
              <a:rPr lang="ru-RU" b="1" smtClean="0">
                <a:solidFill>
                  <a:srgbClr val="68370F"/>
                </a:solidFill>
              </a:rPr>
              <a:t>Должность: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511175" y="2481263"/>
            <a:ext cx="10580688" cy="3616325"/>
          </a:xfrm>
        </p:spPr>
        <p:txBody>
          <a:bodyPr/>
          <a:lstStyle/>
          <a:p>
            <a:r>
              <a:rPr lang="ru-RU" sz="2800" b="1" i="1" smtClean="0"/>
              <a:t>технологии проектной деятельности</a:t>
            </a:r>
            <a:r>
              <a:rPr lang="ru-RU" sz="2800" smtClean="0"/>
              <a:t>,</a:t>
            </a:r>
          </a:p>
          <a:p>
            <a:r>
              <a:rPr lang="ru-RU" sz="2800" smtClean="0"/>
              <a:t> </a:t>
            </a:r>
            <a:r>
              <a:rPr lang="ru-RU" sz="2800" b="1" i="1" smtClean="0"/>
              <a:t>технологии проблемного обучения </a:t>
            </a:r>
            <a:r>
              <a:rPr lang="ru-RU" sz="2800" smtClean="0"/>
              <a:t>снижают тревожность и психологическое напряжение учащихся. </a:t>
            </a:r>
          </a:p>
          <a:p>
            <a:r>
              <a:rPr lang="ru-RU" sz="2800" b="1" i="1" smtClean="0"/>
              <a:t>игровые технологии</a:t>
            </a:r>
            <a:r>
              <a:rPr lang="ru-RU" sz="2800" smtClean="0"/>
              <a:t>, особенно в начальной школе, игровых обучающих программ, оригинальных заданий и задач позволяют снять эмоциональное напряжение</a:t>
            </a:r>
          </a:p>
          <a:p>
            <a:r>
              <a:rPr lang="ru-RU" sz="2800" b="1" i="1" smtClean="0"/>
              <a:t>интерактивные технологии </a:t>
            </a:r>
            <a:r>
              <a:rPr lang="ru-RU" sz="2800" smtClean="0"/>
              <a:t>обучения: в них проявляется 3 вида активности: познавательная, социальная и физическая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0883"/>
            <a:ext cx="11582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Виды современных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технологий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055688" y="1625600"/>
            <a:ext cx="9837737" cy="3614738"/>
          </a:xfrm>
        </p:spPr>
        <p:txBody>
          <a:bodyPr/>
          <a:lstStyle/>
          <a:p>
            <a:r>
              <a:rPr lang="ru-RU" sz="3200" b="1" smtClean="0"/>
              <a:t>Здоровьесберегающие технологии не могут быть вырваны из общей системы образования, они способствуют грамотному и рациональному использованию других приемов и средств обучения, развития и воспитания.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2477" y="224135"/>
            <a:ext cx="2885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79575"/>
            <a:ext cx="8534400" cy="1506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www.maam.ru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hlinkClick r:id="rId3"/>
              </a:rPr>
              <a:t>www.nvobrazovanie.ru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pedportal.net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919288" y="685800"/>
            <a:ext cx="7299325" cy="666750"/>
          </a:xfrm>
        </p:spPr>
        <p:txBody>
          <a:bodyPr/>
          <a:lstStyle/>
          <a:p>
            <a:r>
              <a:rPr lang="ru-RU" sz="2800" b="1" smtClean="0"/>
              <a:t>Список литературы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55700" y="766763"/>
            <a:ext cx="8801100" cy="1185862"/>
          </a:xfrm>
        </p:spPr>
        <p:txBody>
          <a:bodyPr/>
          <a:lstStyle/>
          <a:p>
            <a:r>
              <a:rPr lang="ru-RU" smtClean="0"/>
              <a:t>Самые распространенные заболевания детей:</a:t>
            </a: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6575" y="3013075"/>
            <a:ext cx="2657475" cy="3736975"/>
          </a:xfrm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38283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242887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4351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288" y="4246563"/>
            <a:ext cx="249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ru-RU">
                <a:solidFill>
                  <a:srgbClr val="000000"/>
                </a:solidFill>
              </a:rPr>
              <a:t>Нарушение осанки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42063" y="4387850"/>
            <a:ext cx="243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ru-RU">
                <a:solidFill>
                  <a:srgbClr val="000000"/>
                </a:solidFill>
              </a:rPr>
              <a:t>Нарушение зрения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98813" y="6156325"/>
            <a:ext cx="314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ru-RU">
                <a:solidFill>
                  <a:srgbClr val="000000"/>
                </a:solidFill>
              </a:rPr>
              <a:t>Простудные заболевания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684213" y="993775"/>
            <a:ext cx="10514012" cy="36147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smtClean="0"/>
              <a:t>“</a:t>
            </a:r>
            <a:r>
              <a:rPr lang="ru-RU" sz="2800" b="1" smtClean="0"/>
              <a:t>Здоровьесберегающие образовательные технологии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smtClean="0"/>
              <a:t> – </a:t>
            </a:r>
            <a:r>
              <a:rPr lang="ru-RU" sz="2400" b="1" i="1" smtClean="0"/>
              <a:t>это системный подход к обучению и воспитанию, построенный на стремлении педагога не нанести ущерб здоровью учащихся</a:t>
            </a:r>
            <a:r>
              <a:rPr lang="ru-RU" sz="2400" b="1" smtClean="0"/>
              <a:t>”. 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smtClean="0"/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sz="2400" b="1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smtClean="0"/>
              <a:t>                                                              Профессор. Н.К.Смирнов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4638" y="1625600"/>
            <a:ext cx="541337" cy="135255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360613" y="238125"/>
            <a:ext cx="6197600" cy="13985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16163" y="180975"/>
            <a:ext cx="622935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Здоровьесберегающие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технологии</a:t>
            </a:r>
          </a:p>
        </p:txBody>
      </p:sp>
      <p:sp>
        <p:nvSpPr>
          <p:cNvPr id="7" name="Стрелка вниз 6"/>
          <p:cNvSpPr/>
          <p:nvPr/>
        </p:nvSpPr>
        <p:spPr>
          <a:xfrm rot="664236">
            <a:off x="2173288" y="1617663"/>
            <a:ext cx="485775" cy="1393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1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17631">
            <a:off x="8435975" y="1539875"/>
            <a:ext cx="5429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1200" y="2960688"/>
            <a:ext cx="3211513" cy="29384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</a:t>
            </a:r>
          </a:p>
          <a:p>
            <a:pPr algn="ctr" eaLnBrk="1" hangingPunct="1"/>
            <a:r>
              <a:rPr lang="ru-RU" sz="24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обеспечивающие гигиенически оптимальные условия образовательного процесса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1013" y="3005138"/>
            <a:ext cx="3211512" cy="2936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оптимальной организации учебного процесса и физической активности школьников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0388" y="2954338"/>
            <a:ext cx="3603625" cy="2936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психолого-педагогические технологии, используемые на уроках и во внеурочной деятельности педагогами </a:t>
            </a:r>
            <a:endParaRPr lang="ru-RU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57225"/>
            <a:ext cx="10160000" cy="4171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соблюдение требований СанПиНов: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3" y="184150"/>
            <a:ext cx="10160000" cy="1593850"/>
          </a:xfr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</a:t>
            </a:r>
          </a:p>
          <a:p>
            <a:pPr algn="ctr"/>
            <a:r>
              <a:rPr lang="ru-RU" sz="2400" b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обеспечивающие гигиенически оптимальные условия образовательного процесса</a:t>
            </a:r>
            <a:endParaRPr lang="ru-RU" sz="2400" b="1" smtClean="0">
              <a:solidFill>
                <a:srgbClr val="FFFFFF"/>
              </a:solidFill>
            </a:endParaRPr>
          </a:p>
        </p:txBody>
      </p:sp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3633788" y="2933700"/>
            <a:ext cx="4903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парт  регулируется </a:t>
            </a:r>
            <a:endParaRPr lang="ru-RU" sz="3200"/>
          </a:p>
        </p:txBody>
      </p:sp>
      <p:sp>
        <p:nvSpPr>
          <p:cNvPr id="27653" name="Прямоугольник 10"/>
          <p:cNvSpPr>
            <a:spLocks noChangeArrowheads="1"/>
          </p:cNvSpPr>
          <p:nvPr/>
        </p:nvSpPr>
        <p:spPr bwMode="auto">
          <a:xfrm>
            <a:off x="3633788" y="3586163"/>
            <a:ext cx="3152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режим</a:t>
            </a:r>
            <a:endParaRPr lang="ru-RU" sz="3200"/>
          </a:p>
        </p:txBody>
      </p:sp>
      <p:sp>
        <p:nvSpPr>
          <p:cNvPr id="27654" name="Прямоугольник 11"/>
          <p:cNvSpPr>
            <a:spLocks noChangeArrowheads="1"/>
          </p:cNvSpPr>
          <p:nvPr/>
        </p:nvSpPr>
        <p:spPr bwMode="auto">
          <a:xfrm>
            <a:off x="3743325" y="4343400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endParaRPr lang="ru-RU" sz="2800"/>
          </a:p>
        </p:txBody>
      </p:sp>
      <p:sp>
        <p:nvSpPr>
          <p:cNvPr id="27655" name="Прямоугольник 13"/>
          <p:cNvSpPr>
            <a:spLocks noChangeArrowheads="1"/>
          </p:cNvSpPr>
          <p:nvPr/>
        </p:nvSpPr>
        <p:spPr bwMode="auto">
          <a:xfrm>
            <a:off x="3743325" y="6010275"/>
            <a:ext cx="59912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 первой медицинской помощи</a:t>
            </a:r>
            <a:r>
              <a:rPr lang="ru-RU" sz="1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Прямоугольник 15"/>
          <p:cNvSpPr>
            <a:spLocks noChangeArrowheads="1"/>
          </p:cNvSpPr>
          <p:nvPr/>
        </p:nvSpPr>
        <p:spPr bwMode="auto">
          <a:xfrm>
            <a:off x="3743325" y="5056188"/>
            <a:ext cx="6097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и личная гигиена</a:t>
            </a:r>
            <a:endParaRPr lang="ru-RU" sz="2800"/>
          </a:p>
        </p:txBody>
      </p:sp>
      <p:sp>
        <p:nvSpPr>
          <p:cNvPr id="17" name="Стрелка вниз 16"/>
          <p:cNvSpPr/>
          <p:nvPr/>
        </p:nvSpPr>
        <p:spPr>
          <a:xfrm>
            <a:off x="5578475" y="1778000"/>
            <a:ext cx="500063" cy="449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184150"/>
            <a:ext cx="10160000" cy="1450975"/>
          </a:xfr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оптимальной организации учебного процесса и физической активности школьников</a:t>
            </a:r>
            <a:endParaRPr lang="ru-RU" sz="2400" smtClean="0">
              <a:solidFill>
                <a:srgbClr val="FFFFFF"/>
              </a:solidFill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185863" y="3038475"/>
            <a:ext cx="9156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соблюдение гигиенических требований к:    расписанию</a:t>
            </a:r>
          </a:p>
          <a:p>
            <a:pPr eaLnBrk="1" hangingPunct="1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общему объёму учебной нагрузки</a:t>
            </a:r>
          </a:p>
          <a:p>
            <a:pPr eaLnBrk="1" hangingPunct="1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заданий</a:t>
            </a:r>
            <a:endParaRPr lang="ru-RU" sz="3600"/>
          </a:p>
        </p:txBody>
      </p:sp>
      <p:sp>
        <p:nvSpPr>
          <p:cNvPr id="6" name="Стрелка вниз 5"/>
          <p:cNvSpPr/>
          <p:nvPr/>
        </p:nvSpPr>
        <p:spPr>
          <a:xfrm>
            <a:off x="5383213" y="1635125"/>
            <a:ext cx="1141412" cy="1403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1017588"/>
            <a:ext cx="4627562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271463" y="119063"/>
            <a:ext cx="8534400" cy="8985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sz="4800" b="1" smtClean="0"/>
              <a:t>физкультминутки</a:t>
            </a: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757863" y="836613"/>
            <a:ext cx="6096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естественный элемент урока в начальных классах, который обусловлен физиологическими потребностями в двигательной активности детей. Они помогают снять утомление различных мышц, ослабить умственное напряжение, снять зрительное утомление</a:t>
            </a:r>
            <a:endParaRPr 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938" y="5794375"/>
            <a:ext cx="8534400" cy="1506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http://youtube.com/watch?v=LyYCQ4WVN4U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3" y="1314450"/>
            <a:ext cx="9193212" cy="3203575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ru-RU" sz="3200" b="1" i="1" dirty="0" smtClean="0">
                <a:solidFill>
                  <a:srgbClr val="0070C0"/>
                </a:solidFill>
              </a:rPr>
              <a:t>Различные виды гимнастик: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Дыхательная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Пальчиковая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Гимнастика для глаз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Разминка для губ 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языка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Гимнастика для 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правильной осанки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64075" y="2770188"/>
            <a:ext cx="1698625" cy="29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234950"/>
            <a:ext cx="10044112" cy="1208088"/>
          </a:xfr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психолого-педагогические технологии, используемые на уроках и во внеурочной деятельности педагогами </a:t>
            </a:r>
            <a:endParaRPr lang="ru-RU" sz="2400" smtClean="0">
              <a:solidFill>
                <a:srgbClr val="FFFF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57813" y="1443038"/>
            <a:ext cx="914400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1898650" y="2578100"/>
            <a:ext cx="8942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70C0"/>
                </a:solidFill>
              </a:rPr>
              <a:t>классные часы по темам,</a:t>
            </a:r>
          </a:p>
          <a:p>
            <a:pPr eaLnBrk="1" hangingPunct="1"/>
            <a:r>
              <a:rPr lang="ru-RU" sz="2400" b="1">
                <a:solidFill>
                  <a:srgbClr val="00B050"/>
                </a:solidFill>
              </a:rPr>
              <a:t> </a:t>
            </a:r>
            <a:r>
              <a:rPr lang="ru-RU" sz="2400" b="1">
                <a:solidFill>
                  <a:srgbClr val="92D050"/>
                </a:solidFill>
              </a:rPr>
              <a:t>тренинги,</a:t>
            </a:r>
          </a:p>
          <a:p>
            <a:pPr eaLnBrk="1" hangingPunct="1"/>
            <a:r>
              <a:rPr lang="ru-RU" sz="2400" b="1"/>
              <a:t> </a:t>
            </a:r>
            <a:r>
              <a:rPr lang="ru-RU" sz="2400" b="1">
                <a:solidFill>
                  <a:srgbClr val="7030A0"/>
                </a:solidFill>
              </a:rPr>
              <a:t>беседы с родителями учащихся, </a:t>
            </a:r>
          </a:p>
          <a:p>
            <a:pPr eaLnBrk="1" hangingPunct="1"/>
            <a:r>
              <a:rPr lang="ru-RU" sz="2400" b="1">
                <a:solidFill>
                  <a:srgbClr val="FFFF00"/>
                </a:solidFill>
              </a:rPr>
              <a:t>родительские собрания, на которых учитель знакомит ребят и их родителей с основными принципами организации здорового образа жизни,</a:t>
            </a:r>
          </a:p>
          <a:p>
            <a:pPr eaLnBrk="1" hangingPunct="1"/>
            <a:r>
              <a:rPr lang="ru-RU" sz="2400" b="1"/>
              <a:t> </a:t>
            </a:r>
            <a:r>
              <a:rPr lang="ru-RU" sz="2400" b="1">
                <a:solidFill>
                  <a:srgbClr val="FF0000"/>
                </a:solidFill>
              </a:rPr>
              <a:t>досуг ребят (посещение занятий в спортивных секциях), </a:t>
            </a:r>
          </a:p>
          <a:p>
            <a:pPr eaLnBrk="1" hangingPunct="1"/>
            <a:r>
              <a:rPr lang="ru-RU" sz="2400" b="1">
                <a:solidFill>
                  <a:srgbClr val="002060"/>
                </a:solidFill>
              </a:rPr>
              <a:t>правильное питание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</TotalTime>
  <Words>348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Сектор</vt:lpstr>
      <vt:lpstr>Эффективные технологии по формированию ЗОЖ</vt:lpstr>
      <vt:lpstr>Самые распространенные заболевания детей:</vt:lpstr>
      <vt:lpstr>Презентация PowerPoint</vt:lpstr>
      <vt:lpstr>Презентация PowerPoint</vt:lpstr>
      <vt:lpstr>соблюдение требований СанПиНов: </vt:lpstr>
      <vt:lpstr>Презентация PowerPoint</vt:lpstr>
      <vt:lpstr>Презентация PowerPoint</vt:lpstr>
      <vt:lpstr>http://youtube.com/watch?v=LyYCQ4WVN4U</vt:lpstr>
      <vt:lpstr> </vt:lpstr>
      <vt:lpstr>Презентация PowerPoint</vt:lpstr>
      <vt:lpstr>Презентация PowerPoint</vt:lpstr>
      <vt:lpstr> www.maam.ru www.nvobrazovanie.ru pedportal.net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технологии по формированию ЗОЖ</dc:title>
  <dc:creator>Оксана</dc:creator>
  <cp:lastModifiedBy>Вероника</cp:lastModifiedBy>
  <cp:revision>14</cp:revision>
  <dcterms:created xsi:type="dcterms:W3CDTF">2015-11-23T10:54:43Z</dcterms:created>
  <dcterms:modified xsi:type="dcterms:W3CDTF">2016-02-16T11:01:33Z</dcterms:modified>
</cp:coreProperties>
</file>