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97" r:id="rId34"/>
    <p:sldId id="291" r:id="rId35"/>
    <p:sldId id="292" r:id="rId36"/>
    <p:sldId id="293" r:id="rId37"/>
    <p:sldId id="288" r:id="rId38"/>
    <p:sldId id="289" r:id="rId39"/>
    <p:sldId id="298" r:id="rId40"/>
    <p:sldId id="295" r:id="rId41"/>
    <p:sldId id="294" r:id="rId42"/>
    <p:sldId id="296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CC"/>
    <a:srgbClr val="FF00FF"/>
    <a:srgbClr val="33CC33"/>
    <a:srgbClr val="FF9900"/>
    <a:srgbClr val="0000FF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5" autoAdjust="0"/>
    <p:restoredTop sz="94660"/>
  </p:normalViewPr>
  <p:slideViewPr>
    <p:cSldViewPr>
      <p:cViewPr varScale="1">
        <p:scale>
          <a:sx n="106" d="100"/>
          <a:sy n="106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image" Target="../media/image22.jpeg"/><Relationship Id="rId4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24.jpeg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4.jpe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jpe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jpe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22.jpe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26.jpeg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D74E8-8A27-4535-8498-3B386E3D5AC3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51B3-F30D-4106-A0CD-50F56E999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3EAC-4138-4C1C-AC80-CD44B6B338B2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5B1F-FF6E-4EDC-8326-F3900FB25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5515-93D9-40A6-A459-CCA1C9BCED97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DDD9-04AF-4772-BB1D-C8C56D0AF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4E76-D84B-444D-97A3-27CC7A574BFD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19F9-59A7-462E-9292-E85464BDB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509E-CDB2-4961-84FC-AB10FA00206A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B288-60E0-40C9-815E-E87D0ABD9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F9D0-DFFA-43B5-90B6-C1EC60583926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7AE-79C6-46C9-9C8F-2475184F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35A4-FEED-4B35-B77C-BF7AED29EBC6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33DD-BA30-4986-9FBA-FECBE16EF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304C-6FDE-43A5-8425-22C75033F679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FA0C-2C04-4230-BA63-45FD9933F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657B-A3E9-42A7-AEC4-0DAE6981A8B4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615A3-331C-43CE-BFEB-A30D79F4A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06B0-604C-4490-832D-C6A3D45E16AD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94C7-95CC-4939-B552-DE9819012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8F9C4-DF39-49FB-917C-F98C0818F22C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E055-B2BA-4CF7-9CE4-D795B9BF1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CC9681-E795-4E59-9D86-40D6C5137873}" type="datetimeFigureOut">
              <a:rPr lang="ru-RU"/>
              <a:pPr>
                <a:defRPr/>
              </a:pPr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98FB3-2EE7-4376-8240-0E9E56E89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8.xml"/><Relationship Id="rId39" Type="http://schemas.openxmlformats.org/officeDocument/2006/relationships/slide" Target="slide40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41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7.xml"/><Relationship Id="rId30" Type="http://schemas.openxmlformats.org/officeDocument/2006/relationships/slide" Target="slide31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slide" Target="slide2.x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gif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gif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jpeg"/><Relationship Id="rId5" Type="http://schemas.openxmlformats.org/officeDocument/2006/relationships/slide" Target="slide2.xml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jpe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1.gif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gif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png"/><Relationship Id="rId5" Type="http://schemas.openxmlformats.org/officeDocument/2006/relationships/slide" Target="slide2.xml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oleObject" Target="../embeddings/oleObject15.bin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C41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3676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5715000" cy="415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03575" y="3716338"/>
            <a:ext cx="3178175" cy="2663825"/>
          </a:xfrm>
        </p:spPr>
        <p:txBody>
          <a:bodyPr/>
          <a:lstStyle/>
          <a:p>
            <a:pPr eaLnBrk="1" hangingPunct="1"/>
            <a:r>
              <a:rPr lang="en-US" sz="14200" b="1" smtClean="0">
                <a:solidFill>
                  <a:srgbClr val="FF9900"/>
                </a:solidFill>
                <a:latin typeface="Times New Roman" pitchFamily="18" charset="0"/>
              </a:rPr>
              <a:t>n</a:t>
            </a:r>
            <a:endParaRPr lang="ru-RU" sz="14200" b="1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5194300" cy="33131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КАКОЙ БУКВОЙ ОБОЗНАЧАЮТ КОНЦЕНТРАЦИЮ МОЛЕКУЛ?</a:t>
            </a:r>
          </a:p>
          <a:p>
            <a:pPr eaLnBrk="1" hangingPunct="1"/>
            <a:endParaRPr lang="ru-RU" sz="40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2531" name="Picture 5" descr="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8325" y="692150"/>
            <a:ext cx="3495675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11188" y="3357563"/>
            <a:ext cx="4105275" cy="2305050"/>
          </a:xfrm>
        </p:spPr>
        <p:txBody>
          <a:bodyPr/>
          <a:lstStyle/>
          <a:p>
            <a:pPr eaLnBrk="1" hangingPunct="1"/>
            <a:r>
              <a:rPr lang="ru-RU" sz="14200" b="1" smtClean="0">
                <a:solidFill>
                  <a:srgbClr val="FF9900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351837" cy="28082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smtClean="0">
                <a:latin typeface="Arial" charset="0"/>
              </a:rPr>
              <a:t>	</a:t>
            </a:r>
            <a:r>
              <a:rPr lang="ru-RU" sz="4800" b="1" smtClean="0">
                <a:solidFill>
                  <a:srgbClr val="0000FF"/>
                </a:solidFill>
                <a:latin typeface="Times New Roman" pitchFamily="18" charset="0"/>
              </a:rPr>
              <a:t>КАКОЙ БУКВОЙ ОБОЗНАЧАЮТ ДАВЛЕНИЕ?</a:t>
            </a:r>
          </a:p>
          <a:p>
            <a:pPr eaLnBrk="1" hangingPunct="1"/>
            <a:endParaRPr lang="ru-RU" sz="4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3555" name="Picture 5" descr="C41-1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429000"/>
            <a:ext cx="2216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3178175" cy="2411413"/>
          </a:xfrm>
        </p:spPr>
        <p:txBody>
          <a:bodyPr/>
          <a:lstStyle/>
          <a:p>
            <a:pPr eaLnBrk="1" hangingPunct="1"/>
            <a:r>
              <a:rPr lang="el-GR" sz="14200" b="1" smtClean="0">
                <a:solidFill>
                  <a:srgbClr val="FF9900"/>
                </a:solidFill>
                <a:latin typeface="Times New Roman" pitchFamily="18" charset="0"/>
              </a:rPr>
              <a:t>ρ</a:t>
            </a:r>
            <a:endParaRPr lang="ru-RU" sz="14200" b="1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23850" y="1700213"/>
            <a:ext cx="4835525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400" b="1" smtClean="0">
                <a:solidFill>
                  <a:srgbClr val="0000FF"/>
                </a:solidFill>
                <a:latin typeface="Times New Roman" pitchFamily="18" charset="0"/>
              </a:rPr>
              <a:t>КАКОЙ БУКВОЙ ОБОЗНАЧАЮТ ПЛОТНОСТЬ?</a:t>
            </a:r>
          </a:p>
          <a:p>
            <a:pPr eaLnBrk="1" hangingPunct="1"/>
            <a:endParaRPr lang="ru-RU" sz="4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4579" name="Picture 5" descr="C45-2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950" y="2349500"/>
            <a:ext cx="2686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750" y="4724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 </a:t>
            </a:r>
            <a:r>
              <a:rPr lang="ru-RU" sz="14200" b="1" smtClean="0">
                <a:solidFill>
                  <a:srgbClr val="FF00FF"/>
                </a:solidFill>
                <a:latin typeface="Times New Roman" pitchFamily="18" charset="0"/>
              </a:rPr>
              <a:t>кг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2087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800" b="1" smtClean="0">
                <a:solidFill>
                  <a:srgbClr val="33CC33"/>
                </a:solidFill>
                <a:latin typeface="Times New Roman" pitchFamily="18" charset="0"/>
              </a:rPr>
              <a:t>НАЗОВИТЕ ЕДИНИЦУ ИЗМЕРЕНИЯ МАССЫ:</a:t>
            </a:r>
          </a:p>
        </p:txBody>
      </p:sp>
      <p:pic>
        <p:nvPicPr>
          <p:cNvPr id="25603" name="Picture 5" descr="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997200"/>
            <a:ext cx="20304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4868863"/>
            <a:ext cx="8280400" cy="1719262"/>
          </a:xfrm>
        </p:spPr>
        <p:txBody>
          <a:bodyPr/>
          <a:lstStyle/>
          <a:p>
            <a:pPr eaLnBrk="1" hangingPunct="1"/>
            <a:r>
              <a:rPr lang="ru-RU" sz="14200" b="1" smtClean="0">
                <a:solidFill>
                  <a:srgbClr val="FF00FF"/>
                </a:solidFill>
                <a:latin typeface="Times New Roman" pitchFamily="18" charset="0"/>
              </a:rPr>
              <a:t>моль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013700" cy="29527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800" b="1" smtClean="0">
                <a:solidFill>
                  <a:srgbClr val="33CC33"/>
                </a:solidFill>
                <a:latin typeface="Times New Roman" pitchFamily="18" charset="0"/>
              </a:rPr>
              <a:t>НАЗОВИТЕ ЕДИНИЦУ ИЗМЕРЕНИЯ КОЛИЧЕСТВА ВЕЩЕСТВА:</a:t>
            </a:r>
          </a:p>
          <a:p>
            <a:pPr eaLnBrk="1" hangingPunct="1"/>
            <a:endParaRPr lang="ru-RU" sz="4800" b="1" smtClean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26627" name="Picture 5" descr="36_2_6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284538"/>
            <a:ext cx="2033588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95288" y="5013325"/>
            <a:ext cx="8229600" cy="1143000"/>
          </a:xfrm>
        </p:spPr>
        <p:txBody>
          <a:bodyPr/>
          <a:lstStyle/>
          <a:p>
            <a:pPr eaLnBrk="1" hangingPunct="1"/>
            <a:r>
              <a:rPr lang="ru-RU" sz="14200" b="1" smtClean="0">
                <a:solidFill>
                  <a:srgbClr val="FF00FF"/>
                </a:solidFill>
                <a:latin typeface="Times New Roman" pitchFamily="18" charset="0"/>
              </a:rPr>
              <a:t>кг</a:t>
            </a:r>
            <a:r>
              <a:rPr lang="en-US" sz="14200" b="1" smtClean="0">
                <a:solidFill>
                  <a:srgbClr val="FF00FF"/>
                </a:solidFill>
                <a:latin typeface="Times New Roman" pitchFamily="18" charset="0"/>
              </a:rPr>
              <a:t>/</a:t>
            </a:r>
            <a:r>
              <a:rPr lang="ru-RU" sz="14200" b="1" smtClean="0">
                <a:solidFill>
                  <a:srgbClr val="FF00FF"/>
                </a:solidFill>
                <a:latin typeface="Times New Roman" pitchFamily="18" charset="0"/>
              </a:rPr>
              <a:t>моль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30527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800" b="1" smtClean="0">
                <a:solidFill>
                  <a:srgbClr val="33CC33"/>
                </a:solidFill>
                <a:latin typeface="Times New Roman" pitchFamily="18" charset="0"/>
              </a:rPr>
              <a:t>НАЗОВИТЕ ЕДИНИЦУ ИЗМЕРЕНИЯ МОЛЯРНОЙ МАССЫ ВЕЩЕСТВА:</a:t>
            </a:r>
          </a:p>
          <a:p>
            <a:pPr eaLnBrk="1" hangingPunct="1"/>
            <a:endParaRPr lang="ru-RU" sz="4800" smtClean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27651" name="Picture 5" descr="1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08275"/>
            <a:ext cx="231616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4581525"/>
            <a:ext cx="8229600" cy="1862138"/>
          </a:xfrm>
        </p:spPr>
        <p:txBody>
          <a:bodyPr/>
          <a:lstStyle/>
          <a:p>
            <a:pPr eaLnBrk="1" hangingPunct="1"/>
            <a:r>
              <a:rPr lang="ru-RU" sz="14200" b="1" smtClean="0">
                <a:solidFill>
                  <a:srgbClr val="FF00FF"/>
                </a:solidFill>
                <a:latin typeface="Times New Roman" pitchFamily="18" charset="0"/>
              </a:rPr>
              <a:t>Дж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27368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800" b="1" smtClean="0">
                <a:solidFill>
                  <a:srgbClr val="33CC33"/>
                </a:solidFill>
                <a:latin typeface="Times New Roman" pitchFamily="18" charset="0"/>
              </a:rPr>
              <a:t>НАЗОВИТЕ ЕДИНИЦУ ИЗМЕРЕНИЯ ЭНЕРГИИ:</a:t>
            </a:r>
          </a:p>
          <a:p>
            <a:pPr eaLnBrk="1" hangingPunct="1"/>
            <a:endParaRPr lang="ru-RU" sz="4800" b="1" smtClean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28675" name="Рисунок 40" descr="http://class-fizika.narod.ru/7_class/7_davl/10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924175"/>
            <a:ext cx="21097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23850" y="4437063"/>
            <a:ext cx="5113338" cy="1143000"/>
          </a:xfrm>
        </p:spPr>
        <p:txBody>
          <a:bodyPr/>
          <a:lstStyle/>
          <a:p>
            <a:pPr eaLnBrk="1" hangingPunct="1"/>
            <a:r>
              <a:rPr lang="ru-RU" sz="14200" b="1" smtClean="0">
                <a:solidFill>
                  <a:srgbClr val="FF00FF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2333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400" b="1" smtClean="0">
                <a:solidFill>
                  <a:srgbClr val="33CC33"/>
                </a:solidFill>
                <a:latin typeface="Times New Roman" pitchFamily="18" charset="0"/>
              </a:rPr>
              <a:t>НАЗОВИТЕ ЕДИНИЦУ ИЗМЕРЕНИЯ ТЕМПЕРАТУРЫ:</a:t>
            </a:r>
          </a:p>
          <a:p>
            <a:pPr eaLnBrk="1" hangingPunct="1"/>
            <a:endParaRPr lang="ru-RU" sz="4400" b="1" smtClean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29699" name="Picture 5" descr="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492375"/>
            <a:ext cx="290512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627313" y="5013325"/>
            <a:ext cx="6337300" cy="1143000"/>
          </a:xfrm>
        </p:spPr>
        <p:txBody>
          <a:bodyPr/>
          <a:lstStyle/>
          <a:p>
            <a:pPr eaLnBrk="1" hangingPunct="1"/>
            <a:r>
              <a:rPr lang="ru-RU" sz="14200" b="1" smtClean="0">
                <a:solidFill>
                  <a:srgbClr val="FF00FF"/>
                </a:solidFill>
                <a:latin typeface="Times New Roman" pitchFamily="18" charset="0"/>
              </a:rPr>
              <a:t>м</a:t>
            </a:r>
            <a:r>
              <a:rPr lang="ru-RU" sz="14200" b="1" baseline="30000" smtClean="0">
                <a:solidFill>
                  <a:srgbClr val="FF00FF"/>
                </a:solidFill>
                <a:latin typeface="Times New Roman" pitchFamily="18" charset="0"/>
              </a:rPr>
              <a:t>-3</a:t>
            </a:r>
            <a:endParaRPr lang="ru-RU" sz="14200" b="1" smtClean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684213" y="260350"/>
            <a:ext cx="8229600" cy="33734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800" b="1" smtClean="0">
                <a:solidFill>
                  <a:srgbClr val="33CC33"/>
                </a:solidFill>
                <a:latin typeface="Times New Roman" pitchFamily="18" charset="0"/>
              </a:rPr>
              <a:t>НАЗОВИТЕ ЕДИНИЦУ ИЗМЕРЕНИЯ КОНЦЕНТРАЦИИ МОЛЕКУЛ:</a:t>
            </a:r>
          </a:p>
          <a:p>
            <a:pPr eaLnBrk="1" hangingPunct="1"/>
            <a:endParaRPr lang="ru-RU" sz="4800" b="1" smtClean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30723" name="Picture 5" descr="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852738"/>
            <a:ext cx="23209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68313" y="4365625"/>
            <a:ext cx="3671887" cy="1727200"/>
          </a:xfrm>
        </p:spPr>
        <p:txBody>
          <a:bodyPr/>
          <a:lstStyle/>
          <a:p>
            <a:pPr eaLnBrk="1" hangingPunct="1"/>
            <a:r>
              <a:rPr lang="ru-RU" sz="14200" b="1" smtClean="0">
                <a:solidFill>
                  <a:srgbClr val="FF00FF"/>
                </a:solidFill>
                <a:latin typeface="Times New Roman" pitchFamily="18" charset="0"/>
              </a:rPr>
              <a:t>Па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30861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800" b="1" smtClean="0">
                <a:solidFill>
                  <a:srgbClr val="33CC33"/>
                </a:solidFill>
                <a:latin typeface="Times New Roman" pitchFamily="18" charset="0"/>
              </a:rPr>
              <a:t>НАЗОВИТЕ ЕДИНИЦУ ИЗМЕРЕНИЯ ДАВЛЕНИЯ:</a:t>
            </a:r>
          </a:p>
          <a:p>
            <a:pPr eaLnBrk="1" hangingPunct="1"/>
            <a:endParaRPr lang="ru-RU" sz="4800" b="1" smtClean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31747" name="Picture 5" descr="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213100"/>
            <a:ext cx="48974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3635375" cy="50006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>Обозначение</a:t>
            </a:r>
            <a:b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33CC33"/>
                </a:solidFill>
                <a:latin typeface="Times New Roman" pitchFamily="18" charset="0"/>
              </a:rPr>
              <a:t>Единицы измерения</a:t>
            </a: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9900CC"/>
                </a:solidFill>
                <a:latin typeface="Times New Roman" pitchFamily="18" charset="0"/>
              </a:rPr>
              <a:t>Формулы</a:t>
            </a:r>
            <a:br>
              <a:rPr lang="ru-RU" sz="3600" b="1" smtClean="0">
                <a:solidFill>
                  <a:srgbClr val="9900CC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9900CC"/>
                </a:solidFill>
                <a:latin typeface="Times New Roman" pitchFamily="18" charset="0"/>
              </a:rPr>
              <a:t/>
            </a:r>
            <a:br>
              <a:rPr lang="ru-RU" sz="3600" b="1" smtClean="0">
                <a:solidFill>
                  <a:srgbClr val="9900CC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9900CC"/>
                </a:solidFill>
                <a:latin typeface="Times New Roman" pitchFamily="18" charset="0"/>
              </a:rPr>
              <a:t>Знаем, проходили.</a:t>
            </a:r>
          </a:p>
        </p:txBody>
      </p:sp>
      <p:graphicFrame>
        <p:nvGraphicFramePr>
          <p:cNvPr id="13383" name="Group 71"/>
          <p:cNvGraphicFramePr>
            <a:graphicFrameLocks noGrp="1"/>
          </p:cNvGraphicFramePr>
          <p:nvPr>
            <p:ph idx="1"/>
          </p:nvPr>
        </p:nvGraphicFramePr>
        <p:xfrm>
          <a:off x="4140200" y="260350"/>
          <a:ext cx="4595813" cy="4891088"/>
        </p:xfrm>
        <a:graphic>
          <a:graphicData uri="http://schemas.openxmlformats.org/drawingml/2006/table">
            <a:tbl>
              <a:tblPr/>
              <a:tblGrid>
                <a:gridCol w="460375"/>
                <a:gridCol w="458788"/>
                <a:gridCol w="460375"/>
                <a:gridCol w="458787"/>
                <a:gridCol w="458788"/>
                <a:gridCol w="460375"/>
                <a:gridCol w="458787"/>
                <a:gridCol w="460375"/>
                <a:gridCol w="458788"/>
                <a:gridCol w="460375"/>
              </a:tblGrid>
              <a:tr h="1222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25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7" action="ppaction://hlinksldjump"/>
                        </a:rPr>
                        <a:t>30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8" action="ppaction://hlinksldjump"/>
                        </a:rPr>
                        <a:t>35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9" action="ppaction://hlinksldjump"/>
                        </a:rPr>
                        <a:t>40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0" action="ppaction://hlinksldjump"/>
                        </a:rPr>
                        <a:t>45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1" action="ppaction://hlinksldjump"/>
                        </a:rPr>
                        <a:t>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2" action="ppaction://hlinksldjump"/>
                        </a:rPr>
                        <a:t>5.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3" action="ppaction://hlinksldjump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4" action="ppaction://hlinksldjump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5" action="ppaction://hlinksldjump"/>
                        </a:rPr>
                        <a:t>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6" action="ppaction://hlinksldjump"/>
                        </a:rPr>
                        <a:t>25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7" action="ppaction://hlinksldjump"/>
                        </a:rPr>
                        <a:t>30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8" action="ppaction://hlinksldjump"/>
                        </a:rPr>
                        <a:t>35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9" action="ppaction://hlinksldjump"/>
                        </a:rPr>
                        <a:t>40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0" action="ppaction://hlinksldjump"/>
                        </a:rPr>
                        <a:t>45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1" action="ppaction://hlinksldjump"/>
                        </a:rPr>
                        <a:t>50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23850" y="5373688"/>
            <a:ext cx="8229600" cy="1143000"/>
          </a:xfrm>
        </p:spPr>
        <p:txBody>
          <a:bodyPr/>
          <a:lstStyle/>
          <a:p>
            <a:pPr eaLnBrk="1" hangingPunct="1"/>
            <a:r>
              <a:rPr lang="ru-RU" sz="14200" smtClean="0">
                <a:solidFill>
                  <a:srgbClr val="FF00FF"/>
                </a:solidFill>
                <a:latin typeface="Times New Roman" pitchFamily="18" charset="0"/>
              </a:rPr>
              <a:t>м</a:t>
            </a:r>
            <a:r>
              <a:rPr lang="ru-RU" sz="14200" baseline="30000" smtClean="0">
                <a:solidFill>
                  <a:srgbClr val="FF00FF"/>
                </a:solidFill>
                <a:latin typeface="Times New Roman" pitchFamily="18" charset="0"/>
              </a:rPr>
              <a:t>3</a:t>
            </a:r>
            <a:endParaRPr lang="ru-RU" sz="14200" smtClean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23850" y="260350"/>
            <a:ext cx="8229600" cy="20161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800" b="1" smtClean="0">
                <a:solidFill>
                  <a:srgbClr val="33CC33"/>
                </a:solidFill>
                <a:latin typeface="Times New Roman" pitchFamily="18" charset="0"/>
              </a:rPr>
              <a:t>НАЗОВИТЕ ЕДИНИЦУ ИЗМЕРЕНИЯ ОБЪЁМА:</a:t>
            </a:r>
          </a:p>
          <a:p>
            <a:pPr eaLnBrk="1" hangingPunct="1"/>
            <a:endParaRPr lang="ru-RU" sz="4800" smtClean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32771" name="Picture 5" descr="i?id=1842594&amp;tov=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492375"/>
            <a:ext cx="35560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39750" y="5084763"/>
            <a:ext cx="8229600" cy="1143000"/>
          </a:xfrm>
        </p:spPr>
        <p:txBody>
          <a:bodyPr/>
          <a:lstStyle/>
          <a:p>
            <a:pPr eaLnBrk="1" hangingPunct="1"/>
            <a:r>
              <a:rPr lang="ru-RU" sz="14200" b="1" smtClean="0">
                <a:solidFill>
                  <a:srgbClr val="FF00FF"/>
                </a:solidFill>
                <a:latin typeface="Times New Roman" pitchFamily="18" charset="0"/>
              </a:rPr>
              <a:t>кг</a:t>
            </a:r>
            <a:r>
              <a:rPr lang="en-US" sz="14200" b="1" smtClean="0">
                <a:solidFill>
                  <a:srgbClr val="FF00FF"/>
                </a:solidFill>
                <a:latin typeface="Times New Roman" pitchFamily="18" charset="0"/>
              </a:rPr>
              <a:t>/</a:t>
            </a:r>
            <a:r>
              <a:rPr lang="ru-RU" sz="14200" b="1" smtClean="0">
                <a:solidFill>
                  <a:srgbClr val="FF00FF"/>
                </a:solidFill>
                <a:latin typeface="Times New Roman" pitchFamily="18" charset="0"/>
              </a:rPr>
              <a:t>м</a:t>
            </a:r>
            <a:r>
              <a:rPr lang="ru-RU" sz="14200" b="1" baseline="30000" smtClean="0">
                <a:solidFill>
                  <a:srgbClr val="FF00FF"/>
                </a:solidFill>
                <a:latin typeface="Times New Roman" pitchFamily="18" charset="0"/>
              </a:rPr>
              <a:t>3</a:t>
            </a:r>
            <a:endParaRPr lang="ru-RU" sz="14200" b="1" smtClean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33448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800" b="1" smtClean="0">
                <a:solidFill>
                  <a:srgbClr val="33CC33"/>
                </a:solidFill>
                <a:latin typeface="Times New Roman" pitchFamily="18" charset="0"/>
              </a:rPr>
              <a:t>НАЗОВИТЕ ЕДИНИЦУ ИЗМЕРЕНИЯ ПЛОТНОСТИ:</a:t>
            </a:r>
          </a:p>
          <a:p>
            <a:pPr eaLnBrk="1" hangingPunct="1"/>
            <a:endParaRPr lang="ru-RU" sz="4800" b="1" smtClean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33795" name="Picture 5" descr="C09-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6921">
            <a:off x="1187450" y="2565400"/>
            <a:ext cx="243046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95288" y="4508500"/>
            <a:ext cx="5113337" cy="2008188"/>
          </a:xfrm>
        </p:spPr>
        <p:txBody>
          <a:bodyPr/>
          <a:lstStyle/>
          <a:p>
            <a:pPr eaLnBrk="1" hangingPunct="1"/>
            <a:r>
              <a:rPr lang="ru-RU" sz="14200" b="1" smtClean="0">
                <a:solidFill>
                  <a:srgbClr val="FF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27082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800" b="1" smtClean="0">
                <a:solidFill>
                  <a:srgbClr val="33CC33"/>
                </a:solidFill>
                <a:latin typeface="Times New Roman" pitchFamily="18" charset="0"/>
              </a:rPr>
              <a:t>НАЗОВИТЕ ЕДИНИЦУ ИЗМЕРЕНИЯ ЧИСЛА МОЛЕКУЛ:</a:t>
            </a:r>
          </a:p>
          <a:p>
            <a:pPr eaLnBrk="1" hangingPunct="1"/>
            <a:endParaRPr lang="ru-RU" sz="4800" b="1" smtClean="0">
              <a:solidFill>
                <a:srgbClr val="33CC33"/>
              </a:solidFill>
              <a:latin typeface="Times New Roman" pitchFamily="18" charset="0"/>
            </a:endParaRPr>
          </a:p>
        </p:txBody>
      </p:sp>
      <p:pic>
        <p:nvPicPr>
          <p:cNvPr id="34819" name="Picture 5" descr="C09-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754">
            <a:off x="5795963" y="3284538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Содержимое 2"/>
          <p:cNvSpPr>
            <a:spLocks noGrp="1"/>
          </p:cNvSpPr>
          <p:nvPr>
            <p:ph idx="1"/>
          </p:nvPr>
        </p:nvSpPr>
        <p:spPr>
          <a:xfrm>
            <a:off x="323850" y="260350"/>
            <a:ext cx="8229600" cy="21605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400" b="1" smtClean="0">
                <a:solidFill>
                  <a:srgbClr val="9900CC"/>
                </a:solidFill>
                <a:latin typeface="Times New Roman" pitchFamily="18" charset="0"/>
              </a:rPr>
              <a:t>НАЗОВИТЕ ФОРМУЛУ ДЛЯ ВЫЧИСЛЕНИЯ СКОРОСТИ ДВИЖЕНИЯ МОЛЕКУЛ:</a:t>
            </a:r>
          </a:p>
        </p:txBody>
      </p:sp>
      <p:graphicFrame>
        <p:nvGraphicFramePr>
          <p:cNvPr id="1026" name="Object 4" descr="Букет"/>
          <p:cNvGraphicFramePr>
            <a:graphicFrameLocks noChangeAspect="1"/>
          </p:cNvGraphicFramePr>
          <p:nvPr/>
        </p:nvGraphicFramePr>
        <p:xfrm>
          <a:off x="0" y="2643188"/>
          <a:ext cx="4714875" cy="2392362"/>
        </p:xfrm>
        <a:graphic>
          <a:graphicData uri="http://schemas.openxmlformats.org/presentationml/2006/ole">
            <p:oleObj spid="_x0000_s1026" name="Формула" r:id="rId3" imgW="850680" imgH="431640" progId="Equation.3">
              <p:embed/>
            </p:oleObj>
          </a:graphicData>
        </a:graphic>
      </p:graphicFrame>
      <p:graphicFrame>
        <p:nvGraphicFramePr>
          <p:cNvPr id="1027" name="Object 6" descr="Водяные капли"/>
          <p:cNvGraphicFramePr>
            <a:graphicFrameLocks noChangeAspect="1"/>
          </p:cNvGraphicFramePr>
          <p:nvPr/>
        </p:nvGraphicFramePr>
        <p:xfrm>
          <a:off x="4286250" y="4286250"/>
          <a:ext cx="4292600" cy="1928813"/>
        </p:xfrm>
        <a:graphic>
          <a:graphicData uri="http://schemas.openxmlformats.org/presentationml/2006/ole">
            <p:oleObj spid="_x0000_s1027" name="Формула" r:id="rId4" imgW="876240" imgH="393480" progId="Equation.3">
              <p:embed/>
            </p:oleObj>
          </a:graphicData>
        </a:graphic>
      </p:graphicFrame>
      <p:pic>
        <p:nvPicPr>
          <p:cNvPr id="2" name="Picture 7" descr="C09-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09754">
            <a:off x="6948488" y="2349500"/>
            <a:ext cx="185896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Содержимое 2"/>
          <p:cNvSpPr>
            <a:spLocks noGrp="1"/>
          </p:cNvSpPr>
          <p:nvPr>
            <p:ph idx="1"/>
          </p:nvPr>
        </p:nvSpPr>
        <p:spPr>
          <a:xfrm>
            <a:off x="611188" y="0"/>
            <a:ext cx="8229600" cy="25193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9900CC"/>
                </a:solidFill>
                <a:latin typeface="Times New Roman" pitchFamily="18" charset="0"/>
              </a:rPr>
              <a:t>	НАЗОВИТЕ ФОРМУЛУ: УРАВНЕНИЕ СОСТОЯНИЯ ИДЕАЛЬНОГО ГАЗА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  <p:graphicFrame>
        <p:nvGraphicFramePr>
          <p:cNvPr id="2050" name="Object 3" descr="Голубая тисненая бумага"/>
          <p:cNvGraphicFramePr>
            <a:graphicFrameLocks noChangeAspect="1"/>
          </p:cNvGraphicFramePr>
          <p:nvPr/>
        </p:nvGraphicFramePr>
        <p:xfrm>
          <a:off x="3479800" y="3933825"/>
          <a:ext cx="5664200" cy="2544763"/>
        </p:xfrm>
        <a:graphic>
          <a:graphicData uri="http://schemas.openxmlformats.org/presentationml/2006/ole">
            <p:oleObj spid="_x0000_s2050" name="Формула" r:id="rId3" imgW="876240" imgH="393480" progId="Equation.3">
              <p:embed/>
            </p:oleObj>
          </a:graphicData>
        </a:graphic>
      </p:graphicFrame>
      <p:pic>
        <p:nvPicPr>
          <p:cNvPr id="2" name="Picture 6" descr="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89138"/>
            <a:ext cx="32766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229600" cy="27352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400" b="1" smtClean="0">
                <a:solidFill>
                  <a:srgbClr val="9900CC"/>
                </a:solidFill>
                <a:latin typeface="Times New Roman" pitchFamily="18" charset="0"/>
              </a:rPr>
              <a:t>НАЗОВИТЕ ФОРМУЛУ, СВЯЗЫВАЮЩУЮ ДАВЛЕНИЕ И ТЕМПЕРАТУРУ</a:t>
            </a:r>
            <a:r>
              <a:rPr lang="ru-RU" sz="4400" smtClean="0">
                <a:solidFill>
                  <a:srgbClr val="9900CC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ru-RU" sz="4400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graphicFrame>
        <p:nvGraphicFramePr>
          <p:cNvPr id="3074" name="Object 3" descr="Водяные капли"/>
          <p:cNvGraphicFramePr>
            <a:graphicFrameLocks noChangeAspect="1"/>
          </p:cNvGraphicFramePr>
          <p:nvPr/>
        </p:nvGraphicFramePr>
        <p:xfrm>
          <a:off x="468313" y="4149725"/>
          <a:ext cx="7037387" cy="1816100"/>
        </p:xfrm>
        <a:graphic>
          <a:graphicData uri="http://schemas.openxmlformats.org/presentationml/2006/ole">
            <p:oleObj spid="_x0000_s3074" name="Формула" r:id="rId3" imgW="787320" imgH="203040" progId="Equation.3">
              <p:embed/>
            </p:oleObj>
          </a:graphicData>
        </a:graphic>
      </p:graphicFrame>
      <p:pic>
        <p:nvPicPr>
          <p:cNvPr id="3076" name="Picture 6" descr="1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2133600"/>
            <a:ext cx="20304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229600" cy="28082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400" b="1" smtClean="0">
                <a:solidFill>
                  <a:srgbClr val="9900CC"/>
                </a:solidFill>
                <a:latin typeface="Times New Roman" pitchFamily="18" charset="0"/>
              </a:rPr>
              <a:t>НАЗОВИТЕ ФОРМУЛУ, СВЯЗЫВАЮЩУЮ ДАВЛЕНИЕ И ПЛОТНОСТЬ.</a:t>
            </a:r>
          </a:p>
          <a:p>
            <a:pPr eaLnBrk="1" hangingPunct="1"/>
            <a:endParaRPr lang="ru-RU" sz="4400" b="1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graphicFrame>
        <p:nvGraphicFramePr>
          <p:cNvPr id="4099" name="Object 3" descr="Газетная бумага"/>
          <p:cNvGraphicFramePr>
            <a:graphicFrameLocks noChangeAspect="1"/>
          </p:cNvGraphicFramePr>
          <p:nvPr/>
        </p:nvGraphicFramePr>
        <p:xfrm>
          <a:off x="3779838" y="3644900"/>
          <a:ext cx="5072062" cy="3043238"/>
        </p:xfrm>
        <a:graphic>
          <a:graphicData uri="http://schemas.openxmlformats.org/presentationml/2006/ole">
            <p:oleObj spid="_x0000_s4098" name="Формула" r:id="rId3" imgW="698400" imgH="419040" progId="Equation.3">
              <p:embed/>
            </p:oleObj>
          </a:graphicData>
        </a:graphic>
      </p:graphicFrame>
      <p:pic>
        <p:nvPicPr>
          <p:cNvPr id="4100" name="Picture 7" descr="C41-3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565400"/>
            <a:ext cx="1997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Содержимое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28082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9900CC"/>
                </a:solidFill>
                <a:latin typeface="Times New Roman" pitchFamily="18" charset="0"/>
              </a:rPr>
              <a:t>	НАЗОВИТЕ ФОРМУЛУ ДЛЯ ВЫЧИСЛЕНИЯ КОНЦЕНТРАЦИИ МОЛЕКУЛ:</a:t>
            </a:r>
          </a:p>
          <a:p>
            <a:pPr eaLnBrk="1" hangingPunct="1"/>
            <a:endParaRPr lang="ru-RU" sz="4400" b="1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5122" name="Формула" r:id="rId3" imgW="914400" imgH="215640" progId="Equation.3">
              <p:embed/>
            </p:oleObj>
          </a:graphicData>
        </a:graphic>
      </p:graphicFrame>
      <p:graphicFrame>
        <p:nvGraphicFramePr>
          <p:cNvPr id="6147" name="Object 3" descr="Розовая тисненая бумага"/>
          <p:cNvGraphicFramePr>
            <a:graphicFrameLocks noChangeAspect="1"/>
          </p:cNvGraphicFramePr>
          <p:nvPr/>
        </p:nvGraphicFramePr>
        <p:xfrm>
          <a:off x="5219700" y="3213100"/>
          <a:ext cx="3502025" cy="3192463"/>
        </p:xfrm>
        <a:graphic>
          <a:graphicData uri="http://schemas.openxmlformats.org/presentationml/2006/ole">
            <p:oleObj spid="_x0000_s5123" name="Формула" r:id="rId4" imgW="431640" imgH="393480" progId="Equation.3">
              <p:embed/>
            </p:oleObj>
          </a:graphicData>
        </a:graphic>
      </p:graphicFrame>
      <p:pic>
        <p:nvPicPr>
          <p:cNvPr id="5125" name="Picture 7" descr="i?id=7566740&amp;tov=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708275"/>
            <a:ext cx="28956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8229600" cy="30241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400" b="1" smtClean="0">
                <a:solidFill>
                  <a:srgbClr val="9900CC"/>
                </a:solidFill>
                <a:latin typeface="Times New Roman" pitchFamily="18" charset="0"/>
              </a:rPr>
              <a:t>НАЗОВИТЕ ФОРМУЛУ, СВЯЗЫВАЮЩУЮ ЭНЕРГИЮ И ТЕМПЕРАТУРУ.</a:t>
            </a:r>
          </a:p>
          <a:p>
            <a:pPr eaLnBrk="1" hangingPunct="1"/>
            <a:endParaRPr lang="ru-RU" sz="4400" b="1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graphicFrame>
        <p:nvGraphicFramePr>
          <p:cNvPr id="5122" name="Object 3" descr="Пергамент"/>
          <p:cNvGraphicFramePr>
            <a:graphicFrameLocks noChangeAspect="1"/>
          </p:cNvGraphicFramePr>
          <p:nvPr/>
        </p:nvGraphicFramePr>
        <p:xfrm>
          <a:off x="755650" y="3933825"/>
          <a:ext cx="4213225" cy="2041525"/>
        </p:xfrm>
        <a:graphic>
          <a:graphicData uri="http://schemas.openxmlformats.org/presentationml/2006/ole">
            <p:oleObj spid="_x0000_s6146" name="Формула" r:id="rId3" imgW="812520" imgH="393480" progId="Equation.3">
              <p:embed/>
            </p:oleObj>
          </a:graphicData>
        </a:graphic>
      </p:graphicFrame>
      <p:pic>
        <p:nvPicPr>
          <p:cNvPr id="6148" name="Picture 6" descr="C41-3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924175"/>
            <a:ext cx="23955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Содержимое 2"/>
          <p:cNvSpPr>
            <a:spLocks noGrp="1"/>
          </p:cNvSpPr>
          <p:nvPr>
            <p:ph idx="1"/>
          </p:nvPr>
        </p:nvSpPr>
        <p:spPr>
          <a:xfrm>
            <a:off x="468313" y="188913"/>
            <a:ext cx="8280400" cy="27813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НАЗОВИТЕ ФОРМУЛУ ДЛЯ ВЫЧИСЛЕНИЯ ПЛОТНОСТИ ВЕЩЕСТВА:</a:t>
            </a:r>
          </a:p>
          <a:p>
            <a:pPr eaLnBrk="1" hangingPunct="1"/>
            <a:endParaRPr lang="ru-RU" sz="4400" b="1" smtClean="0">
              <a:solidFill>
                <a:srgbClr val="9900CC"/>
              </a:solidFill>
            </a:endParaRPr>
          </a:p>
        </p:txBody>
      </p:sp>
      <p:graphicFrame>
        <p:nvGraphicFramePr>
          <p:cNvPr id="7171" name="Object 5" descr="Белый мрамор"/>
          <p:cNvGraphicFramePr>
            <a:graphicFrameLocks noChangeAspect="1"/>
          </p:cNvGraphicFramePr>
          <p:nvPr/>
        </p:nvGraphicFramePr>
        <p:xfrm>
          <a:off x="468313" y="3068638"/>
          <a:ext cx="3595687" cy="3184525"/>
        </p:xfrm>
        <a:graphic>
          <a:graphicData uri="http://schemas.openxmlformats.org/presentationml/2006/ole">
            <p:oleObj spid="_x0000_s7170" name="Формула" r:id="rId3" imgW="444240" imgH="393480" progId="Equation.3">
              <p:embed/>
            </p:oleObj>
          </a:graphicData>
        </a:graphic>
      </p:graphicFrame>
      <p:pic>
        <p:nvPicPr>
          <p:cNvPr id="7172" name="Picture 7" descr="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3284538"/>
            <a:ext cx="2436812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3800" y="1989138"/>
            <a:ext cx="3400425" cy="4511675"/>
          </a:xfrm>
        </p:spPr>
        <p:txBody>
          <a:bodyPr/>
          <a:lstStyle/>
          <a:p>
            <a:pPr eaLnBrk="1" hangingPunct="1"/>
            <a:r>
              <a:rPr lang="en-US" sz="14200" b="1" smtClean="0">
                <a:solidFill>
                  <a:srgbClr val="FF9900"/>
                </a:solidFill>
                <a:latin typeface="Times New Roman" pitchFamily="18" charset="0"/>
              </a:rPr>
              <a:t>m</a:t>
            </a:r>
            <a:r>
              <a:rPr lang="ru-RU" sz="14200" b="1" baseline="-25000" smtClean="0">
                <a:solidFill>
                  <a:srgbClr val="FF9900"/>
                </a:solidFill>
                <a:latin typeface="Times New Roman" pitchFamily="18" charset="0"/>
              </a:rPr>
              <a:t>0</a:t>
            </a:r>
            <a:endParaRPr lang="ru-RU" sz="14200" b="1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4608513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КАКОЙ БУКВОЙ ОБОЗНАЧАЮТ МАССУ МОЛЕКУЛЫ?</a:t>
            </a:r>
          </a:p>
        </p:txBody>
      </p:sp>
      <p:pic>
        <p:nvPicPr>
          <p:cNvPr id="1536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1125538"/>
            <a:ext cx="21590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Содержимое 2"/>
          <p:cNvSpPr>
            <a:spLocks noGrp="1"/>
          </p:cNvSpPr>
          <p:nvPr>
            <p:ph idx="1"/>
          </p:nvPr>
        </p:nvSpPr>
        <p:spPr>
          <a:xfrm>
            <a:off x="323850" y="260350"/>
            <a:ext cx="8229600" cy="28082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400" b="1" smtClean="0">
                <a:solidFill>
                  <a:srgbClr val="9900CC"/>
                </a:solidFill>
                <a:latin typeface="Times New Roman" pitchFamily="18" charset="0"/>
              </a:rPr>
              <a:t>НАЗОВИТЕ ФОРМУЛУ ДЛЯ ВЫЧИСЛЕНИЯ ЧИСЛА МОЛЕКУЛ</a:t>
            </a:r>
            <a:r>
              <a:rPr lang="ru-RU" smtClean="0"/>
              <a:t>:</a:t>
            </a:r>
          </a:p>
          <a:p>
            <a:pPr eaLnBrk="1" hangingPunct="1"/>
            <a:endParaRPr lang="ru-RU" smtClean="0"/>
          </a:p>
        </p:txBody>
      </p:sp>
      <p:graphicFrame>
        <p:nvGraphicFramePr>
          <p:cNvPr id="8194" name="Object 3" descr="Букет"/>
          <p:cNvGraphicFramePr>
            <a:graphicFrameLocks noChangeAspect="1"/>
          </p:cNvGraphicFramePr>
          <p:nvPr/>
        </p:nvGraphicFramePr>
        <p:xfrm>
          <a:off x="395288" y="4005263"/>
          <a:ext cx="4857750" cy="2468562"/>
        </p:xfrm>
        <a:graphic>
          <a:graphicData uri="http://schemas.openxmlformats.org/presentationml/2006/ole">
            <p:oleObj spid="_x0000_s8194" name="Формула" r:id="rId3" imgW="774360" imgH="393480" progId="Equation.3">
              <p:embed/>
            </p:oleObj>
          </a:graphicData>
        </a:graphic>
      </p:graphicFrame>
      <p:pic>
        <p:nvPicPr>
          <p:cNvPr id="2" name="Picture 6" descr="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781300"/>
            <a:ext cx="251936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22320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400" b="1" smtClean="0">
                <a:solidFill>
                  <a:srgbClr val="9900CC"/>
                </a:solidFill>
                <a:latin typeface="Times New Roman" pitchFamily="18" charset="0"/>
              </a:rPr>
              <a:t>НАЗОВИТЕ ФОРМУЛУ ДЛЯ ВЫЧИСЛЕНИЯ КОЛИЧЕСТВА ВЕЩЕСТВА:</a:t>
            </a:r>
          </a:p>
          <a:p>
            <a:pPr eaLnBrk="1" hangingPunct="1"/>
            <a:endParaRPr lang="ru-RU" sz="4400" b="1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218" name="Формула" r:id="rId3" imgW="914400" imgH="215640" progId="Equation.3">
              <p:embed/>
            </p:oleObj>
          </a:graphicData>
        </a:graphic>
      </p:graphicFrame>
      <p:graphicFrame>
        <p:nvGraphicFramePr>
          <p:cNvPr id="9220" name="Object 5" descr="Голубая тисненая бумага"/>
          <p:cNvGraphicFramePr>
            <a:graphicFrameLocks noChangeAspect="1"/>
          </p:cNvGraphicFramePr>
          <p:nvPr/>
        </p:nvGraphicFramePr>
        <p:xfrm>
          <a:off x="5003800" y="2924175"/>
          <a:ext cx="3744913" cy="3224213"/>
        </p:xfrm>
        <a:graphic>
          <a:graphicData uri="http://schemas.openxmlformats.org/presentationml/2006/ole">
            <p:oleObj spid="_x0000_s9219" name="Формула" r:id="rId4" imgW="457200" imgH="393480" progId="Equation.3">
              <p:embed/>
            </p:oleObj>
          </a:graphicData>
        </a:graphic>
      </p:graphicFrame>
      <p:pic>
        <p:nvPicPr>
          <p:cNvPr id="9221" name="Picture 8" descr="На колесо, проскальзывающее по дороге, действует сила трения. Она направлена в сторону, противоположную направлению скольжения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357563"/>
            <a:ext cx="25828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571500" y="188913"/>
            <a:ext cx="7600950" cy="29527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400" b="1" smtClean="0">
                <a:solidFill>
                  <a:srgbClr val="9900CC"/>
                </a:solidFill>
                <a:latin typeface="Times New Roman" pitchFamily="18" charset="0"/>
              </a:rPr>
              <a:t>НАЗОВИТЕ ФОРМУЛУ: ОСНОВНОЕ УРАВНЕНИЕ МКТ ИДЕАЛЬНОГО ГАЗА.</a:t>
            </a:r>
          </a:p>
          <a:p>
            <a:pPr eaLnBrk="1" hangingPunct="1"/>
            <a:endParaRPr lang="ru-RU" sz="4400" b="1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0242" name="Формула" r:id="rId3" imgW="914400" imgH="215640" progId="Equation.3">
              <p:embed/>
            </p:oleObj>
          </a:graphicData>
        </a:graphic>
      </p:graphicFrame>
      <p:graphicFrame>
        <p:nvGraphicFramePr>
          <p:cNvPr id="10243" name="Object 4" descr="Водяные капли"/>
          <p:cNvGraphicFramePr>
            <a:graphicFrameLocks noChangeAspect="1"/>
          </p:cNvGraphicFramePr>
          <p:nvPr/>
        </p:nvGraphicFramePr>
        <p:xfrm>
          <a:off x="250825" y="4005263"/>
          <a:ext cx="5857875" cy="2543175"/>
        </p:xfrm>
        <a:graphic>
          <a:graphicData uri="http://schemas.openxmlformats.org/presentationml/2006/ole">
            <p:oleObj spid="_x0000_s10243" name="Формула" r:id="rId4" imgW="965160" imgH="419040" progId="Equation.3">
              <p:embed/>
            </p:oleObj>
          </a:graphicData>
        </a:graphic>
      </p:graphicFrame>
      <p:pic>
        <p:nvPicPr>
          <p:cNvPr id="10245" name="Picture 6" descr="На тела, погруженные в жидкость или газ, действует выталкивающая сила, обычно направленная ввер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349500"/>
            <a:ext cx="23018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42259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является наиболее наглядным опытным подтверждением движения молекул?</a:t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Возникновение сил упругости при деформации тела?</a:t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 Броуновское движение.</a:t>
            </a:r>
            <a:b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Наблюдение с помощью оптического микроскопа.</a:t>
            </a:r>
            <a:r>
              <a:rPr lang="ru-RU" sz="320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0"/>
            <a:ext cx="4043363" cy="18399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15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11500" smtClean="0"/>
          </a:p>
        </p:txBody>
      </p:sp>
      <p:pic>
        <p:nvPicPr>
          <p:cNvPr id="56323" name="Picture 5" descr="36_2_6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572000"/>
            <a:ext cx="2033587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процесс при неизменном значении температуры?</a:t>
            </a:r>
            <a:endParaRPr lang="ru-RU" sz="5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24114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ИЗОТЕРМИЧЕСКИЙ</a:t>
            </a:r>
            <a:endParaRPr lang="ru-RU" sz="5400" smtClean="0"/>
          </a:p>
        </p:txBody>
      </p:sp>
      <p:pic>
        <p:nvPicPr>
          <p:cNvPr id="57347" name="Picture 5" descr="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786313"/>
            <a:ext cx="20304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процесс при неизменном значении объёма?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57688"/>
            <a:ext cx="6858000" cy="22685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72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ИЗОХОРНЫЙ</a:t>
            </a:r>
            <a:endParaRPr lang="ru-RU" sz="7200" smtClean="0"/>
          </a:p>
        </p:txBody>
      </p:sp>
      <p:pic>
        <p:nvPicPr>
          <p:cNvPr id="58371" name="Picture 6" descr="C41-3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2286000"/>
            <a:ext cx="23955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процесс при неизменном значении давления?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660900"/>
            <a:ext cx="8229600" cy="21971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88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ИЗОБАРНЫЙ</a:t>
            </a:r>
            <a:endParaRPr lang="ru-RU" sz="8800" smtClean="0"/>
          </a:p>
        </p:txBody>
      </p:sp>
      <p:pic>
        <p:nvPicPr>
          <p:cNvPr id="59395" name="Picture 5" descr="C09-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754">
            <a:off x="6351588" y="227965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изменится давление идеального газа при увеличении концентрации его молекул в 2 раза, если средняя квадратичная скорость молекул остается неизменной?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24114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8000" b="1" smtClean="0">
                <a:solidFill>
                  <a:srgbClr val="FFC000"/>
                </a:solidFill>
              </a:rPr>
              <a:t>	</a:t>
            </a:r>
            <a:r>
              <a:rPr lang="ru-RU" sz="80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УВЕЛИЧИТСЯ В 2 РАЗА.</a:t>
            </a:r>
            <a:endParaRPr lang="ru-RU" sz="8000" b="1" smtClean="0">
              <a:solidFill>
                <a:srgbClr val="660033"/>
              </a:solidFill>
            </a:endParaRPr>
          </a:p>
        </p:txBody>
      </p:sp>
      <p:pic>
        <p:nvPicPr>
          <p:cNvPr id="60419" name="Picture 5" descr="36_2_6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13"/>
            <a:ext cx="2033588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изменится средняя кинетическая энергия теплового движения молекул идеального газа при увеличении абсолютной температуры в 4 раза?</a:t>
            </a: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5"/>
            <a:ext cx="8229600" cy="22685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0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УВЕЛИЧИТСЯ В 4 РАЗА</a:t>
            </a:r>
            <a:endParaRPr lang="ru-RU" sz="6000" smtClean="0">
              <a:solidFill>
                <a:srgbClr val="660033"/>
              </a:solidFill>
            </a:endParaRPr>
          </a:p>
        </p:txBody>
      </p:sp>
      <p:pic>
        <p:nvPicPr>
          <p:cNvPr id="61443" name="Picture 5" descr="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4714875"/>
            <a:ext cx="203041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НЕ ИЗМЕНИТСЯ</a:t>
            </a:r>
            <a:endParaRPr lang="ru-RU" sz="6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изменится давление гелия массой 2 кг, если его объём увеличили в 4 раза, а температуру уменьшили в 4 раза?</a:t>
            </a:r>
            <a:endParaRPr lang="ru-RU" smtClean="0"/>
          </a:p>
        </p:txBody>
      </p:sp>
      <p:pic>
        <p:nvPicPr>
          <p:cNvPr id="62467" name="Picture 5" descr="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286250"/>
            <a:ext cx="20304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00563" y="1484313"/>
            <a:ext cx="4257675" cy="5083175"/>
          </a:xfrm>
        </p:spPr>
        <p:txBody>
          <a:bodyPr/>
          <a:lstStyle/>
          <a:p>
            <a:pPr eaLnBrk="1" hangingPunct="1"/>
            <a:r>
              <a:rPr lang="en-US" sz="14200" b="1" smtClean="0">
                <a:solidFill>
                  <a:srgbClr val="FF9900"/>
                </a:solidFill>
                <a:latin typeface="Times New Roman" pitchFamily="18" charset="0"/>
              </a:rPr>
              <a:t>N</a:t>
            </a:r>
            <a:endParaRPr lang="ru-RU" sz="14200" b="1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smtClean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КАКОЙ БУКВОЙ ОБОЗНАЧАЮТ ЧИСЛО МОЛЕКУЛ?</a:t>
            </a:r>
          </a:p>
          <a:p>
            <a:pPr eaLnBrk="1" hangingPunct="1"/>
            <a:endParaRPr lang="ru-RU" b="1" smtClean="0"/>
          </a:p>
        </p:txBody>
      </p:sp>
      <p:pic>
        <p:nvPicPr>
          <p:cNvPr id="1638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0"/>
            <a:ext cx="22272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5357813"/>
          </a:xfrm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из приведенных уравнений соответствует изобарному процессу? 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</a:p>
        </p:txBody>
      </p:sp>
      <p:graphicFrame>
        <p:nvGraphicFramePr>
          <p:cNvPr id="11266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4486275" y="5651500"/>
          <a:ext cx="171450" cy="36513"/>
        </p:xfrm>
        <a:graphic>
          <a:graphicData uri="http://schemas.openxmlformats.org/presentationml/2006/ole">
            <p:oleObj spid="_x0000_s11266" name="Формула" r:id="rId3" imgW="1002960" imgH="215640" progId="Equation.3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357313" y="1928813"/>
          <a:ext cx="2000250" cy="1581150"/>
        </p:xfrm>
        <a:graphic>
          <a:graphicData uri="http://schemas.openxmlformats.org/presentationml/2006/ole">
            <p:oleObj spid="_x0000_s11267" name="Формула" r:id="rId4" imgW="545760" imgH="431640" progId="Equation.3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1643063" y="3500438"/>
          <a:ext cx="1643062" cy="1397000"/>
        </p:xfrm>
        <a:graphic>
          <a:graphicData uri="http://schemas.openxmlformats.org/presentationml/2006/ole">
            <p:oleObj spid="_x0000_s11268" name="Формула" r:id="rId5" imgW="507960" imgH="431640" progId="Equation.3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357313" y="5072063"/>
          <a:ext cx="3319462" cy="714375"/>
        </p:xfrm>
        <a:graphic>
          <a:graphicData uri="http://schemas.openxmlformats.org/presentationml/2006/ole">
            <p:oleObj spid="_x0000_s11269" name="Формула" r:id="rId6" imgW="1002960" imgH="21564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58063" y="5286375"/>
            <a:ext cx="1143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66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endParaRPr lang="ru-RU" sz="4800" dirty="0">
              <a:solidFill>
                <a:srgbClr val="660033"/>
              </a:solidFill>
            </a:endParaRPr>
          </a:p>
        </p:txBody>
      </p:sp>
      <p:pic>
        <p:nvPicPr>
          <p:cNvPr id="11272" name="Picture 5" descr="1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2857500"/>
            <a:ext cx="203041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3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1 - 2  - изобарное расширение</a:t>
            </a:r>
            <a:br>
              <a:rPr lang="ru-RU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 – 3 –изотермическое сжатие</a:t>
            </a:r>
            <a:br>
              <a:rPr lang="ru-RU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 – 1 – изохорное охлаждение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214688"/>
            <a:ext cx="8643937" cy="2768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процессы</a:t>
            </a:r>
            <a:endParaRPr lang="en-US" sz="4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mtClean="0"/>
              <a:t>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р</a:t>
            </a:r>
          </a:p>
        </p:txBody>
      </p:sp>
      <p:grpSp>
        <p:nvGrpSpPr>
          <p:cNvPr id="65539" name="Группа 26"/>
          <p:cNvGrpSpPr>
            <a:grpSpLocks/>
          </p:cNvGrpSpPr>
          <p:nvPr/>
        </p:nvGrpSpPr>
        <p:grpSpPr bwMode="auto">
          <a:xfrm>
            <a:off x="1214438" y="3929063"/>
            <a:ext cx="1928812" cy="1858962"/>
            <a:chOff x="1214414" y="3929066"/>
            <a:chExt cx="1928826" cy="1858976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286513" y="4856967"/>
              <a:ext cx="1857389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1214414" y="5786455"/>
              <a:ext cx="192882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9" name="Прямая соединительная линия 8"/>
          <p:cNvCxnSpPr/>
          <p:nvPr/>
        </p:nvCxnSpPr>
        <p:spPr>
          <a:xfrm>
            <a:off x="1785938" y="5214938"/>
            <a:ext cx="92868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3143250" y="5500688"/>
            <a:ext cx="514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grpSp>
        <p:nvGrpSpPr>
          <p:cNvPr id="65542" name="Группа 29"/>
          <p:cNvGrpSpPr>
            <a:grpSpLocks/>
          </p:cNvGrpSpPr>
          <p:nvPr/>
        </p:nvGrpSpPr>
        <p:grpSpPr bwMode="auto">
          <a:xfrm>
            <a:off x="1763713" y="4149725"/>
            <a:ext cx="1000125" cy="1001713"/>
            <a:chOff x="1714480" y="4214818"/>
            <a:chExt cx="1000132" cy="100092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5400000" flipH="1" flipV="1">
              <a:off x="2143504" y="4714487"/>
              <a:ext cx="999339" cy="31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 flipV="1">
              <a:off x="1714876" y="4214422"/>
              <a:ext cx="999339" cy="10001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543" name="TextBox 21"/>
          <p:cNvSpPr txBox="1">
            <a:spLocks noChangeArrowheads="1"/>
          </p:cNvSpPr>
          <p:nvPr/>
        </p:nvSpPr>
        <p:spPr bwMode="auto">
          <a:xfrm>
            <a:off x="1428750" y="5143500"/>
            <a:ext cx="469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4" name="TextBox 22"/>
          <p:cNvSpPr txBox="1">
            <a:spLocks noChangeArrowheads="1"/>
          </p:cNvSpPr>
          <p:nvPr/>
        </p:nvSpPr>
        <p:spPr bwMode="auto">
          <a:xfrm>
            <a:off x="2714625" y="5143500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5" name="TextBox 23"/>
          <p:cNvSpPr txBox="1">
            <a:spLocks noChangeArrowheads="1"/>
          </p:cNvSpPr>
          <p:nvPr/>
        </p:nvSpPr>
        <p:spPr bwMode="auto">
          <a:xfrm>
            <a:off x="2786063" y="392906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3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6" name="Picture 5" descr="C09-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6921">
            <a:off x="6053138" y="4232275"/>
            <a:ext cx="243046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процессы</a:t>
            </a:r>
            <a:endParaRPr lang="en-US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88"/>
            <a:ext cx="8229600" cy="2500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 – 2 – </a:t>
            </a:r>
            <a:r>
              <a:rPr lang="ru-RU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изобарное расширение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 – 3 – изохорное нагревание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3 – 4 – изотермическое сжатие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4 – 1- изохорное охлаждение</a:t>
            </a:r>
          </a:p>
        </p:txBody>
      </p:sp>
      <p:grpSp>
        <p:nvGrpSpPr>
          <p:cNvPr id="66563" name="Группа 28"/>
          <p:cNvGrpSpPr>
            <a:grpSpLocks/>
          </p:cNvGrpSpPr>
          <p:nvPr/>
        </p:nvGrpSpPr>
        <p:grpSpPr bwMode="auto">
          <a:xfrm>
            <a:off x="1143000" y="1643063"/>
            <a:ext cx="1928813" cy="1643062"/>
            <a:chOff x="1142976" y="1643050"/>
            <a:chExt cx="1928826" cy="1643074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1142976" y="3214686"/>
              <a:ext cx="192882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322233" y="2463793"/>
              <a:ext cx="164307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6564" name="Группа 21"/>
          <p:cNvGrpSpPr>
            <a:grpSpLocks/>
          </p:cNvGrpSpPr>
          <p:nvPr/>
        </p:nvGrpSpPr>
        <p:grpSpPr bwMode="auto">
          <a:xfrm>
            <a:off x="1428750" y="1928813"/>
            <a:ext cx="1214438" cy="930275"/>
            <a:chOff x="1500166" y="1857364"/>
            <a:chExt cx="1215240" cy="930282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500166" y="2786058"/>
              <a:ext cx="121524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 flipH="1" flipV="1">
              <a:off x="2251058" y="2321710"/>
              <a:ext cx="927107" cy="15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072043" y="1857364"/>
              <a:ext cx="643363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1321757" y="2035773"/>
              <a:ext cx="928694" cy="5718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565" name="TextBox 22"/>
          <p:cNvSpPr txBox="1">
            <a:spLocks noChangeArrowheads="1"/>
          </p:cNvSpPr>
          <p:nvPr/>
        </p:nvSpPr>
        <p:spPr bwMode="auto">
          <a:xfrm>
            <a:off x="571500" y="1571625"/>
            <a:ext cx="481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V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6" name="TextBox 23"/>
          <p:cNvSpPr txBox="1">
            <a:spLocks noChangeArrowheads="1"/>
          </p:cNvSpPr>
          <p:nvPr/>
        </p:nvSpPr>
        <p:spPr bwMode="auto">
          <a:xfrm>
            <a:off x="3071813" y="3071813"/>
            <a:ext cx="552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7" name="TextBox 24"/>
          <p:cNvSpPr txBox="1">
            <a:spLocks noChangeArrowheads="1"/>
          </p:cNvSpPr>
          <p:nvPr/>
        </p:nvSpPr>
        <p:spPr bwMode="auto">
          <a:xfrm>
            <a:off x="1285875" y="2786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  <a:endParaRPr lang="ru-RU" b="1"/>
          </a:p>
        </p:txBody>
      </p:sp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714500" y="16430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  <a:endParaRPr lang="ru-RU" b="1"/>
          </a:p>
        </p:txBody>
      </p:sp>
      <p:sp>
        <p:nvSpPr>
          <p:cNvPr id="66569" name="TextBox 26"/>
          <p:cNvSpPr txBox="1">
            <a:spLocks noChangeArrowheads="1"/>
          </p:cNvSpPr>
          <p:nvPr/>
        </p:nvSpPr>
        <p:spPr bwMode="auto">
          <a:xfrm>
            <a:off x="2643188" y="16430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3</a:t>
            </a:r>
            <a:endParaRPr lang="ru-RU" b="1"/>
          </a:p>
        </p:txBody>
      </p:sp>
      <p:sp>
        <p:nvSpPr>
          <p:cNvPr id="66570" name="TextBox 27"/>
          <p:cNvSpPr txBox="1">
            <a:spLocks noChangeArrowheads="1"/>
          </p:cNvSpPr>
          <p:nvPr/>
        </p:nvSpPr>
        <p:spPr bwMode="auto">
          <a:xfrm>
            <a:off x="2786063" y="27146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4</a:t>
            </a:r>
            <a:endParaRPr lang="ru-RU" b="1"/>
          </a:p>
        </p:txBody>
      </p:sp>
      <p:pic>
        <p:nvPicPr>
          <p:cNvPr id="66571" name="Picture 5" descr="C09-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6921">
            <a:off x="6196013" y="1409700"/>
            <a:ext cx="243046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580063" y="2349500"/>
            <a:ext cx="3240087" cy="3311525"/>
          </a:xfrm>
        </p:spPr>
        <p:txBody>
          <a:bodyPr/>
          <a:lstStyle/>
          <a:p>
            <a:pPr eaLnBrk="1" hangingPunct="1"/>
            <a:r>
              <a:rPr lang="el-GR" sz="142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endParaRPr lang="ru-RU" sz="14200" b="1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1700213"/>
            <a:ext cx="4546600" cy="48577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КАКОЙ БУКВОЙ ОБОЗНАЧАЮТ КОЛИЧЕСТВО ВЕЩЕСТВА?</a:t>
            </a:r>
          </a:p>
          <a:p>
            <a:pPr eaLnBrk="1" hangingPunct="1"/>
            <a:endParaRPr lang="ru-RU" sz="40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741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0350"/>
            <a:ext cx="22621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227763" y="981075"/>
            <a:ext cx="2663825" cy="2001838"/>
          </a:xfrm>
        </p:spPr>
        <p:txBody>
          <a:bodyPr/>
          <a:lstStyle/>
          <a:p>
            <a:pPr eaLnBrk="1" hangingPunct="1"/>
            <a:r>
              <a:rPr lang="en-US" sz="14200" b="1" smtClean="0">
                <a:solidFill>
                  <a:srgbClr val="FF9900"/>
                </a:solidFill>
                <a:latin typeface="Times New Roman" pitchFamily="18" charset="0"/>
              </a:rPr>
              <a:t>V</a:t>
            </a:r>
            <a:endParaRPr lang="ru-RU" sz="14200" b="1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0" y="620713"/>
            <a:ext cx="5051425" cy="53609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0000FF"/>
                </a:solidFill>
                <a:latin typeface="Times New Roman" pitchFamily="18" charset="0"/>
              </a:rPr>
              <a:t>	КАКОЙ БУКВОЙ ОБОЗНАЧАЮТ ОБЪЁМ?</a:t>
            </a:r>
          </a:p>
          <a:p>
            <a:pPr eaLnBrk="1" hangingPunct="1"/>
            <a:endParaRPr lang="ru-RU" sz="4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8435" name="Picture 5" descr="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005263"/>
            <a:ext cx="32575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435600" y="476250"/>
            <a:ext cx="3251200" cy="4176713"/>
          </a:xfrm>
        </p:spPr>
        <p:txBody>
          <a:bodyPr/>
          <a:lstStyle/>
          <a:p>
            <a:pPr eaLnBrk="1" hangingPunct="1"/>
            <a:r>
              <a:rPr lang="en-US" sz="14200" b="1" smtClean="0">
                <a:solidFill>
                  <a:srgbClr val="FF9900"/>
                </a:solidFill>
                <a:latin typeface="Times New Roman" pitchFamily="18" charset="0"/>
              </a:rPr>
              <a:t>M</a:t>
            </a:r>
            <a:endParaRPr lang="ru-RU" sz="14200" b="1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1628775"/>
            <a:ext cx="50038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400" b="1" smtClean="0">
                <a:solidFill>
                  <a:srgbClr val="0000FF"/>
                </a:solidFill>
                <a:latin typeface="Times New Roman" pitchFamily="18" charset="0"/>
              </a:rPr>
              <a:t>КАКОЙ БУКВОЙ ОБОЗНАЧАЮТ МОЛЯРНУЮ МАССУ ВЕЩЕСТВА?</a:t>
            </a:r>
          </a:p>
          <a:p>
            <a:pPr eaLnBrk="1" hangingPunct="1"/>
            <a:endParaRPr lang="ru-RU" sz="4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9459" name="Picture 5" descr="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0526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580063" y="404813"/>
            <a:ext cx="3117850" cy="2447925"/>
          </a:xfrm>
        </p:spPr>
        <p:txBody>
          <a:bodyPr/>
          <a:lstStyle/>
          <a:p>
            <a:pPr eaLnBrk="1" hangingPunct="1"/>
            <a:r>
              <a:rPr lang="ru-RU" sz="14200" b="1" smtClean="0">
                <a:solidFill>
                  <a:srgbClr val="FF99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5122863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400" b="1" smtClean="0">
                <a:solidFill>
                  <a:srgbClr val="0000FF"/>
                </a:solidFill>
                <a:latin typeface="Times New Roman" pitchFamily="18" charset="0"/>
              </a:rPr>
              <a:t>КАКОЙ БУКВОЙ ОБОЗНАЧАЮТ ЭНЕРГИЮ?</a:t>
            </a:r>
          </a:p>
          <a:p>
            <a:pPr eaLnBrk="1" hangingPunct="1"/>
            <a:endParaRPr lang="ru-RU" smtClean="0"/>
          </a:p>
        </p:txBody>
      </p:sp>
      <p:pic>
        <p:nvPicPr>
          <p:cNvPr id="20483" name="Picture 5" descr="C14-5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365625"/>
            <a:ext cx="36576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435600" y="3213100"/>
            <a:ext cx="3322638" cy="2592388"/>
          </a:xfrm>
        </p:spPr>
        <p:txBody>
          <a:bodyPr/>
          <a:lstStyle/>
          <a:p>
            <a:pPr eaLnBrk="1" hangingPunct="1"/>
            <a:r>
              <a:rPr lang="ru-RU" sz="14200" b="1" smtClean="0">
                <a:solidFill>
                  <a:srgbClr val="FF9900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7705725" cy="20447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КАКОЙ БУКВОЙ ОБОЗНАЧАЮТ ТЕМПЕРАТУРУ?</a:t>
            </a:r>
          </a:p>
          <a:p>
            <a:pPr eaLnBrk="1" hangingPunct="1"/>
            <a:endParaRPr lang="ru-RU" sz="40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1507" name="Picture 5" descr="C14-3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284538"/>
            <a:ext cx="26685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394</Words>
  <Application>Microsoft Office PowerPoint</Application>
  <PresentationFormat>Экран (4:3)</PresentationFormat>
  <Paragraphs>125</Paragraphs>
  <Slides>42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Тема Office</vt:lpstr>
      <vt:lpstr>Формула</vt:lpstr>
      <vt:lpstr>Слайд 1</vt:lpstr>
      <vt:lpstr>Обозначение  Единицы измерения  Формулы  Знаем, проходили.</vt:lpstr>
      <vt:lpstr>m0</vt:lpstr>
      <vt:lpstr>N</vt:lpstr>
      <vt:lpstr>ν</vt:lpstr>
      <vt:lpstr>V</vt:lpstr>
      <vt:lpstr>M</vt:lpstr>
      <vt:lpstr>Е</vt:lpstr>
      <vt:lpstr>Т</vt:lpstr>
      <vt:lpstr>n</vt:lpstr>
      <vt:lpstr>р</vt:lpstr>
      <vt:lpstr>ρ</vt:lpstr>
      <vt:lpstr> кг</vt:lpstr>
      <vt:lpstr>моль</vt:lpstr>
      <vt:lpstr>кг/моль</vt:lpstr>
      <vt:lpstr>Дж</vt:lpstr>
      <vt:lpstr>К</vt:lpstr>
      <vt:lpstr>м-3</vt:lpstr>
      <vt:lpstr>Па</vt:lpstr>
      <vt:lpstr>м3</vt:lpstr>
      <vt:lpstr>кг/м3</vt:lpstr>
      <vt:lpstr>1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Что является наиболее наглядным опытным подтверждением движения молекул? А. Возникновение сил упругости при деформации тела? Б. Броуновское движение. В. Наблюдение с помощью оптического микроскопа. </vt:lpstr>
      <vt:lpstr>Как называется процесс при неизменном значении температуры?</vt:lpstr>
      <vt:lpstr>Как называется процесс при неизменном значении объёма?</vt:lpstr>
      <vt:lpstr>Как называется процесс при неизменном значении давления?</vt:lpstr>
      <vt:lpstr>Как изменится давление идеального газа при увеличении концентрации его молекул в 2 раза, если средняя квадратичная скорость молекул остается неизменной? </vt:lpstr>
      <vt:lpstr>Как изменится средняя кинетическая энергия теплового движения молекул идеального газа при увеличении абсолютной температуры в 4 раза?</vt:lpstr>
      <vt:lpstr>НЕ ИЗМЕНИТСЯ</vt:lpstr>
      <vt:lpstr>Какое из приведенных уравнений соответствует изобарному процессу?  А.  Б.   В.</vt:lpstr>
      <vt:lpstr>1 - 2  - изобарное расширение 2 – 3 –изотермическое сжатие 3 – 1 – изохорное охлаждение </vt:lpstr>
      <vt:lpstr>Назовите процессы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User</cp:lastModifiedBy>
  <cp:revision>37</cp:revision>
  <dcterms:created xsi:type="dcterms:W3CDTF">2009-02-20T03:58:03Z</dcterms:created>
  <dcterms:modified xsi:type="dcterms:W3CDTF">2018-01-05T07:04:43Z</dcterms:modified>
</cp:coreProperties>
</file>