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B126030-6A83-4AFE-92BF-4E6643F4A8F5}" type="datetimeFigureOut">
              <a:rPr lang="ru-RU" smtClean="0"/>
              <a:t>26.04.2015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FC5E20-AAB0-4634-9B9F-FD7417ADF50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26030-6A83-4AFE-92BF-4E6643F4A8F5}" type="datetimeFigureOut">
              <a:rPr lang="ru-RU" smtClean="0"/>
              <a:t>26.04.2015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C5E20-AAB0-4634-9B9F-FD7417ADF5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26030-6A83-4AFE-92BF-4E6643F4A8F5}" type="datetimeFigureOut">
              <a:rPr lang="ru-RU" smtClean="0"/>
              <a:t>26.04.2015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C5E20-AAB0-4634-9B9F-FD7417ADF5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B126030-6A83-4AFE-92BF-4E6643F4A8F5}" type="datetimeFigureOut">
              <a:rPr lang="ru-RU" smtClean="0"/>
              <a:t>26.04.2015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FC5E20-AAB0-4634-9B9F-FD7417ADF50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B126030-6A83-4AFE-92BF-4E6643F4A8F5}" type="datetimeFigureOut">
              <a:rPr lang="ru-RU" smtClean="0"/>
              <a:t>26.04.2015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FC5E20-AAB0-4634-9B9F-FD7417ADF50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26030-6A83-4AFE-92BF-4E6643F4A8F5}" type="datetimeFigureOut">
              <a:rPr lang="ru-RU" smtClean="0"/>
              <a:t>26.04.2015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C5E20-AAB0-4634-9B9F-FD7417ADF50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26030-6A83-4AFE-92BF-4E6643F4A8F5}" type="datetimeFigureOut">
              <a:rPr lang="ru-RU" smtClean="0"/>
              <a:t>26.04.2015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C5E20-AAB0-4634-9B9F-FD7417ADF50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B126030-6A83-4AFE-92BF-4E6643F4A8F5}" type="datetimeFigureOut">
              <a:rPr lang="ru-RU" smtClean="0"/>
              <a:t>26.04.2015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FC5E20-AAB0-4634-9B9F-FD7417ADF50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26030-6A83-4AFE-92BF-4E6643F4A8F5}" type="datetimeFigureOut">
              <a:rPr lang="ru-RU" smtClean="0"/>
              <a:t>26.04.2015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C5E20-AAB0-4634-9B9F-FD7417ADF5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B126030-6A83-4AFE-92BF-4E6643F4A8F5}" type="datetimeFigureOut">
              <a:rPr lang="ru-RU" smtClean="0"/>
              <a:t>26.04.2015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FC5E20-AAB0-4634-9B9F-FD7417ADF505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B126030-6A83-4AFE-92BF-4E6643F4A8F5}" type="datetimeFigureOut">
              <a:rPr lang="ru-RU" smtClean="0"/>
              <a:t>26.04.2015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FC5E20-AAB0-4634-9B9F-FD7417ADF505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B126030-6A83-4AFE-92BF-4E6643F4A8F5}" type="datetimeFigureOut">
              <a:rPr lang="ru-RU" smtClean="0"/>
              <a:t>26.04.2015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FC5E20-AAB0-4634-9B9F-FD7417ADF50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9552" y="391559"/>
            <a:ext cx="79928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i="1" dirty="0" smtClean="0">
                <a:solidFill>
                  <a:srgbClr val="002060"/>
                </a:solidFill>
              </a:rPr>
              <a:t>КОНЦЕПЦИЯ ФИЛОЛОГИЧЕСКОГО ОБРАЗОВАНИЯ В ШКОЛЕ</a:t>
            </a:r>
            <a:endParaRPr lang="ru-RU" sz="4800" b="1" i="1" dirty="0">
              <a:solidFill>
                <a:srgbClr val="00206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573016"/>
            <a:ext cx="4101717" cy="273994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6134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2053" y="260647"/>
            <a:ext cx="8568952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600" b="1" dirty="0" smtClean="0">
                <a:solidFill>
                  <a:srgbClr val="C00000"/>
                </a:solidFill>
              </a:rPr>
              <a:t>Разработка Концепции </a:t>
            </a:r>
            <a:r>
              <a:rPr lang="ru-RU" sz="2600" dirty="0" smtClean="0">
                <a:solidFill>
                  <a:srgbClr val="002060"/>
                </a:solidFill>
              </a:rPr>
              <a:t>- необходимый этап реализации Федерального закона «Об образовании в Российской Федерации» и важнейшее дополнение к Федеральному государственному образовательному стандарту.</a:t>
            </a:r>
          </a:p>
          <a:p>
            <a:pPr algn="ctr"/>
            <a:r>
              <a:rPr lang="ru-RU" sz="2600" b="1" dirty="0" smtClean="0">
                <a:solidFill>
                  <a:srgbClr val="C00000"/>
                </a:solidFill>
              </a:rPr>
              <a:t>Концепция: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600" dirty="0" smtClean="0">
                <a:solidFill>
                  <a:srgbClr val="002060"/>
                </a:solidFill>
              </a:rPr>
              <a:t>определяет подходы к изучению филологии в общеобразовательной школе;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600" dirty="0" smtClean="0">
                <a:solidFill>
                  <a:srgbClr val="002060"/>
                </a:solidFill>
              </a:rPr>
              <a:t>содержит характеристику школьного филологического образования в России;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600" dirty="0" smtClean="0">
                <a:solidFill>
                  <a:srgbClr val="002060"/>
                </a:solidFill>
              </a:rPr>
              <a:t>указывает на основные проблемы и предлагает пути совершенствования изучения филологии;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600" dirty="0" smtClean="0">
                <a:solidFill>
                  <a:srgbClr val="002060"/>
                </a:solidFill>
              </a:rPr>
              <a:t>обеспечивает преемственность этапов филологического образования;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600" dirty="0" smtClean="0">
                <a:solidFill>
                  <a:srgbClr val="002060"/>
                </a:solidFill>
              </a:rPr>
              <a:t>предлагает способы решения ряда спорных вопросов организации обучения.</a:t>
            </a:r>
            <a:endParaRPr lang="ru-RU" sz="2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829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2657" y="92335"/>
            <a:ext cx="8424936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C00000"/>
                </a:solidFill>
              </a:rPr>
              <a:t>Наиболее обсуждаемые вопросы:</a:t>
            </a:r>
          </a:p>
          <a:p>
            <a:pPr algn="ctr"/>
            <a:endParaRPr lang="ru-RU" sz="2600" b="1" dirty="0" smtClean="0">
              <a:solidFill>
                <a:srgbClr val="C00000"/>
              </a:solidFill>
            </a:endParaRPr>
          </a:p>
          <a:p>
            <a:pPr algn="just"/>
            <a:r>
              <a:rPr lang="ru-RU" sz="2600" dirty="0" smtClean="0">
                <a:solidFill>
                  <a:srgbClr val="002060"/>
                </a:solidFill>
              </a:rPr>
              <a:t>1.	Согласны ли вы с мнением, что школьное гуманитарное образование в целом и филологическое в частности находятся в глубоком кризисе? Если да, то каковы причины кризиса?</a:t>
            </a:r>
          </a:p>
          <a:p>
            <a:pPr algn="just"/>
            <a:endParaRPr lang="ru-RU" sz="2600" dirty="0" smtClean="0">
              <a:solidFill>
                <a:srgbClr val="002060"/>
              </a:solidFill>
            </a:endParaRPr>
          </a:p>
          <a:p>
            <a:pPr algn="just"/>
            <a:r>
              <a:rPr lang="ru-RU" sz="2600" dirty="0" smtClean="0">
                <a:solidFill>
                  <a:srgbClr val="002060"/>
                </a:solidFill>
              </a:rPr>
              <a:t>2.	Как вы считаете, в чем заключаются основные проблемы филологического образования в школе?</a:t>
            </a:r>
          </a:p>
          <a:p>
            <a:pPr algn="just"/>
            <a:r>
              <a:rPr lang="ru-RU" sz="2600" dirty="0" smtClean="0">
                <a:solidFill>
                  <a:srgbClr val="002060"/>
                </a:solidFill>
              </a:rPr>
              <a:t> </a:t>
            </a:r>
          </a:p>
          <a:p>
            <a:pPr algn="just"/>
            <a:r>
              <a:rPr lang="ru-RU" sz="2600" dirty="0" smtClean="0">
                <a:solidFill>
                  <a:srgbClr val="002060"/>
                </a:solidFill>
              </a:rPr>
              <a:t>3.	Можно ли, на ваш взгляд, решить проблемы, связанные с преподаванием филологических дисциплин, без пересмотра количества часов, отведенных сегодня на эти предметы? Какими вам видятся иные пути решения проблем?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215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764704"/>
            <a:ext cx="828092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C00000"/>
                </a:solidFill>
              </a:rPr>
              <a:t>Наиболее обсуждаемые вопросы:</a:t>
            </a:r>
          </a:p>
          <a:p>
            <a:pPr algn="ctr"/>
            <a:endParaRPr lang="ru-RU" sz="2600" dirty="0" smtClean="0"/>
          </a:p>
          <a:p>
            <a:pPr algn="just"/>
            <a:r>
              <a:rPr lang="ru-RU" sz="2600" dirty="0" smtClean="0">
                <a:solidFill>
                  <a:srgbClr val="002060"/>
                </a:solidFill>
              </a:rPr>
              <a:t>4.	Как вы определяете цели и задачи современного школьного филологического образования? </a:t>
            </a:r>
          </a:p>
          <a:p>
            <a:pPr algn="just"/>
            <a:endParaRPr lang="ru-RU" sz="2600" dirty="0" smtClean="0">
              <a:solidFill>
                <a:srgbClr val="002060"/>
              </a:solidFill>
            </a:endParaRPr>
          </a:p>
          <a:p>
            <a:pPr algn="just"/>
            <a:r>
              <a:rPr lang="ru-RU" sz="2600" dirty="0" smtClean="0">
                <a:solidFill>
                  <a:srgbClr val="002060"/>
                </a:solidFill>
              </a:rPr>
              <a:t>5.	Считаете ли вы, что современная российская школа нуждается в единой концепции филологического образования? Каковы, на ваш взгляд, цели и задачи данной концепции?</a:t>
            </a:r>
            <a:endParaRPr lang="ru-RU" sz="2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106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04664"/>
            <a:ext cx="828092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b="1" dirty="0">
                <a:solidFill>
                  <a:srgbClr val="C00000"/>
                </a:solidFill>
              </a:rPr>
              <a:t>К</a:t>
            </a:r>
            <a:r>
              <a:rPr lang="ru-RU" sz="2600" b="1" dirty="0" smtClean="0">
                <a:solidFill>
                  <a:srgbClr val="C00000"/>
                </a:solidFill>
              </a:rPr>
              <a:t>ритерии отбора дидактических единиц:</a:t>
            </a:r>
          </a:p>
          <a:p>
            <a:pPr algn="just"/>
            <a:r>
              <a:rPr lang="ru-RU" sz="2600" dirty="0" smtClean="0">
                <a:solidFill>
                  <a:srgbClr val="002060"/>
                </a:solidFill>
              </a:rPr>
              <a:t>1)	соответствие учебно-методическим задачам;</a:t>
            </a:r>
          </a:p>
          <a:p>
            <a:pPr algn="just"/>
            <a:r>
              <a:rPr lang="ru-RU" sz="2600" dirty="0" smtClean="0">
                <a:solidFill>
                  <a:srgbClr val="002060"/>
                </a:solidFill>
              </a:rPr>
              <a:t>2)	возможность осмысления на определенном возрастном этапе;</a:t>
            </a:r>
          </a:p>
          <a:p>
            <a:pPr algn="just"/>
            <a:r>
              <a:rPr lang="ru-RU" sz="2600" dirty="0" smtClean="0">
                <a:solidFill>
                  <a:srgbClr val="002060"/>
                </a:solidFill>
              </a:rPr>
              <a:t>3)	универсальность языкового материала.</a:t>
            </a:r>
            <a:endParaRPr lang="ru-RU" sz="2600" dirty="0">
              <a:solidFill>
                <a:srgbClr val="00206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1046" y="2687593"/>
            <a:ext cx="4245884" cy="397961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9741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1270" y="116632"/>
            <a:ext cx="806489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C00000"/>
                </a:solidFill>
              </a:rPr>
              <a:t>Приоритетные подходы к изучению предметов филологического цикла: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600" dirty="0" smtClean="0">
                <a:solidFill>
                  <a:srgbClr val="002060"/>
                </a:solidFill>
              </a:rPr>
              <a:t>системно-</a:t>
            </a:r>
            <a:r>
              <a:rPr lang="ru-RU" sz="2600" dirty="0" err="1" smtClean="0">
                <a:solidFill>
                  <a:srgbClr val="002060"/>
                </a:solidFill>
              </a:rPr>
              <a:t>деятельностный</a:t>
            </a:r>
            <a:r>
              <a:rPr lang="ru-RU" sz="2600" dirty="0" smtClean="0">
                <a:solidFill>
                  <a:srgbClr val="002060"/>
                </a:solidFill>
              </a:rPr>
              <a:t>,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600" dirty="0" err="1" smtClean="0">
                <a:solidFill>
                  <a:srgbClr val="002060"/>
                </a:solidFill>
              </a:rPr>
              <a:t>компетентностный</a:t>
            </a:r>
            <a:r>
              <a:rPr lang="ru-RU" sz="2600" dirty="0" smtClean="0">
                <a:solidFill>
                  <a:srgbClr val="002060"/>
                </a:solidFill>
              </a:rPr>
              <a:t>,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600" dirty="0" smtClean="0">
                <a:solidFill>
                  <a:srgbClr val="002060"/>
                </a:solidFill>
              </a:rPr>
              <a:t>структурно-грамматический,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600" dirty="0" smtClean="0">
                <a:solidFill>
                  <a:srgbClr val="002060"/>
                </a:solidFill>
              </a:rPr>
              <a:t>структурно-семантический,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600" dirty="0" smtClean="0">
                <a:solidFill>
                  <a:srgbClr val="002060"/>
                </a:solidFill>
              </a:rPr>
              <a:t>антропоцентрический,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600" dirty="0" err="1" smtClean="0">
                <a:solidFill>
                  <a:srgbClr val="002060"/>
                </a:solidFill>
              </a:rPr>
              <a:t>текстоориентированный</a:t>
            </a:r>
            <a:r>
              <a:rPr lang="ru-RU" sz="2600" dirty="0" smtClean="0">
                <a:solidFill>
                  <a:srgbClr val="002060"/>
                </a:solidFill>
              </a:rPr>
              <a:t>,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600" dirty="0" err="1" smtClean="0">
                <a:solidFill>
                  <a:srgbClr val="002060"/>
                </a:solidFill>
              </a:rPr>
              <a:t>лингвокультурологический</a:t>
            </a:r>
            <a:r>
              <a:rPr lang="ru-RU" sz="2600" dirty="0" smtClean="0">
                <a:solidFill>
                  <a:srgbClr val="002060"/>
                </a:solidFill>
              </a:rPr>
              <a:t> и др.</a:t>
            </a:r>
            <a:endParaRPr lang="ru-RU" sz="2600" dirty="0">
              <a:solidFill>
                <a:srgbClr val="00206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0537" y="3809951"/>
            <a:ext cx="3887488" cy="2901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551444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3059832" y="2420888"/>
            <a:ext cx="2952328" cy="16561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ОСНОВНЫЕ ПРИНЦИПЫ 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358563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Принципы системности и историзма изучения языкового материала.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473871" y="383179"/>
            <a:ext cx="291938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Принцип 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функциональности 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72000" y="1593666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Принцип ступенчатого формирования языкового навыка 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7504" y="5229200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Принцип комплексного достижения предметных, </a:t>
            </a:r>
            <a:r>
              <a:rPr lang="ru-RU" sz="2000" b="1" dirty="0" err="1" smtClean="0">
                <a:solidFill>
                  <a:srgbClr val="002060"/>
                </a:solidFill>
              </a:rPr>
              <a:t>метапредметных</a:t>
            </a:r>
            <a:r>
              <a:rPr lang="ru-RU" sz="2000" b="1" dirty="0" smtClean="0">
                <a:solidFill>
                  <a:srgbClr val="002060"/>
                </a:solidFill>
              </a:rPr>
              <a:t> и личностных  образовательных результатов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804029" y="5229200"/>
            <a:ext cx="435648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Принцип ориентации на практическое использование знаний, умений и навыков 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3528" y="1593666"/>
            <a:ext cx="287129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Принцип развития 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языкового чутья 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56750" y="3933056"/>
            <a:ext cx="264687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Принцип 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преемственности 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311967" y="3953564"/>
            <a:ext cx="308129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Принцип </a:t>
            </a:r>
          </a:p>
          <a:p>
            <a:pPr algn="ctr"/>
            <a:r>
              <a:rPr lang="ru-RU" sz="2000" b="1" dirty="0" err="1" smtClean="0">
                <a:solidFill>
                  <a:srgbClr val="002060"/>
                </a:solidFill>
              </a:rPr>
              <a:t>текстоцентричности</a:t>
            </a: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463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916832"/>
            <a:ext cx="9036496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u="sng" dirty="0">
                <a:solidFill>
                  <a:srgbClr val="002060"/>
                </a:solidFill>
              </a:rPr>
              <a:t>http://www.eurekanet.ru/ewww/info/19165.html</a:t>
            </a:r>
          </a:p>
          <a:p>
            <a:pPr algn="ctr"/>
            <a:r>
              <a:rPr lang="en-US" sz="2800" b="1" u="sng" dirty="0">
                <a:solidFill>
                  <a:srgbClr val="002060"/>
                </a:solidFill>
              </a:rPr>
              <a:t>http://semidc.edusite.ru/p181aa1.html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8828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80</TotalTime>
  <Words>168</Words>
  <Application>Microsoft Office PowerPoint</Application>
  <PresentationFormat>Экран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Хозяин</dc:creator>
  <cp:lastModifiedBy>Хозяин</cp:lastModifiedBy>
  <cp:revision>7</cp:revision>
  <dcterms:created xsi:type="dcterms:W3CDTF">2015-04-26T13:41:43Z</dcterms:created>
  <dcterms:modified xsi:type="dcterms:W3CDTF">2015-04-26T15:04:37Z</dcterms:modified>
</cp:coreProperties>
</file>