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351"/>
    <a:srgbClr val="BCBCBC"/>
    <a:srgbClr val="808080"/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64208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997200" cy="28781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463800"/>
            <a:ext cx="7772400" cy="1470025"/>
          </a:xfrm>
          <a:solidFill>
            <a:srgbClr val="FFFFFF">
              <a:alpha val="80000"/>
            </a:srgbClr>
          </a:solidFill>
          <a:ln w="6350"/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50" y="4292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F926FF3A-45C7-414E-9A5F-800F7CAF42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9B1CF-9BC8-4C73-87F7-C55F9622D7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188913"/>
            <a:ext cx="2125663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29350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4740-4031-4AC1-8360-D9FA4E8706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E53A1-B60E-4190-93EC-03FE83586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F5D98-621A-4B98-AB95-CDDAE309B5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1417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1388" y="1557338"/>
            <a:ext cx="41417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EB7CE-8A17-4463-9A3A-CFE56CE1E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470D1-6498-413D-BD61-1715CEC1D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837-31D0-4B0E-9FEE-ACEF9CD394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4FD69-EAE4-4FB1-B35B-6C4A0B3436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47123-B65E-4163-ADF0-54D05DD8DE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9B90D-FCC8-4B34-8F98-24A6BF85E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AutoShape 260"/>
          <p:cNvSpPr>
            <a:spLocks noChangeArrowheads="1"/>
          </p:cNvSpPr>
          <p:nvPr/>
        </p:nvSpPr>
        <p:spPr bwMode="auto">
          <a:xfrm>
            <a:off x="323850" y="1484313"/>
            <a:ext cx="8640763" cy="4537075"/>
          </a:xfrm>
          <a:prstGeom prst="wedgeRectCallout">
            <a:avLst>
              <a:gd name="adj1" fmla="val -51398"/>
              <a:gd name="adj2" fmla="val 61546"/>
            </a:avLst>
          </a:prstGeom>
          <a:gradFill rotWithShape="1">
            <a:gsLst>
              <a:gs pos="0">
                <a:srgbClr val="C0C0C0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2750" y="188913"/>
            <a:ext cx="7281863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Picture 7" descr="64208m"/>
          <p:cNvPicPr>
            <a:picLocks noChangeAspect="1" noChangeArrowheads="1"/>
          </p:cNvPicPr>
          <p:nvPr/>
        </p:nvPicPr>
        <p:blipFill>
          <a:blip r:embed="rId13" cstate="print"/>
          <a:srcRect b="1845"/>
          <a:stretch>
            <a:fillRect/>
          </a:stretch>
        </p:blipFill>
        <p:spPr bwMode="auto">
          <a:xfrm>
            <a:off x="323850" y="190500"/>
            <a:ext cx="1223963" cy="11509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4359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103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24029C-DB1E-4E9B-A232-43DBA222E32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9.xml"/><Relationship Id="rId18" Type="http://schemas.openxmlformats.org/officeDocument/2006/relationships/slide" Target="slide25.xml"/><Relationship Id="rId26" Type="http://schemas.openxmlformats.org/officeDocument/2006/relationships/slide" Target="slide14.xml"/><Relationship Id="rId3" Type="http://schemas.openxmlformats.org/officeDocument/2006/relationships/audio" Target="../media/audio3.wav"/><Relationship Id="rId21" Type="http://schemas.openxmlformats.org/officeDocument/2006/relationships/slide" Target="slide27.xml"/><Relationship Id="rId7" Type="http://schemas.openxmlformats.org/officeDocument/2006/relationships/slide" Target="slide6.xml"/><Relationship Id="rId12" Type="http://schemas.openxmlformats.org/officeDocument/2006/relationships/slide" Target="slide18.xml"/><Relationship Id="rId17" Type="http://schemas.openxmlformats.org/officeDocument/2006/relationships/slide" Target="slide26.xml"/><Relationship Id="rId25" Type="http://schemas.openxmlformats.org/officeDocument/2006/relationships/slide" Target="slide13.xml"/><Relationship Id="rId2" Type="http://schemas.openxmlformats.org/officeDocument/2006/relationships/audio" Target="../media/audio2.wav"/><Relationship Id="rId16" Type="http://schemas.openxmlformats.org/officeDocument/2006/relationships/slide" Target="slide20.xml"/><Relationship Id="rId20" Type="http://schemas.openxmlformats.org/officeDocument/2006/relationships/slide" Target="slide9.xml"/><Relationship Id="rId29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23.xml"/><Relationship Id="rId24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21.xml"/><Relationship Id="rId23" Type="http://schemas.openxmlformats.org/officeDocument/2006/relationships/slide" Target="slide11.xml"/><Relationship Id="rId28" Type="http://schemas.openxmlformats.org/officeDocument/2006/relationships/slide" Target="slide16.xml"/><Relationship Id="rId10" Type="http://schemas.openxmlformats.org/officeDocument/2006/relationships/slide" Target="slide4.xml"/><Relationship Id="rId19" Type="http://schemas.openxmlformats.org/officeDocument/2006/relationships/slide" Target="slide24.xml"/><Relationship Id="rId4" Type="http://schemas.openxmlformats.org/officeDocument/2006/relationships/image" Target="../media/image3.jpeg"/><Relationship Id="rId9" Type="http://schemas.openxmlformats.org/officeDocument/2006/relationships/slide" Target="slide5.xml"/><Relationship Id="rId14" Type="http://schemas.openxmlformats.org/officeDocument/2006/relationships/slide" Target="slide22.xml"/><Relationship Id="rId22" Type="http://schemas.openxmlformats.org/officeDocument/2006/relationships/slide" Target="slide12.xml"/><Relationship Id="rId27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00430" y="357166"/>
            <a:ext cx="5314958" cy="1470025"/>
          </a:xfrm>
          <a:prstGeom prst="chord">
            <a:avLst>
              <a:gd name="adj1" fmla="val 1041595"/>
              <a:gd name="adj2" fmla="val 16200000"/>
            </a:avLst>
          </a:prstGeom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СВОЯ ИГРА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3929066"/>
            <a:ext cx="8572560" cy="2286016"/>
          </a:xfrm>
          <a:prstGeom prst="chord">
            <a:avLst>
              <a:gd name="adj1" fmla="val 2714832"/>
              <a:gd name="adj2" fmla="val 16200000"/>
            </a:avLst>
          </a:prstGeo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no Pro" pitchFamily="18" charset="0"/>
              </a:rPr>
              <a:t>УЧАСТНИКОВ КОНКУРСА ПРЕДСТАВЛЯЮТ ОБУЧАЮЩИЕСЯ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no Pro" pitchFamily="18" charset="0"/>
              </a:rPr>
              <a:t>ПО СПЕЦИАЛЬНОСТИ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no Pro" pitchFamily="18" charset="0"/>
              </a:rPr>
              <a:t>КАМЕНЩИК-МОНТАЖНИК-СВАРЩИК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122483353712006074891189744731_2311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364631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138987" cy="11430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cap="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Каменная кладка за 15</a:t>
            </a:r>
            <a:endParaRPr lang="ru-RU" sz="3600" cap="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1714488"/>
            <a:ext cx="496963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Назовите толщину </a:t>
            </a:r>
          </a:p>
          <a:p>
            <a:pPr algn="ctr"/>
            <a:r>
              <a:rPr lang="ru-RU" sz="32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вертикального шва</a:t>
            </a:r>
            <a:endParaRPr lang="ru-RU" sz="3200" b="1" cap="al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4286256"/>
            <a:ext cx="183575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мм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0d21811dad4417cbcfed9932ef0939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6084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6ffe596b8a48d46cb9909105b537af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008219"/>
            <a:ext cx="1899484" cy="20020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858048" cy="11430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Каменная кладка за 20</a:t>
            </a:r>
            <a:endParaRPr lang="ru-RU" sz="3200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71612"/>
            <a:ext cx="8458421" cy="1687890"/>
          </a:xfrm>
          <a:prstGeom prst="pi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системы перевязки швов</a:t>
            </a:r>
            <a:endParaRPr lang="ru-RU" sz="3600" b="1" cap="all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929066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однорядная, многорядная,</a:t>
            </a:r>
          </a:p>
          <a:p>
            <a:pPr algn="ctr"/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трехрядная</a:t>
            </a:r>
            <a:endParaRPr lang="ru-RU" sz="32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0d21811dad4417cbcfed9932ef0939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6084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488a9e4cd6bdabf8b0d845afc8bb0e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317270"/>
            <a:ext cx="2309812" cy="28133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6353169" cy="1143000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Каменная кладка за 25 </a:t>
            </a:r>
            <a:endParaRPr lang="ru-RU" sz="3200" b="0" cap="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643050"/>
            <a:ext cx="8858280" cy="2207240"/>
          </a:xfrm>
          <a:prstGeom prst="pi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" pitchFamily="18" charset="0"/>
                <a:ea typeface="Batang" pitchFamily="18" charset="-127"/>
              </a:rPr>
              <a:t>Как называется </a:t>
            </a:r>
          </a:p>
          <a:p>
            <a:pPr algn="ctr"/>
            <a:r>
              <a:rPr lang="ru-RU" sz="3200" b="1" cap="all" dirty="0" smtClean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" pitchFamily="18" charset="0"/>
                <a:ea typeface="Batang" pitchFamily="18" charset="-127"/>
              </a:rPr>
              <a:t>крайний ряд </a:t>
            </a:r>
          </a:p>
          <a:p>
            <a:pPr algn="ctr"/>
            <a:r>
              <a:rPr lang="ru-RU" sz="3200" b="1" cap="all" dirty="0" smtClean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" pitchFamily="18" charset="0"/>
                <a:ea typeface="Batang" pitchFamily="18" charset="-127"/>
              </a:rPr>
              <a:t>со стороны фасада</a:t>
            </a:r>
            <a:endParaRPr lang="ru-RU" sz="3200" b="1" cap="all" dirty="0">
              <a:ln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entury" pitchFamily="18" charset="0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4857760"/>
            <a:ext cx="498726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наружная верста</a:t>
            </a:r>
            <a:endParaRPr lang="ru-RU" sz="36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Рисунок 4" descr="0d21811dad4417cbcfed9932ef0939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6084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trumb_313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1643050"/>
            <a:ext cx="1114433" cy="17145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88913"/>
            <a:ext cx="7035819" cy="1143000"/>
          </a:xfrm>
        </p:spPr>
        <p:txBody>
          <a:bodyPr/>
          <a:lstStyle/>
          <a:p>
            <a:pPr algn="ctr"/>
            <a:r>
              <a:rPr lang="ru-RU" sz="2400" cap="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" pitchFamily="18" charset="0"/>
                <a:ea typeface="Batang" pitchFamily="18" charset="-127"/>
              </a:rPr>
              <a:t>Конструктивные элементы здания за 5</a:t>
            </a:r>
            <a:endParaRPr lang="ru-RU" sz="2400" cap="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Century" pitchFamily="18" charset="0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357298"/>
            <a:ext cx="9179876" cy="2596753"/>
          </a:xfrm>
          <a:prstGeom prst="pi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конструктивный элемент,</a:t>
            </a:r>
          </a:p>
          <a:p>
            <a:pPr lvl="0" algn="ctr"/>
            <a:r>
              <a:rPr lang="ru-RU" sz="32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разделяющий объем здания на  этажи</a:t>
            </a:r>
          </a:p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4857760"/>
            <a:ext cx="382027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перекрытие</a:t>
            </a:r>
            <a:endParaRPr lang="ru-RU" sz="40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5bba0845c8329991614db34e9018ab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83575" cy="15001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daf5f1a25422bcd1039b3d11a9d12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214554"/>
            <a:ext cx="1143000" cy="9620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b3767c2d15de4756b173371a23058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496"/>
            <a:ext cx="3238506" cy="21503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644755" y="1714488"/>
            <a:ext cx="8499245" cy="1947565"/>
          </a:xfrm>
          <a:prstGeom prst="pie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all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Как иначе называются </a:t>
            </a:r>
          </a:p>
          <a:p>
            <a:pPr algn="ctr"/>
            <a:r>
              <a:rPr lang="ru-RU" sz="2800" b="1" cap="all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общежития, гостиницы, пансионаты</a:t>
            </a:r>
            <a:endParaRPr lang="ru-RU" sz="2800" b="1" cap="all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4357694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Общественные  здания</a:t>
            </a:r>
            <a:endParaRPr lang="ru-RU" sz="32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5bba0845c8329991614db34e9018ab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83575" cy="15001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28794" y="214290"/>
            <a:ext cx="7035819" cy="1143000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Century" pitchFamily="18" charset="0"/>
                <a:ea typeface="Batang" pitchFamily="18" charset="-127"/>
                <a:cs typeface="+mj-cs"/>
              </a:rPr>
              <a:t>Конструктивные элементы здания за 10</a:t>
            </a:r>
            <a:endParaRPr kumimoji="0" lang="ru-RU" sz="2400" b="1" i="0" u="none" strike="noStrike" kern="0" cap="all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Century" pitchFamily="18" charset="0"/>
              <a:ea typeface="Batang" pitchFamily="18" charset="-127"/>
              <a:cs typeface="+mj-cs"/>
            </a:endParaRPr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860"/>
            <a:ext cx="8693507" cy="3289221"/>
          </a:xfrm>
          <a:prstGeom prst="pi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ru-RU" sz="3200" b="1" cap="all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Конструкция, завершающая здание и </a:t>
            </a:r>
          </a:p>
          <a:p>
            <a:pPr lvl="0" algn="ctr"/>
            <a:r>
              <a:rPr lang="ru-RU" sz="3200" b="1" cap="all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защищающая его от внешней среды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4929198"/>
            <a:ext cx="232948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крыша</a:t>
            </a:r>
            <a:endParaRPr lang="ru-RU" sz="40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5bba0845c8329991614db34e9018ab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83575" cy="15001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28794" y="142852"/>
            <a:ext cx="7035819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Century" pitchFamily="18" charset="0"/>
                <a:ea typeface="Batang" pitchFamily="18" charset="-127"/>
                <a:cs typeface="+mj-cs"/>
              </a:rPr>
              <a:t>Конструктивные элементы здания за 15</a:t>
            </a:r>
            <a:endParaRPr kumimoji="0" lang="ru-RU" sz="2400" b="1" i="0" u="none" strike="noStrike" kern="0" cap="all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Century" pitchFamily="18" charset="0"/>
              <a:ea typeface="Batang" pitchFamily="18" charset="-127"/>
              <a:cs typeface="+mj-cs"/>
            </a:endParaRPr>
          </a:p>
        </p:txBody>
      </p:sp>
      <p:pic>
        <p:nvPicPr>
          <p:cNvPr id="9" name="Рисунок 8" descr="28baa11713e2e26c812918bd2c3975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6763" y="1500174"/>
            <a:ext cx="1572947" cy="142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14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571612"/>
            <a:ext cx="2590802" cy="19106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1571612"/>
            <a:ext cx="8501090" cy="2077403"/>
          </a:xfrm>
          <a:prstGeom prst="pie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2400" b="1" cap="al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конструктивные элементы, составляющие</a:t>
            </a:r>
          </a:p>
          <a:p>
            <a:pPr lvl="0" algn="ctr"/>
            <a:r>
              <a:rPr lang="ru-RU" sz="2400" b="1" cap="al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подземную часть здания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4214818"/>
            <a:ext cx="4701352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фундамент </a:t>
            </a:r>
          </a:p>
          <a:p>
            <a:pPr algn="ctr"/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стены подвалов</a:t>
            </a:r>
            <a:endParaRPr lang="ru-RU" sz="32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5bba0845c8329991614db34e9018ab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83575" cy="15001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14546" y="214290"/>
            <a:ext cx="6750067" cy="1143000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Century" pitchFamily="18" charset="0"/>
                <a:ea typeface="Batang" pitchFamily="18" charset="-127"/>
                <a:cs typeface="+mj-cs"/>
              </a:rPr>
              <a:t>Конструктивные  элементы здания за 20</a:t>
            </a:r>
            <a:endParaRPr kumimoji="0" lang="ru-RU" sz="2400" b="1" i="0" u="none" strike="noStrike" kern="0" cap="all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Century" pitchFamily="18" charset="0"/>
              <a:ea typeface="Batang" pitchFamily="18" charset="-127"/>
              <a:cs typeface="+mj-cs"/>
            </a:endParaRPr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643050"/>
            <a:ext cx="9172761" cy="1514773"/>
          </a:xfrm>
          <a:prstGeom prst="pie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all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Назовите постройки </a:t>
            </a:r>
          </a:p>
          <a:p>
            <a:pPr algn="ctr"/>
            <a:r>
              <a:rPr lang="ru-RU" sz="3200" b="1" cap="all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технического назначения</a:t>
            </a:r>
            <a:endParaRPr lang="ru-RU" sz="3200" b="1" cap="all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57158" y="4214818"/>
            <a:ext cx="564360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сооружения, мосты, шлюзы, </a:t>
            </a:r>
          </a:p>
          <a:p>
            <a:pPr algn="ctr"/>
            <a:r>
              <a:rPr lang="ru-RU" sz="2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транспортные галереи</a:t>
            </a:r>
            <a:endParaRPr lang="ru-RU" sz="28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5bba0845c8329991614db34e9018ab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83575" cy="15001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28794" y="188913"/>
            <a:ext cx="7035819" cy="1143000"/>
          </a:xfrm>
        </p:spPr>
        <p:txBody>
          <a:bodyPr/>
          <a:lstStyle/>
          <a:p>
            <a:pPr algn="ctr"/>
            <a:r>
              <a:rPr lang="ru-RU" sz="2400" cap="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" pitchFamily="18" charset="0"/>
                <a:ea typeface="Batang" pitchFamily="18" charset="-127"/>
              </a:rPr>
              <a:t>Конструктивные элементы здания за 25</a:t>
            </a:r>
            <a:endParaRPr lang="ru-RU" sz="2400" cap="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Century" pitchFamily="18" charset="0"/>
              <a:ea typeface="Batang" pitchFamily="18" charset="-127"/>
            </a:endParaRPr>
          </a:p>
        </p:txBody>
      </p:sp>
      <p:pic>
        <p:nvPicPr>
          <p:cNvPr id="8" name="Рисунок 7" descr="853e99d8696f2583c088bcaa57c180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571744"/>
            <a:ext cx="2524126" cy="23676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821505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Техника безопасности за 5</a:t>
            </a:r>
            <a:endParaRPr lang="ru-RU" sz="2800" cap="all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7979110" cy="1341656"/>
          </a:xfrm>
          <a:prstGeom prst="pie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средства индивидуальной защиты</a:t>
            </a:r>
            <a:endParaRPr lang="ru-RU" sz="2800" b="1" cap="all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4143380"/>
            <a:ext cx="631820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очки, маска, костюм </a:t>
            </a:r>
            <a:r>
              <a:rPr lang="ru-RU" sz="3200" b="1" cap="all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/б, </a:t>
            </a:r>
          </a:p>
          <a:p>
            <a:pPr algn="ctr"/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брезент, рукавицы</a:t>
            </a:r>
            <a:endParaRPr lang="ru-RU" sz="32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trumb_313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3042" cy="15919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715129791eb501c6dda4ddb721d458b9_2102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0450" y="1500174"/>
            <a:ext cx="1643074" cy="16430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15129791eb501c6dda4ddb721d458b9_21028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0450" y="1500174"/>
            <a:ext cx="1643074" cy="16430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82246" y="1571612"/>
            <a:ext cx="7804530" cy="2337078"/>
          </a:xfrm>
          <a:prstGeom prst="chord">
            <a:avLst>
              <a:gd name="adj1" fmla="val 758285"/>
              <a:gd name="adj2" fmla="val 16200000"/>
            </a:avLst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cap="all" dirty="0" smtClean="0"/>
              <a:t> </a:t>
            </a:r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величина зазора между настилом лесов и </a:t>
            </a:r>
          </a:p>
          <a:p>
            <a:pPr lvl="0"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плоскостью стены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4714884"/>
            <a:ext cx="183575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 мм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trumb_313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43042" cy="15919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821505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Техника безопасности за 10</a:t>
            </a:r>
            <a:endParaRPr lang="ru-RU" sz="2800" cap="all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 bwMode="auto">
          <a:xfrm>
            <a:off x="2357422" y="142852"/>
            <a:ext cx="6457966" cy="1071570"/>
          </a:xfrm>
          <a:prstGeom prst="chord">
            <a:avLst>
              <a:gd name="adj1" fmla="val 1041595"/>
              <a:gd name="adj2" fmla="val 16200000"/>
            </a:avLst>
          </a:prstGeom>
          <a:ln w="9525">
            <a:noFill/>
            <a:miter lim="800000"/>
            <a:headEnd/>
            <a:tailEnd/>
          </a:ln>
          <a:scene3d>
            <a:camera prst="perspectiveLeft"/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СВОЯ ИГРА</a:t>
            </a:r>
          </a:p>
        </p:txBody>
      </p:sp>
      <p:pic>
        <p:nvPicPr>
          <p:cNvPr id="6" name="Рисунок 5" descr="0d21811dad4417cbcfed9932ef09391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1500198" cy="129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00100" y="1500174"/>
          <a:ext cx="7858182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857256"/>
                <a:gridCol w="857256"/>
                <a:gridCol w="785818"/>
                <a:gridCol w="785818"/>
                <a:gridCol w="714382"/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57290" y="1785926"/>
            <a:ext cx="2998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ИНСТРУМЕНТЫ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71462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КАМЕННЫЕ РАБОТЫ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571876"/>
            <a:ext cx="3658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СВАРОЧНЫЕ РАБОТЫ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500570"/>
            <a:ext cx="3635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ТЕХНИКА БЕЗОПАСНОСТИ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5072066" y="1643050"/>
            <a:ext cx="447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inion Pro Cond" pitchFamily="18" charset="0"/>
              </a:rPr>
              <a:t>5</a:t>
            </a:r>
            <a:endParaRPr lang="ru-RU" sz="4400" dirty="0">
              <a:latin typeface="Minion Pro Cond" pitchFamily="18" charset="0"/>
            </a:endParaRPr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5072066" y="2571744"/>
            <a:ext cx="447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7429520" y="1643050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inion Pro Cond" pitchFamily="18" charset="0"/>
              </a:rPr>
              <a:t>20</a:t>
            </a:r>
            <a:endParaRPr lang="ru-RU" sz="4400" dirty="0">
              <a:latin typeface="Minion Pro Cond" pitchFamily="18" charset="0"/>
            </a:endParaRPr>
          </a:p>
        </p:txBody>
      </p:sp>
      <p:sp>
        <p:nvSpPr>
          <p:cNvPr id="15" name="TextBox 14">
            <a:hlinkClick r:id="rId8" action="ppaction://hlinksldjump"/>
          </p:cNvPr>
          <p:cNvSpPr txBox="1"/>
          <p:nvPr/>
        </p:nvSpPr>
        <p:spPr>
          <a:xfrm>
            <a:off x="8143900" y="1643050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inion Pro Cond" pitchFamily="18" charset="0"/>
              </a:rPr>
              <a:t>25</a:t>
            </a:r>
            <a:endParaRPr lang="ru-RU" sz="4400" dirty="0">
              <a:latin typeface="Minion Pro Cond" pitchFamily="18" charset="0"/>
            </a:endParaRPr>
          </a:p>
        </p:txBody>
      </p:sp>
      <p:sp>
        <p:nvSpPr>
          <p:cNvPr id="16" name="TextBox 15">
            <a:hlinkClick r:id="rId9" action="ppaction://hlinksldjump"/>
          </p:cNvPr>
          <p:cNvSpPr txBox="1"/>
          <p:nvPr/>
        </p:nvSpPr>
        <p:spPr>
          <a:xfrm>
            <a:off x="6643702" y="1643050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inion Pro Cond" pitchFamily="18" charset="0"/>
              </a:rPr>
              <a:t>15</a:t>
            </a:r>
            <a:endParaRPr lang="ru-RU" sz="4400" dirty="0">
              <a:latin typeface="Minion Pro Cond" pitchFamily="18" charset="0"/>
            </a:endParaRPr>
          </a:p>
        </p:txBody>
      </p:sp>
      <p:sp>
        <p:nvSpPr>
          <p:cNvPr id="17" name="TextBox 16">
            <a:hlinkClick r:id="rId10" action="ppaction://hlinksldjump"/>
          </p:cNvPr>
          <p:cNvSpPr txBox="1"/>
          <p:nvPr/>
        </p:nvSpPr>
        <p:spPr>
          <a:xfrm>
            <a:off x="5786446" y="1643050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inion Pro Cond" pitchFamily="18" charset="0"/>
              </a:rPr>
              <a:t>10</a:t>
            </a:r>
            <a:endParaRPr lang="ru-RU" sz="4400" dirty="0">
              <a:latin typeface="Minion Pro Cond" pitchFamily="18" charset="0"/>
            </a:endParaRPr>
          </a:p>
        </p:txBody>
      </p:sp>
      <p:sp>
        <p:nvSpPr>
          <p:cNvPr id="18" name="TextBox 17">
            <a:hlinkClick r:id="rId11" action="ppaction://hlinksldjump"/>
          </p:cNvPr>
          <p:cNvSpPr txBox="1"/>
          <p:nvPr/>
        </p:nvSpPr>
        <p:spPr>
          <a:xfrm>
            <a:off x="5072066" y="3500438"/>
            <a:ext cx="447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19" name="TextBox 18">
            <a:hlinkClick r:id="rId12" action="ppaction://hlinksldjump"/>
          </p:cNvPr>
          <p:cNvSpPr txBox="1"/>
          <p:nvPr/>
        </p:nvSpPr>
        <p:spPr>
          <a:xfrm>
            <a:off x="5072066" y="4429132"/>
            <a:ext cx="447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20" name="TextBox 19">
            <a:hlinkClick r:id="rId13" action="ppaction://hlinksldjump"/>
          </p:cNvPr>
          <p:cNvSpPr txBox="1"/>
          <p:nvPr/>
        </p:nvSpPr>
        <p:spPr>
          <a:xfrm>
            <a:off x="5786445" y="4429132"/>
            <a:ext cx="710451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10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21" name="TextBox 20">
            <a:hlinkClick r:id="rId14" action="ppaction://hlinksldjump"/>
          </p:cNvPr>
          <p:cNvSpPr txBox="1"/>
          <p:nvPr/>
        </p:nvSpPr>
        <p:spPr>
          <a:xfrm>
            <a:off x="8143900" y="4429132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25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22" name="TextBox 21">
            <a:hlinkClick r:id="rId15" action="ppaction://hlinksldjump"/>
          </p:cNvPr>
          <p:cNvSpPr txBox="1"/>
          <p:nvPr/>
        </p:nvSpPr>
        <p:spPr>
          <a:xfrm>
            <a:off x="7358082" y="4429132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20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23" name="TextBox 22">
            <a:hlinkClick r:id="rId16" action="ppaction://hlinksldjump"/>
          </p:cNvPr>
          <p:cNvSpPr txBox="1"/>
          <p:nvPr/>
        </p:nvSpPr>
        <p:spPr>
          <a:xfrm>
            <a:off x="6572264" y="4429132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15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24" name="TextBox 23">
            <a:hlinkClick r:id="rId17" action="ppaction://hlinksldjump"/>
          </p:cNvPr>
          <p:cNvSpPr txBox="1"/>
          <p:nvPr/>
        </p:nvSpPr>
        <p:spPr>
          <a:xfrm>
            <a:off x="7358082" y="3500438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20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25" name="TextBox 24">
            <a:hlinkClick r:id="rId18" action="ppaction://hlinksldjump"/>
          </p:cNvPr>
          <p:cNvSpPr txBox="1"/>
          <p:nvPr/>
        </p:nvSpPr>
        <p:spPr>
          <a:xfrm>
            <a:off x="6572264" y="3500438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15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26" name="TextBox 25">
            <a:hlinkClick r:id="rId19" action="ppaction://hlinksldjump"/>
          </p:cNvPr>
          <p:cNvSpPr txBox="1"/>
          <p:nvPr/>
        </p:nvSpPr>
        <p:spPr>
          <a:xfrm>
            <a:off x="5786446" y="3500438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10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27" name="TextBox 26">
            <a:hlinkClick r:id="rId20" action="ppaction://hlinksldjump"/>
          </p:cNvPr>
          <p:cNvSpPr txBox="1"/>
          <p:nvPr/>
        </p:nvSpPr>
        <p:spPr>
          <a:xfrm>
            <a:off x="5786446" y="2571744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10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28" name="TextBox 27">
            <a:hlinkClick r:id="rId21" action="ppaction://hlinksldjump"/>
          </p:cNvPr>
          <p:cNvSpPr txBox="1"/>
          <p:nvPr/>
        </p:nvSpPr>
        <p:spPr>
          <a:xfrm>
            <a:off x="8143900" y="3500438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25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29" name="TextBox 28">
            <a:hlinkClick r:id="rId22" action="ppaction://hlinksldjump"/>
          </p:cNvPr>
          <p:cNvSpPr txBox="1"/>
          <p:nvPr/>
        </p:nvSpPr>
        <p:spPr>
          <a:xfrm>
            <a:off x="8143900" y="2571744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25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30" name="TextBox 29">
            <a:hlinkClick r:id="rId23" action="ppaction://hlinksldjump"/>
          </p:cNvPr>
          <p:cNvSpPr txBox="1"/>
          <p:nvPr/>
        </p:nvSpPr>
        <p:spPr>
          <a:xfrm>
            <a:off x="7358082" y="2571744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20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31" name="TextBox 30">
            <a:hlinkClick r:id="rId24" action="ppaction://hlinksldjump"/>
          </p:cNvPr>
          <p:cNvSpPr txBox="1"/>
          <p:nvPr/>
        </p:nvSpPr>
        <p:spPr>
          <a:xfrm>
            <a:off x="6572264" y="2571744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15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728" y="5286388"/>
            <a:ext cx="2842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КОНСТРУКТИВНЫЕ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ЭЛЕМЕНТЫ ЗДАНИЙ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rId25" action="ppaction://hlinksldjump"/>
          </p:cNvPr>
          <p:cNvSpPr txBox="1"/>
          <p:nvPr/>
        </p:nvSpPr>
        <p:spPr>
          <a:xfrm>
            <a:off x="5072066" y="5357826"/>
            <a:ext cx="447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34" name="TextBox 33">
            <a:hlinkClick r:id="rId26" action="ppaction://hlinksldjump"/>
          </p:cNvPr>
          <p:cNvSpPr txBox="1"/>
          <p:nvPr/>
        </p:nvSpPr>
        <p:spPr>
          <a:xfrm>
            <a:off x="5799410" y="5357826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10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35" name="TextBox 34">
            <a:hlinkClick r:id="rId27" action="ppaction://hlinksldjump"/>
          </p:cNvPr>
          <p:cNvSpPr txBox="1"/>
          <p:nvPr/>
        </p:nvSpPr>
        <p:spPr>
          <a:xfrm>
            <a:off x="6643702" y="5357826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15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36" name="TextBox 35">
            <a:hlinkClick r:id="rId28" action="ppaction://hlinksldjump"/>
          </p:cNvPr>
          <p:cNvSpPr txBox="1"/>
          <p:nvPr/>
        </p:nvSpPr>
        <p:spPr>
          <a:xfrm>
            <a:off x="7358082" y="5357826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20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37" name="TextBox 36">
            <a:hlinkClick r:id="rId29" action="ppaction://hlinksldjump"/>
          </p:cNvPr>
          <p:cNvSpPr txBox="1"/>
          <p:nvPr/>
        </p:nvSpPr>
        <p:spPr>
          <a:xfrm>
            <a:off x="8143900" y="5357826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Cond" pitchFamily="18" charset="0"/>
              </a:rPr>
              <a:t>25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C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0F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0F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0F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0F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0F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0F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0F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0F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0F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C0F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39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13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13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13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A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643050"/>
            <a:ext cx="6805625" cy="209288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величина напряжения,</a:t>
            </a:r>
          </a:p>
          <a:p>
            <a:pPr lvl="0"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питающего  стационарный светильник </a:t>
            </a:r>
          </a:p>
          <a:p>
            <a:pPr lvl="0"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местного освещения.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4643446"/>
            <a:ext cx="46602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не выше 36 В</a:t>
            </a:r>
            <a:endParaRPr lang="ru-RU" sz="40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trumb_313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3042" cy="15919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821505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Техника безопасности за 15</a:t>
            </a:r>
            <a:endParaRPr lang="ru-RU" sz="2800" cap="all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Рисунок 7" descr="715129791eb501c6dda4ddb721d458b9_2102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0450" y="1500174"/>
            <a:ext cx="1643074" cy="16430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umb_313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3042" cy="15919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821505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Техника безопасности за 20</a:t>
            </a:r>
            <a:endParaRPr lang="ru-RU" sz="2800" cap="all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4143380"/>
            <a:ext cx="5486823" cy="13542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Запрет перемещения </a:t>
            </a:r>
          </a:p>
          <a:p>
            <a:pPr algn="ctr"/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грузов краном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643050"/>
            <a:ext cx="18573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714348" y="1785926"/>
            <a:ext cx="6132410" cy="1283910"/>
          </a:xfrm>
          <a:prstGeom prst="rightArrow">
            <a:avLst>
              <a:gd name="adj1" fmla="val 50000"/>
              <a:gd name="adj2" fmla="val 41235"/>
            </a:avLst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обозначает знак</a:t>
            </a:r>
            <a:endParaRPr lang="ru-RU" sz="3600" b="1" cap="all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928802"/>
            <a:ext cx="7306295" cy="954107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Требования к электроустановкам</a:t>
            </a:r>
          </a:p>
          <a:p>
            <a:pPr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при сварочных работах</a:t>
            </a:r>
            <a:endParaRPr lang="ru-RU" sz="2800" b="1" cap="all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4643446"/>
            <a:ext cx="643419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должны быть заземлены</a:t>
            </a:r>
            <a:endParaRPr lang="ru-RU" sz="32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trumb_313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3042" cy="15919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821505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Техника безопасности за 25</a:t>
            </a:r>
            <a:endParaRPr lang="ru-RU" sz="2800" cap="all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Рисунок 7" descr="715129791eb501c6dda4ddb721d458b9_2102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2428868"/>
            <a:ext cx="1643074" cy="16430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035819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cap="all" dirty="0" smtClean="0">
                <a:ln w="50800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Сварочные работы за 5</a:t>
            </a:r>
            <a:endParaRPr lang="ru-RU" sz="3200" cap="all" dirty="0">
              <a:ln w="50800"/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7634947" cy="2596753"/>
          </a:xfrm>
          <a:prstGeom prst="pie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положению в пространстве</a:t>
            </a:r>
          </a:p>
          <a:p>
            <a:pPr lvl="0" algn="ctr"/>
            <a:r>
              <a:rPr lang="ru-RU" sz="32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швы разделяют на</a:t>
            </a:r>
            <a:r>
              <a:rPr lang="ru-RU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...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4143380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нижние, вертикальные, </a:t>
            </a:r>
          </a:p>
          <a:p>
            <a:pPr algn="ctr"/>
            <a:r>
              <a:rPr lang="ru-RU" sz="2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горизонтальные и потолочные</a:t>
            </a:r>
            <a:endParaRPr lang="ru-RU" sz="28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a51a32324067eb0ce802aa7c13ee7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0215" cy="15716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283088010_390555557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643049"/>
            <a:ext cx="1238252" cy="12134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921" y="1785926"/>
            <a:ext cx="6257339" cy="1419701"/>
          </a:xfrm>
          <a:prstGeom prst="round2Same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ru-RU" sz="32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 длине шва до 300 мм </a:t>
            </a:r>
          </a:p>
          <a:p>
            <a:pPr lvl="0" algn="ctr"/>
            <a:r>
              <a:rPr lang="ru-RU" sz="32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сварку ведут… </a:t>
            </a:r>
          </a:p>
          <a:p>
            <a:endParaRPr lang="ru-RU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5143512"/>
            <a:ext cx="619900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одном направлении</a:t>
            </a:r>
            <a:endParaRPr lang="ru-RU" sz="36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3a51a32324067eb0ce802aa7c13ee7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0215" cy="15716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035819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cap="all" dirty="0" smtClean="0">
                <a:ln w="50800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Сварочные работы за 10</a:t>
            </a:r>
            <a:endParaRPr lang="ru-RU" sz="3200" cap="all" dirty="0">
              <a:ln w="50800"/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1283088010_390555557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643049"/>
            <a:ext cx="1238252" cy="12134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714488"/>
            <a:ext cx="7000924" cy="2092881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Когда применяют многослойные</a:t>
            </a:r>
          </a:p>
          <a:p>
            <a:pPr lvl="0"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наложение шва </a:t>
            </a:r>
          </a:p>
          <a:p>
            <a:pPr lvl="0"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несколько проходов?</a:t>
            </a:r>
          </a:p>
          <a:p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503" y="4286256"/>
            <a:ext cx="7724230" cy="166199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сварке толстолистовой стали </a:t>
            </a:r>
          </a:p>
          <a:p>
            <a:pPr algn="ctr"/>
            <a:r>
              <a:rPr lang="ru-RU" sz="2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У-образной </a:t>
            </a:r>
          </a:p>
          <a:p>
            <a:pPr algn="ctr"/>
            <a:r>
              <a:rPr lang="ru-RU" sz="2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Х-образной разделкой кромок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3a51a32324067eb0ce802aa7c13ee7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0215" cy="15716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035819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cap="all" dirty="0" smtClean="0">
                <a:ln w="50800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Сварочные работы за 15</a:t>
            </a:r>
            <a:endParaRPr lang="ru-RU" sz="3200" cap="all" dirty="0">
              <a:ln w="50800"/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1283088010_390555557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643049"/>
            <a:ext cx="1238252" cy="12134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320" y="1785926"/>
            <a:ext cx="7329251" cy="1384995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Сколько % должна составлять </a:t>
            </a:r>
          </a:p>
          <a:p>
            <a:pPr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прихватка</a:t>
            </a:r>
          </a:p>
          <a:p>
            <a:pPr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от длины монтажного шва</a:t>
            </a:r>
            <a:endParaRPr lang="ru-RU" sz="2800" b="1" cap="all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4643446"/>
            <a:ext cx="1497526" cy="10464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10 %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3a51a32324067eb0ce802aa7c13ee7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0215" cy="15716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035819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cap="all" dirty="0" smtClean="0">
                <a:ln w="50800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Сварочные работы за 20</a:t>
            </a:r>
            <a:endParaRPr lang="ru-RU" sz="3200" cap="all" dirty="0">
              <a:ln w="50800"/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1283088010_390555557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3000372"/>
            <a:ext cx="1238252" cy="12134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643050"/>
            <a:ext cx="753449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При выполнении каких швов </a:t>
            </a:r>
          </a:p>
          <a:p>
            <a:pPr lvl="0"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необходимо</a:t>
            </a:r>
          </a:p>
          <a:p>
            <a:pPr lvl="0"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уменьшить сварочный ток </a:t>
            </a:r>
          </a:p>
          <a:p>
            <a:pPr lvl="0" algn="ctr"/>
            <a:r>
              <a:rPr lang="ru-RU" sz="28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на 10 %- 20 %.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3881" y="4357694"/>
            <a:ext cx="802655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потолочных и вертикальных</a:t>
            </a:r>
            <a:endParaRPr lang="ru-RU" sz="32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3a51a32324067eb0ce802aa7c13ee7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0215" cy="15716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035819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cap="all" dirty="0" smtClean="0">
                <a:ln w="50800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Сварочные работы за 25</a:t>
            </a:r>
            <a:endParaRPr lang="ru-RU" sz="3200" cap="all" dirty="0">
              <a:ln w="50800"/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1283088010_390555557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643050"/>
            <a:ext cx="1238252" cy="12134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035819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cap="all" dirty="0" smtClean="0">
                <a:ln w="50800"/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Сварочные работы за 5</a:t>
            </a:r>
            <a:endParaRPr lang="ru-RU" sz="3200" cap="all" dirty="0">
              <a:ln w="50800"/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0"/>
          </a:effectLst>
        </p:spPr>
        <p:txBody>
          <a:bodyPr/>
          <a:lstStyle/>
          <a:p>
            <a:pPr algn="ctr"/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0000" endA="300" endPos="50000" dist="29997" dir="5400000" sy="-100000" algn="bl" rotWithShape="0"/>
                </a:effectLst>
                <a:latin typeface="Arno Pro" pitchFamily="18" charset="0"/>
              </a:rPr>
              <a:t>ИНСТРУМЕНТЫ ЗА 5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b9c2a75bba952642aaceda10fd783c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452556" cy="15309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572396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1643051"/>
            <a:ext cx="8215370" cy="2596753"/>
          </a:xfrm>
          <a:prstGeom prst="teardrop">
            <a:avLst>
              <a:gd name="adj" fmla="val 107241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Назовите инструмент каменщика, предназначенный для уплотнения раствора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5072074"/>
            <a:ext cx="231986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расшивка</a:t>
            </a:r>
            <a:endParaRPr lang="ru-RU" sz="32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214818"/>
            <a:ext cx="2071702" cy="166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643042" y="142852"/>
            <a:ext cx="7281863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ИНСТРУМЕНТЫ ЗА 10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b9c2a75bba952642aaceda10fd783c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452556" cy="15309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715272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1643051"/>
            <a:ext cx="8001056" cy="1731169"/>
          </a:xfrm>
          <a:prstGeom prst="teardrop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рабочие инструменты каменщика</a:t>
            </a: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4071942"/>
            <a:ext cx="633506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кельма, растворная лопата, </a:t>
            </a:r>
          </a:p>
          <a:p>
            <a:pPr algn="ctr"/>
            <a:r>
              <a:rPr lang="ru-RU" sz="2800" b="1" cap="all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молоток-кирочка</a:t>
            </a:r>
            <a:r>
              <a:rPr lang="ru-RU" sz="2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расшивка</a:t>
            </a:r>
            <a:endParaRPr lang="ru-RU" sz="28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714488"/>
            <a:ext cx="1104900" cy="5715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500306"/>
            <a:ext cx="1000132" cy="10001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786190"/>
            <a:ext cx="1143008" cy="8018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inst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4643446"/>
            <a:ext cx="1333496" cy="133349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714480" y="142852"/>
            <a:ext cx="7281863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ИНСТРУМЕНТЫ ЗА 15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b9c2a75bba952642aaceda10fd783c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452556" cy="15309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5786446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1714488"/>
            <a:ext cx="9775153" cy="1168539"/>
          </a:xfrm>
          <a:prstGeom prst="chord">
            <a:avLst>
              <a:gd name="adj1" fmla="val 542557"/>
              <a:gd name="adj2" fmla="val 1620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Перечислить контрольно-измерительные </a:t>
            </a:r>
          </a:p>
          <a:p>
            <a:pPr algn="ctr"/>
            <a:r>
              <a:rPr lang="ru-RU" sz="24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ИНСТРУМЕНТЫ каменщика</a:t>
            </a:r>
            <a:endParaRPr lang="ru-RU" sz="2400" b="1" cap="all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4000504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уровень, правило ,отвес, угольник, шнур-причалка, </a:t>
            </a:r>
          </a:p>
          <a:p>
            <a:pPr algn="ctr"/>
            <a:r>
              <a:rPr lang="ru-RU" sz="24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складной метр, рулетка</a:t>
            </a:r>
            <a:endParaRPr lang="ru-RU" sz="24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4839208"/>
            <a:ext cx="2285984" cy="201879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9c2a75bba952642aaceda10fd783c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452556" cy="15309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14480" y="142852"/>
            <a:ext cx="7281863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ИНСТРУМЕНТЫ ЗА 20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6286512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1428737"/>
            <a:ext cx="8208896" cy="2726591"/>
          </a:xfrm>
          <a:prstGeom prst="teardrop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Инструмент, предназначенный </a:t>
            </a:r>
          </a:p>
          <a:p>
            <a:pPr lvl="0" algn="ctr"/>
            <a:r>
              <a:rPr lang="ru-RU" sz="24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пробивки борозд </a:t>
            </a:r>
          </a:p>
          <a:p>
            <a:pPr lvl="0" algn="ctr"/>
            <a:r>
              <a:rPr lang="ru-RU" sz="24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гнезд В ЖЕЛЕЗОБЕТОННЫХ конструкциях</a:t>
            </a:r>
          </a:p>
          <a:p>
            <a:endParaRPr lang="ru-RU" sz="2400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4643446"/>
            <a:ext cx="430835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шлямбур, скарпель</a:t>
            </a:r>
            <a:endParaRPr lang="ru-RU" sz="28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03A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857628"/>
            <a:ext cx="1828800" cy="1828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Longlif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929066"/>
            <a:ext cx="1905000" cy="1905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9c2a75bba952642aaceda10fd783c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452556" cy="15309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14480" y="214290"/>
            <a:ext cx="7281863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ИНСТРУМЕНТЫ ЗА 25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429684" cy="2043113"/>
          </a:xfrm>
          <a:prstGeom prst="round2Diag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Приспособление, служащее для закрепления электрода </a:t>
            </a:r>
          </a:p>
          <a:p>
            <a:pPr lvl="0" algn="ctr"/>
            <a:r>
              <a:rPr lang="ru-RU" sz="24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  сварочного провода, </a:t>
            </a:r>
          </a:p>
          <a:p>
            <a:pPr lvl="0" algn="ctr"/>
            <a:r>
              <a:rPr lang="ru-RU" sz="24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подводящего электрический ток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4929198"/>
            <a:ext cx="433484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электродержатель</a:t>
            </a:r>
            <a:endParaRPr lang="ru-RU" sz="28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Рисунок 7" descr="358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43430">
            <a:off x="743668" y="4224395"/>
            <a:ext cx="1714512" cy="14144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cap="all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Каменная кладка за 5</a:t>
            </a:r>
            <a:endParaRPr lang="ru-RU" sz="2800" cap="all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286776" cy="1947565"/>
          </a:xfrm>
          <a:prstGeom prst="pi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называется последний кирпич </a:t>
            </a:r>
          </a:p>
          <a:p>
            <a:pPr algn="ctr"/>
            <a:r>
              <a:rPr lang="ru-RU" sz="28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укладываемый в арку</a:t>
            </a:r>
            <a:endParaRPr lang="ru-RU" sz="2800" cap="all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4643446"/>
            <a:ext cx="20152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замок</a:t>
            </a:r>
            <a:endParaRPr lang="ru-RU" sz="4000" b="1" cap="al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0d21811dad4417cbcfed9932ef0939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6084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s_dnem_stroitelya_karti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998426"/>
            <a:ext cx="2833689" cy="19166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00034" y="1785926"/>
            <a:ext cx="8429684" cy="1341656"/>
          </a:xfrm>
          <a:prstGeom prst="pi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Назовите толщину стены в 3 кирпича в мм</a:t>
            </a:r>
            <a:endParaRPr lang="ru-RU" sz="2800" b="1" cap="all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4214818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770 мм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0d21811dad4417cbcfed9932ef0939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6084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862137" y="0"/>
            <a:ext cx="7281863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spc="0" normalizeH="0" baseline="0" noProof="0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Каменная кладка за 10</a:t>
            </a:r>
            <a:endParaRPr kumimoji="0" lang="ru-RU" sz="3600" b="1" i="0" u="none" strike="noStrike" kern="0" cap="all" spc="0" normalizeH="0" baseline="0" noProof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357694"/>
            <a:ext cx="1905001" cy="16823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143768" y="6373368"/>
            <a:ext cx="978408" cy="4846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Edu gray back">
  <a:themeElements>
    <a:clrScheme name="Edu blue lines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Edu blue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blu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 gray back</Template>
  <TotalTime>1073</TotalTime>
  <Words>445</Words>
  <Application>Microsoft Office PowerPoint</Application>
  <PresentationFormat>Экран (4:3)</PresentationFormat>
  <Paragraphs>149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Edu gray back</vt:lpstr>
      <vt:lpstr>СВОЯ ИГРА</vt:lpstr>
      <vt:lpstr>Презентация PowerPoint</vt:lpstr>
      <vt:lpstr>ИНСТРУМЕНТЫ ЗА 5 </vt:lpstr>
      <vt:lpstr>Презентация PowerPoint</vt:lpstr>
      <vt:lpstr>Презентация PowerPoint</vt:lpstr>
      <vt:lpstr>Презентация PowerPoint</vt:lpstr>
      <vt:lpstr>Презентация PowerPoint</vt:lpstr>
      <vt:lpstr>Каменная кладка за 5</vt:lpstr>
      <vt:lpstr>Презентация PowerPoint</vt:lpstr>
      <vt:lpstr>Каменная кладка за 15</vt:lpstr>
      <vt:lpstr>Каменная кладка за 20</vt:lpstr>
      <vt:lpstr>Каменная кладка за 25 </vt:lpstr>
      <vt:lpstr>Конструктивные элементы здания за 5</vt:lpstr>
      <vt:lpstr>Презентация PowerPoint</vt:lpstr>
      <vt:lpstr>Презентация PowerPoint</vt:lpstr>
      <vt:lpstr>Презентация PowerPoint</vt:lpstr>
      <vt:lpstr>Конструктивные элементы здания за 25</vt:lpstr>
      <vt:lpstr>Техника безопасности за 5</vt:lpstr>
      <vt:lpstr>Техника безопасности за 10</vt:lpstr>
      <vt:lpstr>Техника безопасности за 15</vt:lpstr>
      <vt:lpstr>Техника безопасности за 20</vt:lpstr>
      <vt:lpstr>Техника безопасности за 25</vt:lpstr>
      <vt:lpstr>Сварочные работы за 5</vt:lpstr>
      <vt:lpstr>Сварочные работы за 10</vt:lpstr>
      <vt:lpstr>Сварочные работы за 15</vt:lpstr>
      <vt:lpstr>Сварочные работы за 20</vt:lpstr>
      <vt:lpstr>Сварочные работы за 25</vt:lpstr>
      <vt:lpstr>Сварочные работы за 5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Ольга</dc:creator>
  <cp:lastModifiedBy>1</cp:lastModifiedBy>
  <cp:revision>99</cp:revision>
  <dcterms:created xsi:type="dcterms:W3CDTF">2011-01-14T14:46:21Z</dcterms:created>
  <dcterms:modified xsi:type="dcterms:W3CDTF">2011-03-04T15:39:21Z</dcterms:modified>
</cp:coreProperties>
</file>