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2" r:id="rId14"/>
    <p:sldId id="267" r:id="rId15"/>
    <p:sldId id="268" r:id="rId16"/>
    <p:sldId id="275" r:id="rId17"/>
    <p:sldId id="274" r:id="rId18"/>
    <p:sldId id="269" r:id="rId19"/>
    <p:sldId id="278" r:id="rId20"/>
    <p:sldId id="276" r:id="rId21"/>
    <p:sldId id="279" r:id="rId22"/>
    <p:sldId id="277" r:id="rId23"/>
    <p:sldId id="280" r:id="rId24"/>
    <p:sldId id="281" r:id="rId25"/>
    <p:sldId id="273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 bright="9000" contrast="31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  <a:cs typeface="Mongolian Baiti" pitchFamily="66" charset="0"/>
              </a:rPr>
              <a:t>Презентация</a:t>
            </a:r>
          </a:p>
          <a:p>
            <a:pPr algn="ctr"/>
            <a:r>
              <a:rPr lang="ru-RU" sz="66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  <a:cs typeface="Mongolian Baiti" pitchFamily="66" charset="0"/>
              </a:rPr>
              <a:t>«Тур по Италии»</a:t>
            </a:r>
            <a:endParaRPr lang="ru-RU" sz="66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itchFamily="66" charset="0"/>
              <a:cs typeface="Mongolian Baiti" pitchFamily="66" charset="0"/>
            </a:endParaRPr>
          </a:p>
        </p:txBody>
      </p:sp>
      <p:pic>
        <p:nvPicPr>
          <p:cNvPr id="6" name="Рисунок 5" descr="map-ital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204864"/>
            <a:ext cx="3672408" cy="43374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76256" y="5157192"/>
            <a:ext cx="2267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Выполнил:</a:t>
            </a:r>
          </a:p>
          <a:p>
            <a:r>
              <a:rPr lang="ru-RU" sz="2000" b="1" dirty="0" smtClean="0">
                <a:latin typeface="Monotype Corsiva" pitchFamily="66" charset="0"/>
              </a:rPr>
              <a:t>Ученик 11 «Б» класса</a:t>
            </a:r>
          </a:p>
          <a:p>
            <a:r>
              <a:rPr lang="ru-RU" sz="2000" b="1" dirty="0" smtClean="0">
                <a:latin typeface="Monotype Corsiva" pitchFamily="66" charset="0"/>
              </a:rPr>
              <a:t>Щитинин Владимир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00px-Castello_di_Racconig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0"/>
            <a:ext cx="8208912" cy="6156684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615011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Замок </a:t>
            </a:r>
            <a:r>
              <a:rPr lang="ru-RU" sz="2000" b="1" dirty="0" err="1" smtClean="0">
                <a:latin typeface="Monotype Corsiva" pitchFamily="66" charset="0"/>
              </a:rPr>
              <a:t>Раккониджи</a:t>
            </a:r>
            <a:r>
              <a:rPr lang="ru-RU" sz="2000" dirty="0" smtClean="0">
                <a:latin typeface="Monotype Corsiva" pitchFamily="66" charset="0"/>
              </a:rPr>
              <a:t> (</a:t>
            </a:r>
            <a:r>
              <a:rPr lang="ru-RU" sz="2000" dirty="0" smtClean="0">
                <a:latin typeface="Monotype Corsiva" pitchFamily="66" charset="0"/>
              </a:rPr>
              <a:t>загородная </a:t>
            </a:r>
            <a:r>
              <a:rPr lang="ru-RU" sz="2000" dirty="0" smtClean="0">
                <a:latin typeface="Monotype Corsiva" pitchFamily="66" charset="0"/>
              </a:rPr>
              <a:t>резиденция пьемонтских монархов в местечке </a:t>
            </a:r>
            <a:r>
              <a:rPr lang="ru-RU" sz="2000" dirty="0" err="1" smtClean="0">
                <a:latin typeface="Monotype Corsiva" pitchFamily="66" charset="0"/>
              </a:rPr>
              <a:t>Раккониджи</a:t>
            </a:r>
            <a:r>
              <a:rPr lang="ru-RU" sz="2000" dirty="0" smtClean="0">
                <a:latin typeface="Monotype Corsiva" pitchFamily="66" charset="0"/>
              </a:rPr>
              <a:t> близ </a:t>
            </a:r>
            <a:r>
              <a:rPr lang="ru-RU" sz="2000" dirty="0" err="1" smtClean="0">
                <a:latin typeface="Monotype Corsiva" pitchFamily="66" charset="0"/>
              </a:rPr>
              <a:t>Кунео</a:t>
            </a:r>
            <a:r>
              <a:rPr lang="ru-RU" sz="2000" dirty="0" smtClean="0">
                <a:latin typeface="Monotype Corsiva" pitchFamily="66" charset="0"/>
              </a:rPr>
              <a:t>)</a:t>
            </a: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00px-Palazzina_di_caccia_di_Stupinig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0"/>
            <a:ext cx="8220405" cy="61653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0270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Замок </a:t>
            </a:r>
            <a:r>
              <a:rPr lang="ru-RU" sz="2400" b="1" dirty="0" err="1" smtClean="0">
                <a:latin typeface="Monotype Corsiva" pitchFamily="66" charset="0"/>
              </a:rPr>
              <a:t>Ступиниджи</a:t>
            </a:r>
            <a:r>
              <a:rPr lang="ru-RU" sz="2400" dirty="0" smtClean="0">
                <a:latin typeface="Monotype Corsiva" pitchFamily="66" charset="0"/>
              </a:rPr>
              <a:t> </a:t>
            </a:r>
            <a:r>
              <a:rPr lang="ru-RU" sz="2400" dirty="0" smtClean="0">
                <a:latin typeface="Monotype Corsiva" pitchFamily="66" charset="0"/>
              </a:rPr>
              <a:t>(загородная </a:t>
            </a:r>
            <a:r>
              <a:rPr lang="ru-RU" sz="2400" dirty="0" smtClean="0">
                <a:latin typeface="Monotype Corsiva" pitchFamily="66" charset="0"/>
              </a:rPr>
              <a:t>резиденция монархов Савойского дома в одноимённом предместье города </a:t>
            </a:r>
            <a:r>
              <a:rPr lang="ru-RU" sz="2400" dirty="0" err="1" smtClean="0">
                <a:latin typeface="Monotype Corsiva" pitchFamily="66" charset="0"/>
              </a:rPr>
              <a:t>Никелино</a:t>
            </a:r>
            <a:r>
              <a:rPr lang="ru-RU" sz="2400" dirty="0" smtClean="0">
                <a:latin typeface="Monotype Corsiva" pitchFamily="66" charset="0"/>
              </a:rPr>
              <a:t>)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00px-Torino_2006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0"/>
            <a:ext cx="1905000" cy="19621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428396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b="1" dirty="0" smtClean="0">
                <a:latin typeface="Monotype Corsiva" pitchFamily="66" charset="0"/>
              </a:rPr>
              <a:t>Турин</a:t>
            </a:r>
            <a:r>
              <a:rPr lang="ru-RU" sz="2400" b="1" dirty="0" smtClean="0">
                <a:latin typeface="Monotype Corsiva" pitchFamily="66" charset="0"/>
              </a:rPr>
              <a:t> — столица </a:t>
            </a:r>
            <a:r>
              <a:rPr lang="ru-RU" sz="2400" b="1" u="sng" dirty="0" smtClean="0">
                <a:latin typeface="Monotype Corsiva" pitchFamily="66" charset="0"/>
              </a:rPr>
              <a:t>зимних Олимпийских игр 2006 года. </a:t>
            </a:r>
            <a:endParaRPr lang="ru-RU" sz="2400" b="1" u="sng" dirty="0" smtClean="0">
              <a:latin typeface="Monotype Corsiva" pitchFamily="66" charset="0"/>
            </a:endParaRPr>
          </a:p>
          <a:p>
            <a:endParaRPr lang="ru-RU" sz="2400" b="1" dirty="0" smtClean="0">
              <a:latin typeface="Monotype Corsiva" pitchFamily="66" charset="0"/>
            </a:endParaRPr>
          </a:p>
          <a:p>
            <a:endParaRPr lang="ru-RU" sz="2400" b="1" dirty="0" smtClean="0">
              <a:latin typeface="Monotype Corsiva" pitchFamily="66" charset="0"/>
            </a:endParaRPr>
          </a:p>
          <a:p>
            <a:endParaRPr lang="ru-RU" sz="2400" b="1" dirty="0" smtClean="0">
              <a:latin typeface="Monotype Corsiva" pitchFamily="66" charset="0"/>
            </a:endParaRPr>
          </a:p>
          <a:p>
            <a:r>
              <a:rPr lang="ru-RU" sz="2400" b="1" dirty="0" smtClean="0">
                <a:latin typeface="Monotype Corsiva" pitchFamily="66" charset="0"/>
              </a:rPr>
              <a:t>Город </a:t>
            </a:r>
            <a:r>
              <a:rPr lang="ru-RU" sz="2400" b="1" dirty="0" smtClean="0">
                <a:latin typeface="Monotype Corsiva" pitchFamily="66" charset="0"/>
              </a:rPr>
              <a:t>знаменит своей футбольной командой "</a:t>
            </a:r>
            <a:r>
              <a:rPr lang="ru-RU" sz="2400" b="1" u="sng" dirty="0" smtClean="0">
                <a:latin typeface="Monotype Corsiva" pitchFamily="66" charset="0"/>
              </a:rPr>
              <a:t>Ювентус", </a:t>
            </a:r>
            <a:r>
              <a:rPr lang="ru-RU" sz="2400" b="1" dirty="0" smtClean="0">
                <a:latin typeface="Monotype Corsiva" pitchFamily="66" charset="0"/>
              </a:rPr>
              <a:t>которая неоднократно </a:t>
            </a:r>
            <a:r>
              <a:rPr lang="ru-RU" sz="2400" b="1" dirty="0" smtClean="0">
                <a:latin typeface="Monotype Corsiva" pitchFamily="66" charset="0"/>
              </a:rPr>
              <a:t>выигрывала Чемпионат</a:t>
            </a:r>
            <a:r>
              <a:rPr lang="ru-RU" sz="2400" b="1" dirty="0" smtClean="0">
                <a:latin typeface="Monotype Corsiva" pitchFamily="66" charset="0"/>
              </a:rPr>
              <a:t> и Кубок Италии, европейские клубные кубки.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5" name="Рисунок 4" descr="150px-Braciere_Olimpi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0"/>
            <a:ext cx="1296144" cy="2013344"/>
          </a:xfrm>
          <a:prstGeom prst="rect">
            <a:avLst/>
          </a:prstGeom>
        </p:spPr>
      </p:pic>
      <p:pic>
        <p:nvPicPr>
          <p:cNvPr id="7" name="Рисунок 6" descr="150px-Juventus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2492896"/>
            <a:ext cx="1224136" cy="1991261"/>
          </a:xfrm>
          <a:prstGeom prst="rect">
            <a:avLst/>
          </a:prstGeom>
        </p:spPr>
      </p:pic>
      <p:pic>
        <p:nvPicPr>
          <p:cNvPr id="8" name="Рисунок 7" descr="Match_321343_2899_a594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2348880"/>
            <a:ext cx="3419872" cy="22131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494116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Интересный факт:</a:t>
            </a:r>
          </a:p>
          <a:p>
            <a:endParaRPr lang="ru-RU" sz="2400" b="1" dirty="0" smtClean="0"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У Турина 18 городов-побратимов со всего мира, 2 из которых российские: </a:t>
            </a:r>
          </a:p>
          <a:p>
            <a:pPr algn="ctr"/>
            <a:r>
              <a:rPr lang="ru-RU" sz="2400" b="1" u="sng" dirty="0" smtClean="0">
                <a:latin typeface="Monotype Corsiva" pitchFamily="66" charset="0"/>
              </a:rPr>
              <a:t>Волгоград</a:t>
            </a:r>
            <a:r>
              <a:rPr lang="ru-RU" sz="2400" b="1" dirty="0" smtClean="0">
                <a:latin typeface="Monotype Corsiva" pitchFamily="66" charset="0"/>
              </a:rPr>
              <a:t> и </a:t>
            </a:r>
            <a:r>
              <a:rPr lang="ru-RU" sz="2400" b="1" u="sng" dirty="0" smtClean="0">
                <a:latin typeface="Monotype Corsiva" pitchFamily="66" charset="0"/>
              </a:rPr>
              <a:t>Екатеринбург.</a:t>
            </a:r>
            <a:endParaRPr lang="ru-RU" sz="2400" b="1" u="sng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00px-Italia_centrale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32656"/>
            <a:ext cx="5184576" cy="611520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267744" y="1700808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059832" y="1340768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995936" y="2492896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499992" y="3501008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07704" y="177281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Турин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776" y="83671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Милан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11" name="Прямая соединительная линия 10"/>
          <p:cNvCxnSpPr>
            <a:endCxn id="6" idx="3"/>
          </p:cNvCxnSpPr>
          <p:nvPr/>
        </p:nvCxnSpPr>
        <p:spPr>
          <a:xfrm flipV="1">
            <a:off x="2339752" y="1402231"/>
            <a:ext cx="730625" cy="3345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990f52ce296038566f6bd1adfb77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437112"/>
            <a:ext cx="3312368" cy="22314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16632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  <a:cs typeface="Mongolian Baiti" pitchFamily="66" charset="0"/>
              </a:rPr>
              <a:t>Милан</a:t>
            </a:r>
            <a:endParaRPr lang="ru-RU" sz="66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itchFamily="66" charset="0"/>
              <a:cs typeface="Mongolian Baiti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80728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u="sng" dirty="0" err="1" smtClean="0">
                <a:latin typeface="Monotype Corsiva" pitchFamily="66" charset="0"/>
              </a:rPr>
              <a:t>Мила́н</a:t>
            </a:r>
            <a:r>
              <a:rPr lang="ru-RU" sz="2000" b="1" dirty="0" smtClean="0">
                <a:latin typeface="Monotype Corsiva" pitchFamily="66" charset="0"/>
              </a:rPr>
              <a:t> — главный город</a:t>
            </a:r>
            <a:r>
              <a:rPr lang="ru-RU" sz="2000" b="1" dirty="0" smtClean="0">
                <a:latin typeface="Monotype Corsiva" pitchFamily="66" charset="0"/>
              </a:rPr>
              <a:t> северной </a:t>
            </a:r>
            <a:r>
              <a:rPr lang="ru-RU" sz="2000" b="1" dirty="0" smtClean="0">
                <a:latin typeface="Monotype Corsiva" pitchFamily="66" charset="0"/>
              </a:rPr>
              <a:t>части </a:t>
            </a:r>
            <a:r>
              <a:rPr lang="ru-RU" sz="2000" b="1" dirty="0" smtClean="0">
                <a:latin typeface="Monotype Corsiva" pitchFamily="66" charset="0"/>
              </a:rPr>
              <a:t>Италии, административный центр области </a:t>
            </a:r>
            <a:r>
              <a:rPr lang="ru-RU" sz="2000" b="1" u="sng" dirty="0" smtClean="0">
                <a:latin typeface="Monotype Corsiva" pitchFamily="66" charset="0"/>
              </a:rPr>
              <a:t>Ломбардия</a:t>
            </a:r>
            <a:r>
              <a:rPr lang="ru-RU" sz="2000" b="1" dirty="0" smtClean="0">
                <a:latin typeface="Monotype Corsiva" pitchFamily="66" charset="0"/>
              </a:rPr>
              <a:t>, </a:t>
            </a:r>
            <a:r>
              <a:rPr lang="ru-RU" sz="2000" b="1" dirty="0" smtClean="0">
                <a:latin typeface="Monotype Corsiva" pitchFamily="66" charset="0"/>
              </a:rPr>
              <a:t>самого крупного региона Италии, и провинции Милан. </a:t>
            </a:r>
            <a:endParaRPr lang="ru-RU" sz="2000" b="1" dirty="0" smtClean="0">
              <a:latin typeface="Monotype Corsiva" pitchFamily="66" charset="0"/>
            </a:endParaRPr>
          </a:p>
          <a:p>
            <a:endParaRPr lang="ru-RU" sz="2000" b="1" dirty="0" smtClean="0">
              <a:latin typeface="Monotype Corsiva" pitchFamily="66" charset="0"/>
            </a:endParaRPr>
          </a:p>
          <a:p>
            <a:r>
              <a:rPr lang="ru-RU" sz="2000" b="1" dirty="0" smtClean="0">
                <a:latin typeface="Monotype Corsiva" pitchFamily="66" charset="0"/>
              </a:rPr>
              <a:t>Милан</a:t>
            </a:r>
            <a:r>
              <a:rPr lang="ru-RU" sz="2000" b="1" dirty="0" smtClean="0">
                <a:latin typeface="Monotype Corsiva" pitchFamily="66" charset="0"/>
              </a:rPr>
              <a:t> — второй по величине город Италии — имеет репутацию финансово-экономической столицы страны и одной из мировых столиц моды</a:t>
            </a:r>
            <a:r>
              <a:rPr lang="ru-RU" sz="2000" b="1" dirty="0" smtClean="0">
                <a:latin typeface="Monotype Corsiva" pitchFamily="66" charset="0"/>
              </a:rPr>
              <a:t>.</a:t>
            </a:r>
          </a:p>
          <a:p>
            <a:endParaRPr lang="ru-RU" sz="2000" b="1" dirty="0" smtClean="0">
              <a:latin typeface="Monotype Corsiva" pitchFamily="66" charset="0"/>
            </a:endParaRPr>
          </a:p>
          <a:p>
            <a:r>
              <a:rPr lang="ru-RU" sz="2000" b="1" dirty="0" smtClean="0">
                <a:latin typeface="Monotype Corsiva" pitchFamily="66" charset="0"/>
              </a:rPr>
              <a:t>Предполагается, что Милан был первоначально основан кельтами Северной Италии примерно в 600 году до н. э</a:t>
            </a:r>
            <a:r>
              <a:rPr lang="ru-RU" sz="2000" b="1" dirty="0" smtClean="0">
                <a:latin typeface="Monotype Corsiva" pitchFamily="66" charset="0"/>
              </a:rPr>
              <a:t>., поэтому Милан имеет довольно богатую историю.</a:t>
            </a:r>
          </a:p>
          <a:p>
            <a:endParaRPr lang="ru-RU" sz="2000" b="1" dirty="0" smtClean="0">
              <a:latin typeface="Monotype Corsiva" pitchFamily="66" charset="0"/>
            </a:endParaRPr>
          </a:p>
          <a:p>
            <a:r>
              <a:rPr lang="ru-RU" sz="2000" b="1" dirty="0" smtClean="0">
                <a:latin typeface="Monotype Corsiva" pitchFamily="66" charset="0"/>
              </a:rPr>
              <a:t>До 2012 года был городом-побратимом </a:t>
            </a:r>
            <a:r>
              <a:rPr lang="ru-RU" sz="2000" b="1" u="sng" dirty="0" smtClean="0">
                <a:latin typeface="Monotype Corsiva" pitchFamily="66" charset="0"/>
              </a:rPr>
              <a:t>Санкт-Петербурга.</a:t>
            </a:r>
            <a:endParaRPr lang="ru-RU" sz="2000" b="1" u="sng" dirty="0">
              <a:latin typeface="Monotype Corsiva" pitchFamily="66" charset="0"/>
            </a:endParaRPr>
          </a:p>
        </p:txBody>
      </p:sp>
      <p:pic>
        <p:nvPicPr>
          <p:cNvPr id="6" name="Рисунок 5" descr="90px-CoA_Città_di_Milano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764704"/>
            <a:ext cx="1296144" cy="1569774"/>
          </a:xfrm>
          <a:prstGeom prst="rect">
            <a:avLst/>
          </a:prstGeom>
        </p:spPr>
      </p:pic>
      <p:pic>
        <p:nvPicPr>
          <p:cNvPr id="7" name="Рисунок 6" descr="160px-Flag_of_Milan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1052736"/>
            <a:ext cx="2016224" cy="10081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 descr="120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2204864"/>
            <a:ext cx="3230056" cy="21258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Два символа города — беломраморный </a:t>
            </a:r>
            <a:r>
              <a:rPr lang="ru-RU" sz="2400" b="1" u="sng" dirty="0" smtClean="0">
                <a:latin typeface="Monotype Corsiva" pitchFamily="66" charset="0"/>
              </a:rPr>
              <a:t>Миланский собор, </a:t>
            </a:r>
            <a:r>
              <a:rPr lang="ru-RU" sz="2400" b="1" dirty="0" smtClean="0">
                <a:latin typeface="Monotype Corsiva" pitchFamily="66" charset="0"/>
              </a:rPr>
              <a:t>расположенный на главной городской площади рядом с королевским дворцом, и замок </a:t>
            </a:r>
            <a:r>
              <a:rPr lang="ru-RU" sz="2400" b="1" u="sng" dirty="0" err="1" smtClean="0">
                <a:latin typeface="Monotype Corsiva" pitchFamily="66" charset="0"/>
              </a:rPr>
              <a:t>Сфорца</a:t>
            </a:r>
            <a:r>
              <a:rPr lang="ru-RU" sz="2400" b="1" dirty="0" smtClean="0">
                <a:latin typeface="Monotype Corsiva" pitchFamily="66" charset="0"/>
              </a:rPr>
              <a:t>, который, возможно, послужил образцом для ломбардских зодчих, возводивших в конце XV века стены </a:t>
            </a:r>
            <a:r>
              <a:rPr lang="ru-RU" sz="2400" b="1" u="sng" dirty="0" smtClean="0">
                <a:latin typeface="Monotype Corsiva" pitchFamily="66" charset="0"/>
              </a:rPr>
              <a:t>Московского Кремля</a:t>
            </a:r>
            <a:r>
              <a:rPr lang="ru-RU" sz="2400" b="1" dirty="0" smtClean="0">
                <a:latin typeface="Monotype Corsiva" pitchFamily="66" charset="0"/>
              </a:rPr>
              <a:t>.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5" name="Рисунок 4" descr="800px-Milano_-_Castello_sforzesco_-_Foto_Giovanni_Dall'Orto_11-giugno-2006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916832"/>
            <a:ext cx="4644008" cy="3483006"/>
          </a:xfrm>
          <a:prstGeom prst="rect">
            <a:avLst/>
          </a:prstGeom>
        </p:spPr>
      </p:pic>
      <p:pic>
        <p:nvPicPr>
          <p:cNvPr id="6" name="Рисунок 5" descr="856MilanoDuom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916832"/>
            <a:ext cx="4422749" cy="34563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445224"/>
            <a:ext cx="4427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Миланский собор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(</a:t>
            </a:r>
            <a:r>
              <a:rPr lang="ru-RU" sz="2400" dirty="0" smtClean="0">
                <a:latin typeface="Monotype Corsiva" pitchFamily="66" charset="0"/>
              </a:rPr>
              <a:t>кафедральный </a:t>
            </a:r>
            <a:r>
              <a:rPr lang="ru-RU" sz="2400" dirty="0" smtClean="0">
                <a:latin typeface="Monotype Corsiva" pitchFamily="66" charset="0"/>
              </a:rPr>
              <a:t>собор</a:t>
            </a:r>
            <a:r>
              <a:rPr lang="ru-RU" sz="2400" dirty="0" smtClean="0">
                <a:latin typeface="Monotype Corsiva" pitchFamily="66" charset="0"/>
              </a:rPr>
              <a:t> в </a:t>
            </a:r>
            <a:r>
              <a:rPr lang="ru-RU" sz="2400" dirty="0" smtClean="0">
                <a:latin typeface="Monotype Corsiva" pitchFamily="66" charset="0"/>
              </a:rPr>
              <a:t>Милане</a:t>
            </a:r>
            <a:r>
              <a:rPr lang="ru-RU" sz="2400" u="sng" dirty="0" smtClean="0">
                <a:latin typeface="Monotype Corsiva" pitchFamily="66" charset="0"/>
              </a:rPr>
              <a:t>)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992" y="5445224"/>
            <a:ext cx="4644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Замок </a:t>
            </a:r>
            <a:r>
              <a:rPr lang="ru-RU" sz="2400" b="1" dirty="0" err="1" smtClean="0">
                <a:latin typeface="Monotype Corsiva" pitchFamily="66" charset="0"/>
              </a:rPr>
              <a:t>Сфорца</a:t>
            </a:r>
            <a:endParaRPr lang="ru-RU" sz="2400" b="1" dirty="0" smtClean="0"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(</a:t>
            </a:r>
            <a:r>
              <a:rPr lang="ru-RU" sz="2400" dirty="0" smtClean="0">
                <a:latin typeface="Monotype Corsiva" pitchFamily="66" charset="0"/>
              </a:rPr>
              <a:t> </a:t>
            </a:r>
            <a:r>
              <a:rPr lang="ru-RU" sz="2400" dirty="0" smtClean="0">
                <a:latin typeface="Monotype Corsiva" pitchFamily="66" charset="0"/>
              </a:rPr>
              <a:t>резиденция</a:t>
            </a:r>
            <a:r>
              <a:rPr lang="ru-RU" sz="2400" dirty="0" smtClean="0">
                <a:latin typeface="Monotype Corsiva" pitchFamily="66" charset="0"/>
              </a:rPr>
              <a:t> миланских герцогов </a:t>
            </a:r>
            <a:endParaRPr lang="ru-RU" sz="2400" dirty="0" smtClean="0"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династии</a:t>
            </a:r>
            <a:r>
              <a:rPr lang="ru-RU" sz="2400" dirty="0" smtClean="0">
                <a:latin typeface="Monotype Corsiva" pitchFamily="66" charset="0"/>
              </a:rPr>
              <a:t> </a:t>
            </a:r>
            <a:r>
              <a:rPr lang="ru-RU" sz="2400" dirty="0" err="1" smtClean="0">
                <a:latin typeface="Monotype Corsiva" pitchFamily="66" charset="0"/>
              </a:rPr>
              <a:t>Сфорца</a:t>
            </a:r>
            <a:r>
              <a:rPr lang="ru-RU" sz="2400" dirty="0" smtClean="0">
                <a:latin typeface="Monotype Corsiva" pitchFamily="66" charset="0"/>
              </a:rPr>
              <a:t>)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12" y="0"/>
            <a:ext cx="381540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latin typeface="Monotype Corsiva" pitchFamily="66" charset="0"/>
            </a:endParaRPr>
          </a:p>
          <a:p>
            <a:r>
              <a:rPr lang="ru-RU" sz="2400" b="1" dirty="0" smtClean="0">
                <a:latin typeface="Monotype Corsiva" pitchFamily="66" charset="0"/>
              </a:rPr>
              <a:t>Одним из примечательнейших мест является </a:t>
            </a:r>
            <a:r>
              <a:rPr lang="ru-RU" sz="2400" b="1" u="sng" dirty="0" smtClean="0">
                <a:latin typeface="Monotype Corsiva" pitchFamily="66" charset="0"/>
              </a:rPr>
              <a:t>Монастырь </a:t>
            </a:r>
            <a:r>
              <a:rPr lang="ru-RU" sz="2400" b="1" u="sng" dirty="0" err="1" smtClean="0">
                <a:latin typeface="Monotype Corsiva" pitchFamily="66" charset="0"/>
              </a:rPr>
              <a:t>Санта-Мария-делле-Грацие</a:t>
            </a:r>
            <a:r>
              <a:rPr lang="ru-RU" sz="2400" b="1" u="sng" dirty="0" smtClean="0">
                <a:latin typeface="Monotype Corsiva" pitchFamily="66" charset="0"/>
              </a:rPr>
              <a:t> </a:t>
            </a:r>
            <a:r>
              <a:rPr lang="ru-RU" sz="2400" b="1" dirty="0" smtClean="0">
                <a:latin typeface="Monotype Corsiva" pitchFamily="66" charset="0"/>
              </a:rPr>
              <a:t>-  главная церковь доминиканского</a:t>
            </a:r>
            <a:r>
              <a:rPr lang="ru-RU" sz="2400" b="1" dirty="0" smtClean="0">
                <a:latin typeface="Monotype Corsiva" pitchFamily="66" charset="0"/>
              </a:rPr>
              <a:t> монастыря в западной части Милана</a:t>
            </a:r>
            <a:r>
              <a:rPr lang="ru-RU" sz="2400" b="1" dirty="0" smtClean="0">
                <a:latin typeface="Monotype Corsiva" pitchFamily="66" charset="0"/>
              </a:rPr>
              <a:t>.</a:t>
            </a:r>
          </a:p>
          <a:p>
            <a:endParaRPr lang="ru-RU" sz="2400" b="1" dirty="0" smtClean="0">
              <a:latin typeface="Monotype Corsiva" pitchFamily="66" charset="0"/>
            </a:endParaRPr>
          </a:p>
          <a:p>
            <a:endParaRPr lang="ru-RU" sz="2400" b="1" dirty="0" smtClean="0">
              <a:latin typeface="Monotype Corsiva" pitchFamily="66" charset="0"/>
            </a:endParaRPr>
          </a:p>
          <a:p>
            <a:r>
              <a:rPr lang="ru-RU" sz="2400" b="1" dirty="0" smtClean="0">
                <a:latin typeface="Monotype Corsiva" pitchFamily="66" charset="0"/>
              </a:rPr>
              <a:t>В </a:t>
            </a:r>
            <a:r>
              <a:rPr lang="ru-RU" sz="2400" b="1" dirty="0" smtClean="0">
                <a:latin typeface="Monotype Corsiva" pitchFamily="66" charset="0"/>
              </a:rPr>
              <a:t>1980 г</a:t>
            </a:r>
            <a:r>
              <a:rPr lang="ru-RU" sz="2400" b="1" dirty="0" smtClean="0">
                <a:latin typeface="Monotype Corsiva" pitchFamily="66" charset="0"/>
              </a:rPr>
              <a:t>. Монастырь объявлен ЮНЕСКО</a:t>
            </a:r>
            <a:r>
              <a:rPr lang="ru-RU" sz="2400" b="1" dirty="0" smtClean="0">
                <a:latin typeface="Monotype Corsiva" pitchFamily="66" charset="0"/>
              </a:rPr>
              <a:t> памятником </a:t>
            </a:r>
            <a:r>
              <a:rPr lang="ru-RU" sz="2400" b="1" u="sng" dirty="0" smtClean="0">
                <a:latin typeface="Monotype Corsiva" pitchFamily="66" charset="0"/>
              </a:rPr>
              <a:t>Всемирного </a:t>
            </a:r>
            <a:r>
              <a:rPr lang="ru-RU" sz="2400" b="1" u="sng" dirty="0" smtClean="0">
                <a:latin typeface="Monotype Corsiva" pitchFamily="66" charset="0"/>
              </a:rPr>
              <a:t>наследия.</a:t>
            </a:r>
          </a:p>
          <a:p>
            <a:r>
              <a:rPr lang="ru-RU" sz="2400" b="1" dirty="0" smtClean="0">
                <a:latin typeface="Monotype Corsiva" pitchFamily="66" charset="0"/>
              </a:rPr>
              <a:t>Расположенная </a:t>
            </a:r>
            <a:r>
              <a:rPr lang="ru-RU" sz="2400" b="1" dirty="0" smtClean="0">
                <a:latin typeface="Monotype Corsiva" pitchFamily="66" charset="0"/>
              </a:rPr>
              <a:t>в нём фреска </a:t>
            </a:r>
            <a:r>
              <a:rPr lang="ru-RU" sz="2400" b="1" u="sng" dirty="0" smtClean="0">
                <a:latin typeface="Monotype Corsiva" pitchFamily="66" charset="0"/>
              </a:rPr>
              <a:t>Леонардо да Винчи</a:t>
            </a:r>
            <a:r>
              <a:rPr lang="ru-RU" sz="2400" b="1" dirty="0" smtClean="0">
                <a:latin typeface="Monotype Corsiva" pitchFamily="66" charset="0"/>
              </a:rPr>
              <a:t> «</a:t>
            </a:r>
            <a:r>
              <a:rPr lang="ru-RU" sz="2400" b="1" u="sng" dirty="0" smtClean="0">
                <a:latin typeface="Monotype Corsiva" pitchFamily="66" charset="0"/>
              </a:rPr>
              <a:t>Тайная вечеря</a:t>
            </a:r>
            <a:r>
              <a:rPr lang="ru-RU" sz="2400" b="1" dirty="0" smtClean="0">
                <a:latin typeface="Monotype Corsiva" pitchFamily="66" charset="0"/>
              </a:rPr>
              <a:t>» привлекает толпы туристов со всего мира.</a:t>
            </a:r>
            <a:endParaRPr lang="ru-RU" sz="2400" b="1" dirty="0" smtClean="0">
              <a:latin typeface="Monotype Corsiva" pitchFamily="66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Santa_Maria_delle_Grazie_Mila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88640"/>
            <a:ext cx="4682561" cy="3096344"/>
          </a:xfrm>
          <a:prstGeom prst="rect">
            <a:avLst/>
          </a:prstGeom>
        </p:spPr>
      </p:pic>
      <p:pic>
        <p:nvPicPr>
          <p:cNvPr id="6" name="Рисунок 5" descr="800px-Última_Cena_-_Da_Vinci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3501008"/>
            <a:ext cx="5184576" cy="281911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Миланский оперный театр </a:t>
            </a:r>
            <a:r>
              <a:rPr lang="ru-RU" sz="2800" b="1" u="sng" dirty="0" err="1" smtClean="0">
                <a:latin typeface="Monotype Corsiva" pitchFamily="66" charset="0"/>
              </a:rPr>
              <a:t>Ла</a:t>
            </a:r>
            <a:r>
              <a:rPr lang="ru-RU" sz="2800" b="1" u="sng" dirty="0" smtClean="0">
                <a:latin typeface="Monotype Corsiva" pitchFamily="66" charset="0"/>
              </a:rPr>
              <a:t> Скала</a:t>
            </a:r>
            <a:r>
              <a:rPr lang="ru-RU" sz="2800" b="1" dirty="0" smtClean="0">
                <a:latin typeface="Monotype Corsiva" pitchFamily="66" charset="0"/>
              </a:rPr>
              <a:t> — один из ведущих в мире.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6" name="Рисунок 5" descr="800px-Milano-scalanot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8497400" cy="63093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00px-La_Scala_interi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Город является «домашним» для двух футбольных клубов, грандов европейского футбола: </a:t>
            </a:r>
            <a:r>
              <a:rPr lang="ru-RU" sz="2400" b="1" u="sng" dirty="0" smtClean="0">
                <a:latin typeface="Monotype Corsiva" pitchFamily="66" charset="0"/>
              </a:rPr>
              <a:t>«Милан»</a:t>
            </a:r>
            <a:r>
              <a:rPr lang="ru-RU" sz="2400" b="1" dirty="0" smtClean="0">
                <a:latin typeface="Monotype Corsiva" pitchFamily="66" charset="0"/>
              </a:rPr>
              <a:t> и </a:t>
            </a:r>
            <a:r>
              <a:rPr lang="ru-RU" sz="2400" b="1" u="sng" dirty="0" smtClean="0">
                <a:latin typeface="Monotype Corsiva" pitchFamily="66" charset="0"/>
              </a:rPr>
              <a:t>«Интернационале», </a:t>
            </a:r>
            <a:r>
              <a:rPr lang="ru-RU" sz="2400" b="1" dirty="0" smtClean="0">
                <a:latin typeface="Monotype Corsiva" pitchFamily="66" charset="0"/>
              </a:rPr>
              <a:t>которые выиграли на двоих </a:t>
            </a:r>
            <a:r>
              <a:rPr lang="ru-RU" sz="2400" b="1" dirty="0" smtClean="0">
                <a:latin typeface="Monotype Corsiva" pitchFamily="66" charset="0"/>
              </a:rPr>
              <a:t>10 трофеев </a:t>
            </a:r>
            <a:r>
              <a:rPr lang="ru-RU" sz="2400" b="1" dirty="0" smtClean="0">
                <a:latin typeface="Monotype Corsiva" pitchFamily="66" charset="0"/>
              </a:rPr>
              <a:t>Лиги чемпионов — это рекорд среди </a:t>
            </a:r>
            <a:r>
              <a:rPr lang="ru-RU" sz="2400" b="1" dirty="0" smtClean="0">
                <a:latin typeface="Monotype Corsiva" pitchFamily="66" charset="0"/>
              </a:rPr>
              <a:t>городов-победителей.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6" name="Рисунок 5" descr="340px-Internazionale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1052736"/>
            <a:ext cx="1224136" cy="1638182"/>
          </a:xfrm>
          <a:prstGeom prst="rect">
            <a:avLst/>
          </a:prstGeom>
        </p:spPr>
      </p:pic>
      <p:pic>
        <p:nvPicPr>
          <p:cNvPr id="7" name="Рисунок 6" descr="ac-mil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2936"/>
            <a:ext cx="4608512" cy="2592288"/>
          </a:xfrm>
          <a:prstGeom prst="rect">
            <a:avLst/>
          </a:prstGeom>
        </p:spPr>
      </p:pic>
      <p:pic>
        <p:nvPicPr>
          <p:cNvPr id="5" name="Рисунок 4" descr="milan_a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1268760"/>
            <a:ext cx="960107" cy="1584176"/>
          </a:xfrm>
          <a:prstGeom prst="rect">
            <a:avLst/>
          </a:prstGeom>
        </p:spPr>
      </p:pic>
      <p:pic>
        <p:nvPicPr>
          <p:cNvPr id="8" name="Рисунок 7" descr="Inter_Mailand_(2009-08-1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80012" y="2708920"/>
            <a:ext cx="4463988" cy="29759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445224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ФК «Милан»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5661248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ФК «</a:t>
            </a:r>
            <a:r>
              <a:rPr lang="ru-RU" sz="2800" b="1" dirty="0" err="1" smtClean="0">
                <a:latin typeface="Monotype Corsiva" pitchFamily="66" charset="0"/>
              </a:rPr>
              <a:t>Интер</a:t>
            </a:r>
            <a:r>
              <a:rPr lang="ru-RU" sz="2800" b="1" dirty="0" smtClean="0">
                <a:latin typeface="Monotype Corsiva" pitchFamily="66" charset="0"/>
              </a:rPr>
              <a:t>»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(Интернационале)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000px-Italia_centrale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060848"/>
            <a:ext cx="3927565" cy="46325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507605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Monotype Corsiva" pitchFamily="66" charset="0"/>
              </a:rPr>
              <a:t>Ита́лия</a:t>
            </a:r>
            <a:r>
              <a:rPr lang="ru-RU" sz="2400" b="1" dirty="0" smtClean="0">
                <a:latin typeface="Monotype Corsiva" pitchFamily="66" charset="0"/>
              </a:rPr>
              <a:t> — государство в Южной Европе, в центре Средиземноморья. Название произошло </a:t>
            </a:r>
            <a:r>
              <a:rPr lang="ru-RU" sz="2400" b="1" dirty="0" smtClean="0">
                <a:latin typeface="Monotype Corsiva" pitchFamily="66" charset="0"/>
              </a:rPr>
              <a:t>из греческого языка.</a:t>
            </a:r>
            <a:endParaRPr lang="ru-RU" sz="2400" b="1" dirty="0" smtClean="0">
              <a:latin typeface="Monotype Corsiva" pitchFamily="66" charset="0"/>
            </a:endParaRPr>
          </a:p>
          <a:p>
            <a:endParaRPr lang="ru-RU" sz="2400" b="1" dirty="0" smtClean="0">
              <a:latin typeface="Monotype Corsiva" pitchFamily="66" charset="0"/>
            </a:endParaRPr>
          </a:p>
          <a:p>
            <a:r>
              <a:rPr lang="ru-RU" sz="2400" b="1" dirty="0" smtClean="0">
                <a:latin typeface="Monotype Corsiva" pitchFamily="66" charset="0"/>
              </a:rPr>
              <a:t>Италия имеет богатую и достаточно древнюю историю:  её столица, город Рим, основана в 7 веке до н.э., а сама страна прошла долгий путь становления.</a:t>
            </a:r>
          </a:p>
          <a:p>
            <a:endParaRPr lang="ru-RU" sz="2400" b="1" dirty="0" smtClean="0">
              <a:latin typeface="Monotype Corsiva" pitchFamily="66" charset="0"/>
            </a:endParaRPr>
          </a:p>
          <a:p>
            <a:r>
              <a:rPr lang="ru-RU" sz="2400" b="1" dirty="0" smtClean="0">
                <a:latin typeface="Monotype Corsiva" pitchFamily="66" charset="0"/>
              </a:rPr>
              <a:t>Италия, благодаря своему теплому, мягкому, приморскому климату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smtClean="0">
                <a:latin typeface="Monotype Corsiva" pitchFamily="66" charset="0"/>
              </a:rPr>
              <a:t>и богатой культуре является центром притяжения туристов со всего мира.</a:t>
            </a:r>
          </a:p>
          <a:p>
            <a:r>
              <a:rPr lang="ru-RU" sz="2400" b="1" dirty="0" smtClean="0">
                <a:latin typeface="Monotype Corsiva" pitchFamily="66" charset="0"/>
              </a:rPr>
              <a:t>Сегодня мы отправимся на небольшую экскурсию по Италии и посетим некоторые ее города с их достопримечательностями. Вперед!</a:t>
            </a:r>
          </a:p>
        </p:txBody>
      </p:sp>
      <p:pic>
        <p:nvPicPr>
          <p:cNvPr id="5" name="Рисунок 4" descr="Flag_of_Italy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16632"/>
            <a:ext cx="1721768" cy="11471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 descr="Emblem_of_Italy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0"/>
            <a:ext cx="1316058" cy="14847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4088" y="134076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Флаг Италии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308304" y="141277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Герб Италии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364088" y="2996952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004048" y="306896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Турин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flipH="1">
            <a:off x="5940152" y="2780928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588224" y="3645024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020272" y="4437112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508104" y="242088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Милан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0232" y="342900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Флоренция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04248" y="44371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Рим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20" name="Прямая соединительная линия 19"/>
          <p:cNvCxnSpPr>
            <a:endCxn id="13" idx="6"/>
          </p:cNvCxnSpPr>
          <p:nvPr/>
        </p:nvCxnSpPr>
        <p:spPr>
          <a:xfrm flipV="1">
            <a:off x="5436096" y="2816932"/>
            <a:ext cx="504056" cy="1800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3" idx="3"/>
            <a:endCxn id="14" idx="1"/>
          </p:cNvCxnSpPr>
          <p:nvPr/>
        </p:nvCxnSpPr>
        <p:spPr>
          <a:xfrm>
            <a:off x="6001615" y="2842391"/>
            <a:ext cx="597154" cy="8131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5" idx="4"/>
          </p:cNvCxnSpPr>
          <p:nvPr/>
        </p:nvCxnSpPr>
        <p:spPr>
          <a:xfrm flipH="1" flipV="1">
            <a:off x="6660232" y="3717032"/>
            <a:ext cx="396044" cy="792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1" grpId="0"/>
      <p:bldP spid="13" grpId="0" animBg="1"/>
      <p:bldP spid="14" grpId="0" animBg="1"/>
      <p:bldP spid="15" grpId="0" animBg="1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00px-Italia_centrale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32656"/>
            <a:ext cx="5184576" cy="611520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267744" y="1700808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059832" y="1340768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995936" y="2492896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499992" y="3501008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07704" y="177281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Турин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9792" y="9807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Милан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11" name="Прямая соединительная линия 10"/>
          <p:cNvCxnSpPr>
            <a:endCxn id="6" idx="3"/>
          </p:cNvCxnSpPr>
          <p:nvPr/>
        </p:nvCxnSpPr>
        <p:spPr>
          <a:xfrm flipV="1">
            <a:off x="2339752" y="1402231"/>
            <a:ext cx="730625" cy="3345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39952" y="227687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Флоренция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15" name="Прямая соединительная линия 14"/>
          <p:cNvCxnSpPr>
            <a:endCxn id="7" idx="3"/>
          </p:cNvCxnSpPr>
          <p:nvPr/>
        </p:nvCxnSpPr>
        <p:spPr>
          <a:xfrm>
            <a:off x="3131840" y="1412776"/>
            <a:ext cx="874641" cy="11415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99392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  <a:cs typeface="Mongolian Baiti" pitchFamily="66" charset="0"/>
              </a:rPr>
              <a:t>Флоренция</a:t>
            </a:r>
            <a:endParaRPr lang="ru-RU" sz="66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itchFamily="66" charset="0"/>
              <a:cs typeface="Mongolian Baiti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17912"/>
            <a:ext cx="522007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Monotype Corsiva" pitchFamily="66" charset="0"/>
              </a:rPr>
              <a:t>Флоре́нция</a:t>
            </a:r>
            <a:r>
              <a:rPr lang="ru-RU" sz="2000" b="1" dirty="0" smtClean="0">
                <a:latin typeface="Monotype Corsiva" pitchFamily="66" charset="0"/>
              </a:rPr>
              <a:t> </a:t>
            </a:r>
            <a:r>
              <a:rPr lang="ru-RU" sz="2000" b="1" dirty="0" smtClean="0">
                <a:latin typeface="Monotype Corsiva" pitchFamily="66" charset="0"/>
              </a:rPr>
              <a:t>— </a:t>
            </a:r>
            <a:r>
              <a:rPr lang="ru-RU" sz="2000" b="1" dirty="0" smtClean="0">
                <a:latin typeface="Monotype Corsiva" pitchFamily="66" charset="0"/>
              </a:rPr>
              <a:t>итальянский город на реке </a:t>
            </a:r>
            <a:r>
              <a:rPr lang="ru-RU" sz="2000" b="1" dirty="0" err="1" smtClean="0">
                <a:latin typeface="Monotype Corsiva" pitchFamily="66" charset="0"/>
              </a:rPr>
              <a:t>Арно</a:t>
            </a:r>
            <a:r>
              <a:rPr lang="ru-RU" sz="2000" b="1" dirty="0" smtClean="0">
                <a:latin typeface="Monotype Corsiva" pitchFamily="66" charset="0"/>
              </a:rPr>
              <a:t>, в прошлом — центр </a:t>
            </a:r>
            <a:r>
              <a:rPr lang="ru-RU" sz="2000" b="1" u="sng" dirty="0" smtClean="0">
                <a:latin typeface="Monotype Corsiva" pitchFamily="66" charset="0"/>
              </a:rPr>
              <a:t>Флорентийской республики</a:t>
            </a:r>
            <a:r>
              <a:rPr lang="ru-RU" sz="2000" b="1" dirty="0" smtClean="0">
                <a:latin typeface="Monotype Corsiva" pitchFamily="66" charset="0"/>
              </a:rPr>
              <a:t>, столица герцогов </a:t>
            </a:r>
            <a:r>
              <a:rPr lang="ru-RU" sz="2000" b="1" u="sng" dirty="0" smtClean="0">
                <a:latin typeface="Monotype Corsiva" pitchFamily="66" charset="0"/>
              </a:rPr>
              <a:t>Медичи</a:t>
            </a:r>
            <a:r>
              <a:rPr lang="ru-RU" sz="2000" b="1" dirty="0" smtClean="0">
                <a:latin typeface="Monotype Corsiva" pitchFamily="66" charset="0"/>
              </a:rPr>
              <a:t> и </a:t>
            </a:r>
            <a:r>
              <a:rPr lang="ru-RU" sz="2000" b="1" u="sng" dirty="0" smtClean="0">
                <a:latin typeface="Monotype Corsiva" pitchFamily="66" charset="0"/>
              </a:rPr>
              <a:t>Итальянского королевства</a:t>
            </a:r>
            <a:r>
              <a:rPr lang="ru-RU" sz="2000" b="1" dirty="0" smtClean="0">
                <a:latin typeface="Monotype Corsiva" pitchFamily="66" charset="0"/>
              </a:rPr>
              <a:t>, ныне — административный центр региона Тоскана. </a:t>
            </a:r>
            <a:endParaRPr lang="ru-RU" sz="2000" b="1" dirty="0" smtClean="0">
              <a:latin typeface="Monotype Corsiva" pitchFamily="66" charset="0"/>
            </a:endParaRPr>
          </a:p>
          <a:p>
            <a:r>
              <a:rPr lang="ru-RU" sz="2000" b="1" dirty="0" smtClean="0">
                <a:latin typeface="Monotype Corsiva" pitchFamily="66" charset="0"/>
              </a:rPr>
              <a:t>Население</a:t>
            </a:r>
            <a:r>
              <a:rPr lang="ru-RU" sz="2000" b="1" dirty="0" smtClean="0">
                <a:latin typeface="Monotype Corsiva" pitchFamily="66" charset="0"/>
              </a:rPr>
              <a:t> — 377 207 </a:t>
            </a:r>
            <a:r>
              <a:rPr lang="ru-RU" sz="2000" b="1" dirty="0" smtClean="0">
                <a:latin typeface="Monotype Corsiva" pitchFamily="66" charset="0"/>
              </a:rPr>
              <a:t>человек</a:t>
            </a:r>
          </a:p>
          <a:p>
            <a:endParaRPr lang="ru-RU" sz="2000" b="1" dirty="0" smtClean="0">
              <a:latin typeface="Monotype Corsiva" pitchFamily="66" charset="0"/>
            </a:endParaRPr>
          </a:p>
          <a:p>
            <a:r>
              <a:rPr lang="ru-RU" sz="2000" b="1" dirty="0" smtClean="0">
                <a:latin typeface="Monotype Corsiva" pitchFamily="66" charset="0"/>
              </a:rPr>
              <a:t>Несмотря на удалённость от моря и постоянные политические треволнения, Флоренция XIII—XVII веков внесла грандиозный вклад в развитие европейской и мировой цивилизации. Город дал миру таких гигантов, как </a:t>
            </a:r>
            <a:r>
              <a:rPr lang="ru-RU" sz="2000" b="1" u="sng" dirty="0" smtClean="0">
                <a:latin typeface="Monotype Corsiva" pitchFamily="66" charset="0"/>
              </a:rPr>
              <a:t>Леонардо да Винчи</a:t>
            </a:r>
            <a:r>
              <a:rPr lang="ru-RU" sz="2000" b="1" dirty="0" smtClean="0">
                <a:latin typeface="Monotype Corsiva" pitchFamily="66" charset="0"/>
              </a:rPr>
              <a:t>, </a:t>
            </a:r>
            <a:r>
              <a:rPr lang="ru-RU" sz="2000" b="1" u="sng" dirty="0" smtClean="0">
                <a:latin typeface="Monotype Corsiva" pitchFamily="66" charset="0"/>
              </a:rPr>
              <a:t>Микеланджело</a:t>
            </a:r>
            <a:r>
              <a:rPr lang="ru-RU" sz="2000" b="1" dirty="0" smtClean="0">
                <a:latin typeface="Monotype Corsiva" pitchFamily="66" charset="0"/>
              </a:rPr>
              <a:t>, </a:t>
            </a:r>
            <a:r>
              <a:rPr lang="ru-RU" sz="2000" b="1" u="sng" dirty="0" smtClean="0">
                <a:latin typeface="Monotype Corsiva" pitchFamily="66" charset="0"/>
              </a:rPr>
              <a:t>Данте </a:t>
            </a:r>
            <a:r>
              <a:rPr lang="ru-RU" sz="2000" b="1" dirty="0" smtClean="0">
                <a:latin typeface="Monotype Corsiva" pitchFamily="66" charset="0"/>
              </a:rPr>
              <a:t>и </a:t>
            </a:r>
            <a:r>
              <a:rPr lang="ru-RU" sz="2000" b="1" u="sng" dirty="0" smtClean="0">
                <a:latin typeface="Monotype Corsiva" pitchFamily="66" charset="0"/>
              </a:rPr>
              <a:t>Галилей</a:t>
            </a:r>
            <a:r>
              <a:rPr lang="ru-RU" sz="2000" b="1" dirty="0" smtClean="0">
                <a:latin typeface="Monotype Corsiva" pitchFamily="66" charset="0"/>
              </a:rPr>
              <a:t>.</a:t>
            </a:r>
          </a:p>
          <a:p>
            <a:r>
              <a:rPr lang="ru-RU" sz="2000" b="1" dirty="0" smtClean="0">
                <a:latin typeface="Monotype Corsiva" pitchFamily="66" charset="0"/>
              </a:rPr>
              <a:t>Местный диалект лёг в основу литературного итальянского языка, </a:t>
            </a:r>
            <a:r>
              <a:rPr lang="ru-RU" sz="2000" b="1" dirty="0" smtClean="0">
                <a:latin typeface="Monotype Corsiva" pitchFamily="66" charset="0"/>
              </a:rPr>
              <a:t>флорентийские </a:t>
            </a:r>
            <a:r>
              <a:rPr lang="ru-RU" sz="2000" b="1" dirty="0" smtClean="0">
                <a:latin typeface="Monotype Corsiva" pitchFamily="66" charset="0"/>
              </a:rPr>
              <a:t>мыслители положили начало </a:t>
            </a:r>
            <a:r>
              <a:rPr lang="ru-RU" sz="2000" b="1" u="sng" dirty="0" smtClean="0">
                <a:latin typeface="Monotype Corsiva" pitchFamily="66" charset="0"/>
              </a:rPr>
              <a:t>эпохе Возрождения</a:t>
            </a:r>
            <a:r>
              <a:rPr lang="ru-RU" sz="2000" b="1" dirty="0" smtClean="0">
                <a:latin typeface="Monotype Corsiva" pitchFamily="66" charset="0"/>
              </a:rPr>
              <a:t>, а флорентийский мореплаватель </a:t>
            </a:r>
            <a:r>
              <a:rPr lang="ru-RU" sz="2000" b="1" u="sng" dirty="0" err="1" smtClean="0">
                <a:latin typeface="Monotype Corsiva" pitchFamily="66" charset="0"/>
              </a:rPr>
              <a:t>Америго</a:t>
            </a:r>
            <a:r>
              <a:rPr lang="ru-RU" sz="2000" b="1" u="sng" dirty="0" smtClean="0">
                <a:latin typeface="Monotype Corsiva" pitchFamily="66" charset="0"/>
              </a:rPr>
              <a:t> </a:t>
            </a:r>
            <a:r>
              <a:rPr lang="ru-RU" sz="2000" b="1" u="sng" dirty="0" err="1" smtClean="0">
                <a:latin typeface="Monotype Corsiva" pitchFamily="66" charset="0"/>
              </a:rPr>
              <a:t>Веспуччи</a:t>
            </a:r>
            <a:r>
              <a:rPr lang="ru-RU" sz="2000" b="1" dirty="0" smtClean="0">
                <a:latin typeface="Monotype Corsiva" pitchFamily="66" charset="0"/>
              </a:rPr>
              <a:t> дал своё имя двум континентам.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6" name="Рисунок 5" descr="460px-FlorenceCoA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332656"/>
            <a:ext cx="1561287" cy="2033067"/>
          </a:xfrm>
          <a:prstGeom prst="rect">
            <a:avLst/>
          </a:prstGeom>
        </p:spPr>
      </p:pic>
      <p:pic>
        <p:nvPicPr>
          <p:cNvPr id="7" name="Рисунок 6" descr="568px-Flag_of_Florence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908720"/>
            <a:ext cx="2073577" cy="13872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 descr="Florence_ci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2348880"/>
            <a:ext cx="3384376" cy="2255687"/>
          </a:xfrm>
          <a:prstGeom prst="rect">
            <a:avLst/>
          </a:prstGeom>
        </p:spPr>
      </p:pic>
      <p:pic>
        <p:nvPicPr>
          <p:cNvPr id="9" name="Рисунок 8" descr="florenc-it-inde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4651675"/>
            <a:ext cx="3456384" cy="22063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Самым масштабным и заметным архитектурным произведением Флоренции является собор</a:t>
            </a:r>
            <a:r>
              <a:rPr lang="ru-RU" sz="2000" b="1" dirty="0" smtClean="0">
                <a:latin typeface="Monotype Corsiva" pitchFamily="66" charset="0"/>
              </a:rPr>
              <a:t> </a:t>
            </a:r>
            <a:r>
              <a:rPr lang="ru-RU" sz="2000" b="1" u="sng" dirty="0" err="1" smtClean="0">
                <a:latin typeface="Monotype Corsiva" pitchFamily="66" charset="0"/>
              </a:rPr>
              <a:t>Санта-Мария-дель-Фьоре</a:t>
            </a:r>
            <a:r>
              <a:rPr lang="ru-RU" sz="2000" b="1" u="sng" dirty="0" smtClean="0">
                <a:latin typeface="Monotype Corsiva" pitchFamily="66" charset="0"/>
              </a:rPr>
              <a:t> </a:t>
            </a:r>
            <a:r>
              <a:rPr lang="ru-RU" sz="2000" b="1" dirty="0" smtClean="0">
                <a:latin typeface="Monotype Corsiva" pitchFamily="66" charset="0"/>
              </a:rPr>
              <a:t>—</a:t>
            </a:r>
            <a:r>
              <a:rPr lang="ru-RU" sz="2000" b="1" dirty="0" smtClean="0">
                <a:latin typeface="Monotype Corsiva" pitchFamily="66" charset="0"/>
              </a:rPr>
              <a:t> кафедральный </a:t>
            </a:r>
            <a:r>
              <a:rPr lang="ru-RU" sz="2000" b="1" dirty="0" smtClean="0">
                <a:latin typeface="Monotype Corsiva" pitchFamily="66" charset="0"/>
              </a:rPr>
              <a:t>собор во</a:t>
            </a:r>
            <a:r>
              <a:rPr lang="ru-RU" sz="2000" b="1" dirty="0" smtClean="0">
                <a:latin typeface="Monotype Corsiva" pitchFamily="66" charset="0"/>
              </a:rPr>
              <a:t> Флоренции, самое знаменитое из архитектурных сооружений флорентийского </a:t>
            </a:r>
            <a:r>
              <a:rPr lang="ru-RU" sz="2000" b="1" dirty="0" smtClean="0">
                <a:latin typeface="Monotype Corsiva" pitchFamily="66" charset="0"/>
              </a:rPr>
              <a:t>кватроченто (эпохи </a:t>
            </a:r>
            <a:r>
              <a:rPr lang="ru-RU" sz="2000" b="1" dirty="0" smtClean="0">
                <a:latin typeface="Monotype Corsiva" pitchFamily="66" charset="0"/>
              </a:rPr>
              <a:t>итальянского искусства XV </a:t>
            </a:r>
            <a:r>
              <a:rPr lang="ru-RU" sz="2000" b="1" dirty="0" smtClean="0">
                <a:latin typeface="Monotype Corsiva" pitchFamily="66" charset="0"/>
              </a:rPr>
              <a:t>века)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В интерьере собора выделяются необычные часы, созданные </a:t>
            </a:r>
            <a:r>
              <a:rPr lang="ru-RU" sz="2000" b="1" u="sng" dirty="0" err="1" smtClean="0">
                <a:latin typeface="Monotype Corsiva" pitchFamily="66" charset="0"/>
              </a:rPr>
              <a:t>Уччелло</a:t>
            </a:r>
            <a:r>
              <a:rPr lang="ru-RU" sz="2000" b="1" dirty="0" smtClean="0">
                <a:latin typeface="Monotype Corsiva" pitchFamily="66" charset="0"/>
              </a:rPr>
              <a:t> в 1443 г. и идущие по сей день. Стрелка этих часов движется против обычного </a:t>
            </a:r>
            <a:r>
              <a:rPr lang="ru-RU" sz="2000" b="1" dirty="0" smtClean="0">
                <a:latin typeface="Monotype Corsiva" pitchFamily="66" charset="0"/>
              </a:rPr>
              <a:t>направления.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5" name="Рисунок 4" descr="6-dnei-rim-florenzia--maranelo-milan-tur-13596278530046_w990h7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92896"/>
            <a:ext cx="4644008" cy="3193473"/>
          </a:xfrm>
          <a:prstGeom prst="rect">
            <a:avLst/>
          </a:prstGeom>
        </p:spPr>
      </p:pic>
      <p:pic>
        <p:nvPicPr>
          <p:cNvPr id="7" name="Рисунок 6" descr="800px-Duomo_Interior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9304" y="2636912"/>
            <a:ext cx="4414696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Еще одной немаловажной достопримечательностью Флоренции является </a:t>
            </a:r>
          </a:p>
          <a:p>
            <a:pPr algn="ctr"/>
            <a:r>
              <a:rPr lang="ru-RU" sz="2000" b="1" u="sng" dirty="0" err="1" smtClean="0">
                <a:latin typeface="Monotype Corsiva" pitchFamily="66" charset="0"/>
              </a:rPr>
              <a:t>Понте-Веккьо</a:t>
            </a:r>
            <a:r>
              <a:rPr lang="ru-RU" sz="2000" b="1" dirty="0" smtClean="0">
                <a:latin typeface="Monotype Corsiva" pitchFamily="66" charset="0"/>
              </a:rPr>
              <a:t> — знаменитый мост через реку </a:t>
            </a:r>
            <a:r>
              <a:rPr lang="ru-RU" sz="2000" b="1" dirty="0" err="1" smtClean="0">
                <a:latin typeface="Monotype Corsiva" pitchFamily="66" charset="0"/>
              </a:rPr>
              <a:t>Арно</a:t>
            </a:r>
            <a:r>
              <a:rPr lang="ru-RU" sz="2000" b="1" dirty="0" smtClean="0">
                <a:latin typeface="Monotype Corsiva" pitchFamily="66" charset="0"/>
              </a:rPr>
              <a:t> во Флоренции, расположенный в самом узком месте </a:t>
            </a:r>
            <a:r>
              <a:rPr lang="ru-RU" sz="2000" b="1" dirty="0" smtClean="0">
                <a:latin typeface="Monotype Corsiva" pitchFamily="66" charset="0"/>
              </a:rPr>
              <a:t>реки. </a:t>
            </a:r>
            <a:r>
              <a:rPr lang="ru-RU" sz="2000" b="1" dirty="0" smtClean="0">
                <a:latin typeface="Monotype Corsiva" pitchFamily="66" charset="0"/>
              </a:rPr>
              <a:t>Является самым старым мостом города: он был построен в 1345 году архитектором </a:t>
            </a:r>
            <a:r>
              <a:rPr lang="ru-RU" sz="2000" b="1" u="sng" dirty="0" err="1" smtClean="0">
                <a:latin typeface="Monotype Corsiva" pitchFamily="66" charset="0"/>
              </a:rPr>
              <a:t>Нери</a:t>
            </a:r>
            <a:r>
              <a:rPr lang="ru-RU" sz="2000" b="1" u="sng" dirty="0" smtClean="0">
                <a:latin typeface="Monotype Corsiva" pitchFamily="66" charset="0"/>
              </a:rPr>
              <a:t> </a:t>
            </a:r>
            <a:r>
              <a:rPr lang="ru-RU" sz="2000" b="1" u="sng" dirty="0" err="1" smtClean="0">
                <a:latin typeface="Monotype Corsiva" pitchFamily="66" charset="0"/>
              </a:rPr>
              <a:t>ди</a:t>
            </a:r>
            <a:r>
              <a:rPr lang="ru-RU" sz="2000" b="1" u="sng" dirty="0" smtClean="0">
                <a:latin typeface="Monotype Corsiva" pitchFamily="66" charset="0"/>
              </a:rPr>
              <a:t> </a:t>
            </a:r>
            <a:r>
              <a:rPr lang="ru-RU" sz="2000" b="1" u="sng" dirty="0" smtClean="0">
                <a:latin typeface="Monotype Corsiva" pitchFamily="66" charset="0"/>
              </a:rPr>
              <a:t>Фьораванти</a:t>
            </a:r>
            <a:r>
              <a:rPr lang="ru-RU" sz="2000" b="1" dirty="0" smtClean="0">
                <a:latin typeface="Monotype Corsiva" pitchFamily="66" charset="0"/>
              </a:rPr>
              <a:t> и сохранил свой первоначальный облик до наших дней. Изначально тут находились лавки мясников; сегодня тут стоят ювелирные магазины и продавцы сувениров.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5" name="Рисунок 4" descr="800px-Ponte_vecchio_firen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4659" y="2420888"/>
            <a:ext cx="4539341" cy="3024336"/>
          </a:xfrm>
          <a:prstGeom prst="rect">
            <a:avLst/>
          </a:prstGeom>
        </p:spPr>
      </p:pic>
      <p:pic>
        <p:nvPicPr>
          <p:cNvPr id="6" name="Рисунок 5" descr="tit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29644"/>
            <a:ext cx="45720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9959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u="sng" dirty="0" smtClean="0">
              <a:latin typeface="Monotype Corsiva" pitchFamily="66" charset="0"/>
            </a:endParaRPr>
          </a:p>
          <a:p>
            <a:r>
              <a:rPr lang="ru-RU" sz="2000" b="1" u="sng" dirty="0" smtClean="0">
                <a:latin typeface="Monotype Corsiva" pitchFamily="66" charset="0"/>
              </a:rPr>
              <a:t>Палаццо </a:t>
            </a:r>
            <a:r>
              <a:rPr lang="ru-RU" sz="2000" b="1" u="sng" dirty="0" err="1" smtClean="0">
                <a:latin typeface="Monotype Corsiva" pitchFamily="66" charset="0"/>
              </a:rPr>
              <a:t>Питти</a:t>
            </a:r>
            <a:r>
              <a:rPr lang="ru-RU" sz="2000" b="1" dirty="0" smtClean="0">
                <a:latin typeface="Monotype Corsiva" pitchFamily="66" charset="0"/>
              </a:rPr>
              <a:t> </a:t>
            </a:r>
            <a:r>
              <a:rPr lang="ru-RU" sz="2000" b="1" dirty="0" smtClean="0">
                <a:latin typeface="Monotype Corsiva" pitchFamily="66" charset="0"/>
              </a:rPr>
              <a:t>— </a:t>
            </a:r>
            <a:r>
              <a:rPr lang="ru-RU" sz="2000" b="1" dirty="0" smtClean="0">
                <a:latin typeface="Monotype Corsiva" pitchFamily="66" charset="0"/>
              </a:rPr>
              <a:t>самый большой из ныне существующих флорентийских палаццо, одна из самых значительных достопримечательностей Флоренции. Находится на покатой </a:t>
            </a:r>
            <a:r>
              <a:rPr lang="ru-RU" sz="2000" b="1" u="sng" dirty="0" smtClean="0">
                <a:latin typeface="Monotype Corsiva" pitchFamily="66" charset="0"/>
              </a:rPr>
              <a:t>Площади </a:t>
            </a:r>
            <a:r>
              <a:rPr lang="ru-RU" sz="2000" b="1" u="sng" dirty="0" err="1" smtClean="0">
                <a:latin typeface="Monotype Corsiva" pitchFamily="66" charset="0"/>
              </a:rPr>
              <a:t>Питти</a:t>
            </a:r>
            <a:r>
              <a:rPr lang="ru-RU" sz="2000" b="1" dirty="0" smtClean="0">
                <a:latin typeface="Monotype Corsiva" pitchFamily="66" charset="0"/>
              </a:rPr>
              <a:t>. </a:t>
            </a:r>
            <a:r>
              <a:rPr lang="ru-RU" sz="2000" b="1" dirty="0" smtClean="0">
                <a:latin typeface="Monotype Corsiva" pitchFamily="66" charset="0"/>
              </a:rPr>
              <a:t>Сегодня это один из самых крупных музейных комплексов Флоренции.</a:t>
            </a:r>
            <a:endParaRPr lang="ru-RU" sz="2000" b="1" dirty="0" smtClean="0">
              <a:latin typeface="Monotype Corsiva" pitchFamily="66" charset="0"/>
            </a:endParaRPr>
          </a:p>
          <a:p>
            <a:endParaRPr lang="ru-RU" sz="2400" b="1" dirty="0" smtClean="0">
              <a:latin typeface="Monotype Corsiva" pitchFamily="66" charset="0"/>
            </a:endParaRPr>
          </a:p>
          <a:p>
            <a:endParaRPr lang="ru-RU" sz="2000" b="1" dirty="0" smtClean="0">
              <a:latin typeface="Monotype Corsiva" pitchFamily="66" charset="0"/>
            </a:endParaRPr>
          </a:p>
          <a:p>
            <a:r>
              <a:rPr lang="ru-RU" sz="2000" b="1" dirty="0" smtClean="0">
                <a:latin typeface="Monotype Corsiva" pitchFamily="66" charset="0"/>
              </a:rPr>
              <a:t>А на </a:t>
            </a:r>
            <a:r>
              <a:rPr lang="ru-RU" sz="2000" b="1" dirty="0" smtClean="0">
                <a:latin typeface="Monotype Corsiva" pitchFamily="66" charset="0"/>
              </a:rPr>
              <a:t>одном из </a:t>
            </a:r>
            <a:r>
              <a:rPr lang="ru-RU" sz="2000" b="1" dirty="0" smtClean="0">
                <a:latin typeface="Monotype Corsiva" pitchFamily="66" charset="0"/>
              </a:rPr>
              <a:t>домов рядом с </a:t>
            </a:r>
            <a:r>
              <a:rPr lang="ru-RU" sz="2000" b="1" u="sng" dirty="0" smtClean="0">
                <a:latin typeface="Monotype Corsiva" pitchFamily="66" charset="0"/>
              </a:rPr>
              <a:t>Дворцом </a:t>
            </a:r>
            <a:r>
              <a:rPr lang="ru-RU" sz="2000" b="1" u="sng" dirty="0" err="1" smtClean="0">
                <a:latin typeface="Monotype Corsiva" pitchFamily="66" charset="0"/>
              </a:rPr>
              <a:t>Питти</a:t>
            </a:r>
            <a:r>
              <a:rPr lang="ru-RU" sz="2000" b="1" dirty="0" smtClean="0">
                <a:latin typeface="Monotype Corsiva" pitchFamily="66" charset="0"/>
              </a:rPr>
              <a:t> в </a:t>
            </a:r>
            <a:r>
              <a:rPr lang="ru-RU" sz="2000" b="1" dirty="0" smtClean="0">
                <a:latin typeface="Monotype Corsiva" pitchFamily="66" charset="0"/>
              </a:rPr>
              <a:t>самом центре Флоренции висит табличка, которая дословно гласит следующее: «В этом доме в </a:t>
            </a:r>
            <a:r>
              <a:rPr lang="ru-RU" sz="2000" b="1" dirty="0" smtClean="0">
                <a:latin typeface="Monotype Corsiva" pitchFamily="66" charset="0"/>
              </a:rPr>
              <a:t>1868—1869 </a:t>
            </a:r>
            <a:r>
              <a:rPr lang="ru-RU" sz="2000" b="1" u="sng" dirty="0" smtClean="0">
                <a:latin typeface="Monotype Corsiva" pitchFamily="66" charset="0"/>
              </a:rPr>
              <a:t>Фёдор </a:t>
            </a:r>
            <a:r>
              <a:rPr lang="ru-RU" sz="2000" b="1" u="sng" dirty="0" smtClean="0">
                <a:latin typeface="Monotype Corsiva" pitchFamily="66" charset="0"/>
              </a:rPr>
              <a:t>Михайлович Достоевский </a:t>
            </a:r>
            <a:r>
              <a:rPr lang="ru-RU" sz="2000" b="1" dirty="0" smtClean="0">
                <a:latin typeface="Monotype Corsiva" pitchFamily="66" charset="0"/>
              </a:rPr>
              <a:t>закончил роман „</a:t>
            </a:r>
            <a:r>
              <a:rPr lang="ru-RU" sz="2000" b="1" u="sng" dirty="0" err="1" smtClean="0">
                <a:latin typeface="Monotype Corsiva" pitchFamily="66" charset="0"/>
              </a:rPr>
              <a:t>Идиот</a:t>
            </a:r>
            <a:r>
              <a:rPr lang="ru-RU" sz="2000" b="1" u="sng" dirty="0" smtClean="0">
                <a:latin typeface="Monotype Corsiva" pitchFamily="66" charset="0"/>
              </a:rPr>
              <a:t>“».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800px-Firenzi_Dostoevsk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5" y="3501008"/>
            <a:ext cx="4128459" cy="3096344"/>
          </a:xfrm>
          <a:prstGeom prst="rect">
            <a:avLst/>
          </a:prstGeom>
        </p:spPr>
      </p:pic>
      <p:pic>
        <p:nvPicPr>
          <p:cNvPr id="6" name="Рисунок 5" descr="Palazzo_Pitti,_Flore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60648"/>
            <a:ext cx="4422964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00px-Italia_centrale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32656"/>
            <a:ext cx="5184576" cy="611520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267744" y="1700808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059832" y="1340768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995936" y="2492896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499992" y="3501008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07704" y="177281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Турин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9792" y="9807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Милан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11" name="Прямая соединительная линия 10"/>
          <p:cNvCxnSpPr>
            <a:endCxn id="6" idx="3"/>
          </p:cNvCxnSpPr>
          <p:nvPr/>
        </p:nvCxnSpPr>
        <p:spPr>
          <a:xfrm flipV="1">
            <a:off x="2339752" y="1402231"/>
            <a:ext cx="730625" cy="3345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39952" y="234888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Флоренция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4008" y="350100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Рим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15" name="Прямая соединительная линия 14"/>
          <p:cNvCxnSpPr>
            <a:endCxn id="7" idx="3"/>
          </p:cNvCxnSpPr>
          <p:nvPr/>
        </p:nvCxnSpPr>
        <p:spPr>
          <a:xfrm>
            <a:off x="3131840" y="1412776"/>
            <a:ext cx="874641" cy="11415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067944" y="2564904"/>
            <a:ext cx="432048" cy="9361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99392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  <a:cs typeface="Mongolian Baiti" pitchFamily="66" charset="0"/>
              </a:rPr>
              <a:t>Рим</a:t>
            </a:r>
            <a:endParaRPr lang="ru-RU" sz="66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itchFamily="66" charset="0"/>
              <a:cs typeface="Mongolian Baiti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764704"/>
            <a:ext cx="421196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u="sng" dirty="0" smtClean="0">
                <a:latin typeface="Monotype Corsiva" pitchFamily="66" charset="0"/>
              </a:rPr>
              <a:t>Рим</a:t>
            </a:r>
            <a:r>
              <a:rPr lang="ru-RU" sz="2200" b="1" dirty="0" smtClean="0">
                <a:latin typeface="Monotype Corsiva" pitchFamily="66" charset="0"/>
              </a:rPr>
              <a:t>  — </a:t>
            </a:r>
            <a:r>
              <a:rPr lang="ru-RU" sz="2200" b="1" dirty="0" smtClean="0">
                <a:latin typeface="Monotype Corsiva" pitchFamily="66" charset="0"/>
              </a:rPr>
              <a:t>город, столица</a:t>
            </a:r>
            <a:r>
              <a:rPr lang="ru-RU" sz="2200" b="1" dirty="0" smtClean="0">
                <a:latin typeface="Monotype Corsiva" pitchFamily="66" charset="0"/>
              </a:rPr>
              <a:t> Италии, </a:t>
            </a:r>
            <a:r>
              <a:rPr lang="ru-RU" sz="2200" b="1" dirty="0" smtClean="0">
                <a:latin typeface="Monotype Corsiva" pitchFamily="66" charset="0"/>
              </a:rPr>
              <a:t>административный </a:t>
            </a:r>
            <a:r>
              <a:rPr lang="ru-RU" sz="2200" b="1" dirty="0" smtClean="0">
                <a:latin typeface="Monotype Corsiva" pitchFamily="66" charset="0"/>
              </a:rPr>
              <a:t>центр провинции Рим и </a:t>
            </a:r>
            <a:r>
              <a:rPr lang="ru-RU" sz="2200" b="1" dirty="0" smtClean="0">
                <a:latin typeface="Monotype Corsiva" pitchFamily="66" charset="0"/>
              </a:rPr>
              <a:t>области </a:t>
            </a:r>
            <a:r>
              <a:rPr lang="ru-RU" sz="2200" b="1" u="sng" dirty="0" err="1" smtClean="0">
                <a:latin typeface="Monotype Corsiva" pitchFamily="66" charset="0"/>
              </a:rPr>
              <a:t>Лацио</a:t>
            </a:r>
            <a:r>
              <a:rPr lang="ru-RU" sz="2200" b="1" u="sng" dirty="0" smtClean="0">
                <a:latin typeface="Monotype Corsiva" pitchFamily="66" charset="0"/>
              </a:rPr>
              <a:t>. </a:t>
            </a:r>
            <a:r>
              <a:rPr lang="ru-RU" sz="2200" b="1" dirty="0" smtClean="0">
                <a:latin typeface="Monotype Corsiva" pitchFamily="66" charset="0"/>
              </a:rPr>
              <a:t>Расположен на реке </a:t>
            </a:r>
            <a:r>
              <a:rPr lang="ru-RU" sz="2200" b="1" u="sng" dirty="0" smtClean="0">
                <a:latin typeface="Monotype Corsiva" pitchFamily="66" charset="0"/>
              </a:rPr>
              <a:t>Тибр</a:t>
            </a:r>
            <a:r>
              <a:rPr lang="ru-RU" sz="2200" b="1" u="sng" dirty="0" smtClean="0">
                <a:latin typeface="Monotype Corsiva" pitchFamily="66" charset="0"/>
              </a:rPr>
              <a:t>.</a:t>
            </a:r>
          </a:p>
          <a:p>
            <a:endParaRPr lang="ru-RU" sz="2200" b="1" dirty="0" smtClean="0">
              <a:latin typeface="Monotype Corsiva" pitchFamily="66" charset="0"/>
            </a:endParaRPr>
          </a:p>
          <a:p>
            <a:r>
              <a:rPr lang="ru-RU" sz="2200" b="1" dirty="0" smtClean="0">
                <a:latin typeface="Monotype Corsiva" pitchFamily="66" charset="0"/>
              </a:rPr>
              <a:t>Рим</a:t>
            </a:r>
            <a:r>
              <a:rPr lang="ru-RU" sz="2200" b="1" dirty="0" smtClean="0">
                <a:latin typeface="Monotype Corsiva" pitchFamily="66" charset="0"/>
              </a:rPr>
              <a:t> — один из старейших городов мира, древняя столица </a:t>
            </a:r>
            <a:r>
              <a:rPr lang="ru-RU" sz="2200" b="1" u="sng" dirty="0" smtClean="0">
                <a:latin typeface="Monotype Corsiva" pitchFamily="66" charset="0"/>
              </a:rPr>
              <a:t>Римской империи</a:t>
            </a:r>
            <a:r>
              <a:rPr lang="ru-RU" sz="2200" b="1" dirty="0" smtClean="0">
                <a:latin typeface="Monotype Corsiva" pitchFamily="66" charset="0"/>
              </a:rPr>
              <a:t>. Также Рим называют «городом на семи холмах». Первоначально поселения располагались на </a:t>
            </a:r>
            <a:r>
              <a:rPr lang="ru-RU" sz="2200" b="1" dirty="0" smtClean="0">
                <a:latin typeface="Monotype Corsiva" pitchFamily="66" charset="0"/>
              </a:rPr>
              <a:t>холме </a:t>
            </a:r>
            <a:r>
              <a:rPr lang="ru-RU" sz="2200" b="1" u="sng" dirty="0" err="1" smtClean="0">
                <a:latin typeface="Monotype Corsiva" pitchFamily="66" charset="0"/>
              </a:rPr>
              <a:t>Палатине</a:t>
            </a:r>
            <a:r>
              <a:rPr lang="ru-RU" sz="2200" b="1" u="sng" dirty="0" smtClean="0">
                <a:latin typeface="Monotype Corsiva" pitchFamily="66" charset="0"/>
              </a:rPr>
              <a:t>,</a:t>
            </a:r>
            <a:r>
              <a:rPr lang="ru-RU" sz="2200" b="1" dirty="0" smtClean="0">
                <a:latin typeface="Monotype Corsiva" pitchFamily="66" charset="0"/>
              </a:rPr>
              <a:t> впоследствии были заселены соседние холмы: </a:t>
            </a:r>
            <a:r>
              <a:rPr lang="ru-RU" sz="2200" b="1" u="sng" dirty="0" smtClean="0">
                <a:latin typeface="Monotype Corsiva" pitchFamily="66" charset="0"/>
              </a:rPr>
              <a:t>Капитолий </a:t>
            </a:r>
            <a:r>
              <a:rPr lang="ru-RU" sz="2200" b="1" dirty="0" smtClean="0">
                <a:latin typeface="Monotype Corsiva" pitchFamily="66" charset="0"/>
              </a:rPr>
              <a:t>и </a:t>
            </a:r>
            <a:r>
              <a:rPr lang="ru-RU" sz="2200" b="1" u="sng" dirty="0" smtClean="0">
                <a:latin typeface="Monotype Corsiva" pitchFamily="66" charset="0"/>
              </a:rPr>
              <a:t>Квиринал.</a:t>
            </a:r>
            <a:r>
              <a:rPr lang="ru-RU" sz="2200" b="1" dirty="0" smtClean="0">
                <a:latin typeface="Monotype Corsiva" pitchFamily="66" charset="0"/>
              </a:rPr>
              <a:t> Несколько позже поселения появились на последних четырёх </a:t>
            </a:r>
            <a:r>
              <a:rPr lang="ru-RU" sz="2200" b="1" dirty="0" smtClean="0">
                <a:latin typeface="Monotype Corsiva" pitchFamily="66" charset="0"/>
              </a:rPr>
              <a:t>холмах: </a:t>
            </a:r>
            <a:r>
              <a:rPr lang="ru-RU" sz="2200" b="1" u="sng" dirty="0" err="1" smtClean="0">
                <a:latin typeface="Monotype Corsiva" pitchFamily="66" charset="0"/>
              </a:rPr>
              <a:t>Целие</a:t>
            </a:r>
            <a:r>
              <a:rPr lang="ru-RU" sz="2200" b="1" u="sng" dirty="0" smtClean="0">
                <a:latin typeface="Monotype Corsiva" pitchFamily="66" charset="0"/>
              </a:rPr>
              <a:t>, </a:t>
            </a:r>
            <a:r>
              <a:rPr lang="ru-RU" sz="2200" b="1" u="sng" dirty="0" err="1" smtClean="0">
                <a:latin typeface="Monotype Corsiva" pitchFamily="66" charset="0"/>
              </a:rPr>
              <a:t>Авентине</a:t>
            </a:r>
            <a:r>
              <a:rPr lang="ru-RU" sz="2200" b="1" u="sng" dirty="0" smtClean="0">
                <a:latin typeface="Monotype Corsiva" pitchFamily="66" charset="0"/>
              </a:rPr>
              <a:t>, </a:t>
            </a:r>
            <a:r>
              <a:rPr lang="ru-RU" sz="2200" b="1" u="sng" dirty="0" err="1" smtClean="0">
                <a:latin typeface="Monotype Corsiva" pitchFamily="66" charset="0"/>
              </a:rPr>
              <a:t>Эсквилине</a:t>
            </a:r>
            <a:r>
              <a:rPr lang="ru-RU" sz="2200" b="1" u="sng" dirty="0" smtClean="0">
                <a:latin typeface="Monotype Corsiva" pitchFamily="66" charset="0"/>
              </a:rPr>
              <a:t> и </a:t>
            </a:r>
            <a:endParaRPr lang="ru-RU" sz="2200" b="1" u="sng" dirty="0" smtClean="0">
              <a:latin typeface="Monotype Corsiva" pitchFamily="66" charset="0"/>
            </a:endParaRPr>
          </a:p>
          <a:p>
            <a:r>
              <a:rPr lang="ru-RU" sz="2200" b="1" u="sng" dirty="0" err="1" smtClean="0">
                <a:latin typeface="Monotype Corsiva" pitchFamily="66" charset="0"/>
              </a:rPr>
              <a:t>Виминале</a:t>
            </a:r>
            <a:r>
              <a:rPr lang="ru-RU" sz="2400" b="1" dirty="0" smtClean="0">
                <a:latin typeface="Monotype Corsiva" pitchFamily="66" charset="0"/>
              </a:rPr>
              <a:t>.</a:t>
            </a:r>
          </a:p>
          <a:p>
            <a:endParaRPr lang="ru-RU" dirty="0"/>
          </a:p>
        </p:txBody>
      </p:sp>
      <p:pic>
        <p:nvPicPr>
          <p:cNvPr id="6" name="Рисунок 5" descr="rome_02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03440" y="1196752"/>
            <a:ext cx="5040560" cy="2186424"/>
          </a:xfrm>
          <a:prstGeom prst="rect">
            <a:avLst/>
          </a:prstGeom>
        </p:spPr>
      </p:pic>
      <p:pic>
        <p:nvPicPr>
          <p:cNvPr id="7" name="Рисунок 6" descr="rome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501008"/>
            <a:ext cx="4680520" cy="311839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Н</a:t>
            </a:r>
            <a:r>
              <a:rPr lang="ru-RU" sz="2000" b="1" dirty="0" smtClean="0">
                <a:latin typeface="Monotype Corsiva" pitchFamily="66" charset="0"/>
              </a:rPr>
              <a:t>аиболее </a:t>
            </a:r>
            <a:r>
              <a:rPr lang="ru-RU" sz="2000" b="1" dirty="0" smtClean="0">
                <a:latin typeface="Monotype Corsiva" pitchFamily="66" charset="0"/>
              </a:rPr>
              <a:t>известное и одно из самых грандиозных сооружений древнего мира, сохранившихся до нашего </a:t>
            </a:r>
            <a:r>
              <a:rPr lang="ru-RU" sz="2000" b="1" dirty="0" smtClean="0">
                <a:latin typeface="Monotype Corsiva" pitchFamily="66" charset="0"/>
              </a:rPr>
              <a:t>времени, конечно же </a:t>
            </a:r>
            <a:r>
              <a:rPr lang="ru-RU" sz="2000" b="1" u="sng" dirty="0" smtClean="0">
                <a:latin typeface="Monotype Corsiva" pitchFamily="66" charset="0"/>
              </a:rPr>
              <a:t>Колизей</a:t>
            </a:r>
            <a:r>
              <a:rPr lang="ru-RU" sz="2000" b="1" u="sng" dirty="0" smtClean="0">
                <a:latin typeface="Monotype Corsiva" pitchFamily="66" charset="0"/>
              </a:rPr>
              <a:t> </a:t>
            </a:r>
            <a:r>
              <a:rPr lang="ru-RU" sz="2000" b="1" dirty="0" smtClean="0">
                <a:latin typeface="Monotype Corsiva" pitchFamily="66" charset="0"/>
              </a:rPr>
              <a:t>—</a:t>
            </a:r>
            <a:r>
              <a:rPr lang="ru-RU" sz="2000" b="1" dirty="0" smtClean="0">
                <a:latin typeface="Monotype Corsiva" pitchFamily="66" charset="0"/>
              </a:rPr>
              <a:t> </a:t>
            </a:r>
            <a:r>
              <a:rPr lang="ru-RU" sz="2000" b="1" dirty="0" smtClean="0">
                <a:latin typeface="Monotype Corsiva" pitchFamily="66" charset="0"/>
              </a:rPr>
              <a:t>амфитеатр,</a:t>
            </a:r>
            <a:r>
              <a:rPr lang="ru-RU" sz="2000" b="1" dirty="0" smtClean="0">
                <a:latin typeface="Monotype Corsiva" pitchFamily="66" charset="0"/>
              </a:rPr>
              <a:t> памятник архитектуры Древнего </a:t>
            </a:r>
            <a:r>
              <a:rPr lang="ru-RU" sz="2000" b="1" dirty="0" smtClean="0">
                <a:latin typeface="Monotype Corsiva" pitchFamily="66" charset="0"/>
              </a:rPr>
              <a:t>Рима. </a:t>
            </a:r>
            <a:r>
              <a:rPr lang="ru-RU" sz="2000" b="1" dirty="0" smtClean="0">
                <a:latin typeface="Monotype Corsiva" pitchFamily="66" charset="0"/>
              </a:rPr>
              <a:t>Строительство самого большого амфитеатра всего античного мира велось на протяжении восьми </a:t>
            </a:r>
            <a:r>
              <a:rPr lang="ru-RU" sz="2000" b="1" dirty="0" smtClean="0">
                <a:latin typeface="Monotype Corsiva" pitchFamily="66" charset="0"/>
              </a:rPr>
              <a:t>лет: </a:t>
            </a:r>
            <a:r>
              <a:rPr lang="ru-RU" sz="2000" b="1" dirty="0" smtClean="0">
                <a:latin typeface="Monotype Corsiva" pitchFamily="66" charset="0"/>
              </a:rPr>
              <a:t>начали строить в 72 году н.э. при </a:t>
            </a:r>
            <a:r>
              <a:rPr lang="ru-RU" sz="2000" b="1" dirty="0" smtClean="0">
                <a:latin typeface="Monotype Corsiva" pitchFamily="66" charset="0"/>
              </a:rPr>
              <a:t>императоре </a:t>
            </a:r>
            <a:r>
              <a:rPr lang="ru-RU" sz="2000" b="1" u="sng" dirty="0" err="1" smtClean="0">
                <a:latin typeface="Monotype Corsiva" pitchFamily="66" charset="0"/>
              </a:rPr>
              <a:t>Веспасиане</a:t>
            </a:r>
            <a:r>
              <a:rPr lang="ru-RU" sz="2000" b="1" u="sng" dirty="0" smtClean="0">
                <a:latin typeface="Monotype Corsiva" pitchFamily="66" charset="0"/>
              </a:rPr>
              <a:t>, </a:t>
            </a:r>
            <a:r>
              <a:rPr lang="ru-RU" sz="2000" b="1" dirty="0" smtClean="0">
                <a:latin typeface="Monotype Corsiva" pitchFamily="66" charset="0"/>
              </a:rPr>
              <a:t>а в 80 году н.э. амфитеатр был освящен императором </a:t>
            </a:r>
            <a:r>
              <a:rPr lang="ru-RU" sz="2000" b="1" u="sng" dirty="0" smtClean="0">
                <a:latin typeface="Monotype Corsiva" pitchFamily="66" charset="0"/>
              </a:rPr>
              <a:t>Титом</a:t>
            </a:r>
            <a:r>
              <a:rPr lang="ru-RU" sz="2000" b="1" dirty="0" smtClean="0">
                <a:latin typeface="Monotype Corsiva" pitchFamily="66" charset="0"/>
              </a:rPr>
              <a:t>.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5" name="Рисунок 4" descr="1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693675"/>
            <a:ext cx="7776864" cy="516432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Roma0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44000" cy="609897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latin typeface="Monotype Corsiva" pitchFamily="66" charset="0"/>
              </a:rPr>
              <a:t>Римский форум</a:t>
            </a:r>
            <a:r>
              <a:rPr lang="ru-RU" sz="2000" b="1" dirty="0" smtClean="0">
                <a:latin typeface="Monotype Corsiva" pitchFamily="66" charset="0"/>
              </a:rPr>
              <a:t>  — форум (площадь) в центре </a:t>
            </a:r>
            <a:r>
              <a:rPr lang="ru-RU" sz="2000" b="1" u="sng" dirty="0" smtClean="0">
                <a:latin typeface="Monotype Corsiva" pitchFamily="66" charset="0"/>
              </a:rPr>
              <a:t>Древнего Рима</a:t>
            </a:r>
            <a:r>
              <a:rPr lang="ru-RU" sz="2000" b="1" dirty="0" smtClean="0">
                <a:latin typeface="Monotype Corsiva" pitchFamily="66" charset="0"/>
              </a:rPr>
              <a:t> вместе с прилегающими зданиями. Первоначально на нём размещался рынок, позже он включил в себя </a:t>
            </a:r>
            <a:r>
              <a:rPr lang="ru-RU" sz="2000" b="1" u="sng" dirty="0" smtClean="0">
                <a:latin typeface="Monotype Corsiva" pitchFamily="66" charset="0"/>
              </a:rPr>
              <a:t>комиций</a:t>
            </a:r>
            <a:r>
              <a:rPr lang="ru-RU" sz="2000" b="1" dirty="0" smtClean="0">
                <a:latin typeface="Monotype Corsiva" pitchFamily="66" charset="0"/>
              </a:rPr>
              <a:t> (место народных собраний), </a:t>
            </a:r>
            <a:r>
              <a:rPr lang="ru-RU" sz="2000" b="1" u="sng" dirty="0" smtClean="0">
                <a:latin typeface="Monotype Corsiva" pitchFamily="66" charset="0"/>
              </a:rPr>
              <a:t>курию </a:t>
            </a:r>
            <a:r>
              <a:rPr lang="ru-RU" sz="2000" b="1" dirty="0" smtClean="0">
                <a:latin typeface="Monotype Corsiva" pitchFamily="66" charset="0"/>
              </a:rPr>
              <a:t>(место заседаний </a:t>
            </a:r>
            <a:r>
              <a:rPr lang="ru-RU" sz="2000" b="1" u="sng" dirty="0" smtClean="0">
                <a:latin typeface="Monotype Corsiva" pitchFamily="66" charset="0"/>
              </a:rPr>
              <a:t>Сената) </a:t>
            </a:r>
            <a:r>
              <a:rPr lang="ru-RU" sz="2000" b="1" dirty="0" smtClean="0">
                <a:latin typeface="Monotype Corsiva" pitchFamily="66" charset="0"/>
              </a:rPr>
              <a:t>и приобрел также политические функции</a:t>
            </a:r>
            <a:r>
              <a:rPr lang="ru-RU" sz="2000" b="1" dirty="0" smtClean="0">
                <a:latin typeface="Monotype Corsiva" pitchFamily="66" charset="0"/>
              </a:rPr>
              <a:t>. </a:t>
            </a:r>
            <a:r>
              <a:rPr lang="ru-RU" sz="2000" b="1" dirty="0" smtClean="0">
                <a:latin typeface="Monotype Corsiva" pitchFamily="66" charset="0"/>
              </a:rPr>
              <a:t>Эта площадь служила центром общественной жизни, и из повседневного общения людей эволюционировало тематическое общение, носящее все признаки того, что мы сегодня называем форумом.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5" name="Рисунок 4" descr="800px-Forum_Romanum_R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2856"/>
            <a:ext cx="9144000" cy="44919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00px-Italia_centrale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32656"/>
            <a:ext cx="5184576" cy="611520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267744" y="1700808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059832" y="1340768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995936" y="2492896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499992" y="3501008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07704" y="1772816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Турин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Monotype Corsiva" pitchFamily="66" charset="0"/>
              </a:rPr>
              <a:t>Пантео́н</a:t>
            </a:r>
            <a:r>
              <a:rPr lang="ru-RU" sz="2400" b="1" dirty="0" smtClean="0">
                <a:latin typeface="Monotype Corsiva" pitchFamily="66" charset="0"/>
              </a:rPr>
              <a:t> — «храм всех богов» в Риме, памятник </a:t>
            </a:r>
            <a:r>
              <a:rPr lang="ru-RU" sz="2400" b="1" dirty="0" err="1" smtClean="0">
                <a:latin typeface="Monotype Corsiva" pitchFamily="66" charset="0"/>
              </a:rPr>
              <a:t>центрическо-купольной</a:t>
            </a:r>
            <a:r>
              <a:rPr lang="ru-RU" sz="2400" b="1" dirty="0" smtClean="0">
                <a:latin typeface="Monotype Corsiva" pitchFamily="66" charset="0"/>
              </a:rPr>
              <a:t> архитектуры периода расцвета архитектуры </a:t>
            </a:r>
            <a:r>
              <a:rPr lang="ru-RU" sz="2400" b="1" u="sng" dirty="0" smtClean="0">
                <a:latin typeface="Monotype Corsiva" pitchFamily="66" charset="0"/>
              </a:rPr>
              <a:t>Древнего Рима</a:t>
            </a:r>
            <a:r>
              <a:rPr lang="ru-RU" sz="2400" b="1" dirty="0" smtClean="0">
                <a:latin typeface="Monotype Corsiva" pitchFamily="66" charset="0"/>
              </a:rPr>
              <a:t>, построенный в 126 году н. э. при императоре </a:t>
            </a:r>
            <a:r>
              <a:rPr lang="ru-RU" sz="2400" b="1" u="sng" dirty="0" err="1" smtClean="0">
                <a:latin typeface="Monotype Corsiva" pitchFamily="66" charset="0"/>
              </a:rPr>
              <a:t>Адриане</a:t>
            </a:r>
            <a:r>
              <a:rPr lang="ru-RU" sz="2400" b="1" dirty="0" smtClean="0">
                <a:latin typeface="Monotype Corsiva" pitchFamily="66" charset="0"/>
              </a:rPr>
              <a:t>.</a:t>
            </a:r>
            <a:r>
              <a:rPr lang="ru-RU" sz="2400" b="1" dirty="0" smtClean="0">
                <a:latin typeface="Monotype Corsiva" pitchFamily="66" charset="0"/>
              </a:rPr>
              <a:t> По композиции и конструктивному решению Пантеон уникален в древнеримской </a:t>
            </a:r>
            <a:r>
              <a:rPr lang="ru-RU" sz="2400" b="1" dirty="0" smtClean="0">
                <a:latin typeface="Monotype Corsiva" pitchFamily="66" charset="0"/>
              </a:rPr>
              <a:t>архитектуре. </a:t>
            </a:r>
            <a:r>
              <a:rPr lang="ru-RU" sz="2400" b="1" dirty="0" smtClean="0">
                <a:latin typeface="Monotype Corsiva" pitchFamily="66" charset="0"/>
              </a:rPr>
              <a:t>Он отличается классической ясностью и целостностью композиции внутреннего пространства, величественностью художественного образа. 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5" name="Рисунок 4" descr="800px-Panteon_inside_IMG_41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3063" y="2492896"/>
            <a:ext cx="4530938" cy="3398203"/>
          </a:xfrm>
          <a:prstGeom prst="rect">
            <a:avLst/>
          </a:prstGeom>
        </p:spPr>
      </p:pic>
      <p:pic>
        <p:nvPicPr>
          <p:cNvPr id="6" name="Рисунок 5" descr="Pantheon_rome_2005m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79382"/>
            <a:ext cx="4499992" cy="337499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u="sng" dirty="0" smtClean="0">
                <a:latin typeface="Monotype Corsiva" pitchFamily="66" charset="0"/>
              </a:rPr>
              <a:t>Фонтан </a:t>
            </a:r>
            <a:r>
              <a:rPr lang="ru-RU" sz="2200" b="1" u="sng" dirty="0" err="1" smtClean="0">
                <a:latin typeface="Monotype Corsiva" pitchFamily="66" charset="0"/>
              </a:rPr>
              <a:t>Треви</a:t>
            </a:r>
            <a:r>
              <a:rPr lang="ru-RU" sz="2200" b="1" u="sng" dirty="0" smtClean="0">
                <a:latin typeface="Monotype Corsiva" pitchFamily="66" charset="0"/>
              </a:rPr>
              <a:t> </a:t>
            </a:r>
            <a:r>
              <a:rPr lang="ru-RU" sz="2200" b="1" dirty="0" smtClean="0">
                <a:latin typeface="Monotype Corsiva" pitchFamily="66" charset="0"/>
              </a:rPr>
              <a:t>— самый крупный фонтан Рима, высотой 25,9 м и шириной 19,8 м.</a:t>
            </a:r>
          </a:p>
          <a:p>
            <a:r>
              <a:rPr lang="ru-RU" sz="2200" b="1" dirty="0" smtClean="0">
                <a:latin typeface="Monotype Corsiva" pitchFamily="66" charset="0"/>
              </a:rPr>
              <a:t>Этот фонтан в стиле </a:t>
            </a:r>
            <a:r>
              <a:rPr lang="ru-RU" sz="2200" b="1" u="sng" dirty="0" smtClean="0">
                <a:latin typeface="Monotype Corsiva" pitchFamily="66" charset="0"/>
              </a:rPr>
              <a:t>барокко </a:t>
            </a:r>
            <a:r>
              <a:rPr lang="ru-RU" sz="2200" b="1" dirty="0" smtClean="0">
                <a:latin typeface="Monotype Corsiva" pitchFamily="66" charset="0"/>
              </a:rPr>
              <a:t>был построен в 1732—1762 годах архитектором </a:t>
            </a:r>
            <a:r>
              <a:rPr lang="ru-RU" sz="2200" b="1" u="sng" dirty="0" smtClean="0">
                <a:latin typeface="Monotype Corsiva" pitchFamily="66" charset="0"/>
              </a:rPr>
              <a:t>Николой </a:t>
            </a:r>
            <a:r>
              <a:rPr lang="ru-RU" sz="2200" b="1" u="sng" dirty="0" err="1" smtClean="0">
                <a:latin typeface="Monotype Corsiva" pitchFamily="66" charset="0"/>
              </a:rPr>
              <a:t>Сальви</a:t>
            </a:r>
            <a:r>
              <a:rPr lang="ru-RU" sz="2200" b="1" dirty="0" smtClean="0">
                <a:latin typeface="Monotype Corsiva" pitchFamily="66" charset="0"/>
              </a:rPr>
              <a:t>.</a:t>
            </a:r>
          </a:p>
          <a:p>
            <a:r>
              <a:rPr lang="ru-RU" sz="2200" b="1" dirty="0" smtClean="0">
                <a:latin typeface="Monotype Corsiva" pitchFamily="66" charset="0"/>
              </a:rPr>
              <a:t>Существует поверье, что человек, бросивший в него монетку, приедет в Рим ещё раз. Две монеты — любовная встреча. Три — </a:t>
            </a:r>
            <a:r>
              <a:rPr lang="ru-RU" sz="2200" b="1" dirty="0" smtClean="0">
                <a:latin typeface="Monotype Corsiva" pitchFamily="66" charset="0"/>
              </a:rPr>
              <a:t>свадьба. Четыре </a:t>
            </a:r>
            <a:r>
              <a:rPr lang="ru-RU" sz="2200" b="1" dirty="0" smtClean="0">
                <a:latin typeface="Monotype Corsiva" pitchFamily="66" charset="0"/>
              </a:rPr>
              <a:t>монеты — богатство. Пять монет — разлука. Денежная сумма, которую ежегодно «вылавливают» коммунальные службы за год, достигает 700000 евро.</a:t>
            </a:r>
            <a:endParaRPr lang="ru-RU" sz="2200" b="1" dirty="0">
              <a:latin typeface="Monotype Corsiva" pitchFamily="66" charset="0"/>
            </a:endParaRPr>
          </a:p>
        </p:txBody>
      </p:sp>
      <p:pic>
        <p:nvPicPr>
          <p:cNvPr id="6" name="Рисунок 5" descr="800px-Fontana_di_Trevi_by_n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40968"/>
            <a:ext cx="4716016" cy="3531117"/>
          </a:xfrm>
          <a:prstGeom prst="rect">
            <a:avLst/>
          </a:prstGeom>
        </p:spPr>
      </p:pic>
      <p:pic>
        <p:nvPicPr>
          <p:cNvPr id="5" name="Рисунок 4" descr="rome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413" y="3140968"/>
            <a:ext cx="5292587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1366" y="2348880"/>
            <a:ext cx="8007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  <a:cs typeface="Mongolian Baiti" pitchFamily="66" charset="0"/>
              </a:rPr>
              <a:t>Турин</a:t>
            </a:r>
            <a:endParaRPr lang="ru-RU" sz="66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itchFamily="66" charset="0"/>
              <a:cs typeface="Mongolian Baiti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52736"/>
            <a:ext cx="594015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Итак, мы начнем наше путешествие с города под названием Турин.</a:t>
            </a:r>
          </a:p>
          <a:p>
            <a:endParaRPr lang="ru-RU" sz="2000" b="1" dirty="0" smtClean="0">
              <a:latin typeface="Monotype Corsiva" pitchFamily="66" charset="0"/>
            </a:endParaRPr>
          </a:p>
          <a:p>
            <a:r>
              <a:rPr lang="ru-RU" sz="2000" b="1" dirty="0" err="1" smtClean="0">
                <a:latin typeface="Monotype Corsiva" pitchFamily="66" charset="0"/>
              </a:rPr>
              <a:t>Тури́н</a:t>
            </a:r>
            <a:r>
              <a:rPr lang="ru-RU" sz="2000" b="1" dirty="0" smtClean="0">
                <a:latin typeface="Monotype Corsiva" pitchFamily="66" charset="0"/>
              </a:rPr>
              <a:t> — город и важный деловой и культурный центр северной Италии, административный центр региона </a:t>
            </a:r>
            <a:r>
              <a:rPr lang="ru-RU" sz="2000" b="1" dirty="0" smtClean="0">
                <a:latin typeface="Monotype Corsiva" pitchFamily="66" charset="0"/>
              </a:rPr>
              <a:t>Пьемонт</a:t>
            </a:r>
            <a:r>
              <a:rPr lang="ru-RU" sz="2000" b="1" dirty="0" smtClean="0">
                <a:latin typeface="Monotype Corsiva" pitchFamily="66" charset="0"/>
              </a:rPr>
              <a:t> и провинции Турин</a:t>
            </a:r>
            <a:r>
              <a:rPr lang="ru-RU" sz="2000" b="1" dirty="0" smtClean="0">
                <a:latin typeface="Monotype Corsiva" pitchFamily="66" charset="0"/>
              </a:rPr>
              <a:t>. Четвёртый</a:t>
            </a:r>
            <a:r>
              <a:rPr lang="ru-RU" sz="2000" b="1" dirty="0" smtClean="0">
                <a:latin typeface="Monotype Corsiva" pitchFamily="66" charset="0"/>
              </a:rPr>
              <a:t> город Италии по количеству </a:t>
            </a:r>
            <a:r>
              <a:rPr lang="ru-RU" sz="2000" b="1" dirty="0" smtClean="0">
                <a:latin typeface="Monotype Corsiva" pitchFamily="66" charset="0"/>
              </a:rPr>
              <a:t>жителей. </a:t>
            </a:r>
          </a:p>
          <a:p>
            <a:endParaRPr lang="ru-RU" sz="2000" b="1" dirty="0" smtClean="0">
              <a:latin typeface="Monotype Corsiva" pitchFamily="66" charset="0"/>
            </a:endParaRPr>
          </a:p>
          <a:p>
            <a:r>
              <a:rPr lang="ru-RU" sz="2000" b="1" dirty="0" smtClean="0">
                <a:latin typeface="Monotype Corsiva" pitchFamily="66" charset="0"/>
              </a:rPr>
              <a:t>Город </a:t>
            </a:r>
            <a:r>
              <a:rPr lang="ru-RU" sz="2000" b="1" dirty="0" smtClean="0">
                <a:latin typeface="Monotype Corsiva" pitchFamily="66" charset="0"/>
              </a:rPr>
              <a:t>имеет богатую историю и культуру, и известен своими </a:t>
            </a:r>
            <a:r>
              <a:rPr lang="ru-RU" sz="2000" b="1" dirty="0" err="1" smtClean="0">
                <a:latin typeface="Monotype Corsiva" pitchFamily="66" charset="0"/>
              </a:rPr>
              <a:t>арт-галереями</a:t>
            </a:r>
            <a:r>
              <a:rPr lang="ru-RU" sz="2000" b="1" dirty="0" smtClean="0">
                <a:latin typeface="Monotype Corsiva" pitchFamily="66" charset="0"/>
              </a:rPr>
              <a:t>, дворцами, театрами, музеями, парками. Турин также знаменит своей архитектурой в стилях барокко, рококо, </a:t>
            </a:r>
            <a:r>
              <a:rPr lang="ru-RU" sz="2000" b="1" dirty="0" smtClean="0">
                <a:latin typeface="Monotype Corsiva" pitchFamily="66" charset="0"/>
              </a:rPr>
              <a:t>неоклассицизма и</a:t>
            </a:r>
            <a:r>
              <a:rPr lang="ru-RU" sz="2000" b="1" dirty="0" smtClean="0">
                <a:latin typeface="Monotype Corsiva" pitchFamily="66" charset="0"/>
              </a:rPr>
              <a:t> </a:t>
            </a:r>
            <a:r>
              <a:rPr lang="ru-RU" sz="2000" b="1" dirty="0" smtClean="0">
                <a:latin typeface="Monotype Corsiva" pitchFamily="66" charset="0"/>
              </a:rPr>
              <a:t>модерна.</a:t>
            </a:r>
          </a:p>
          <a:p>
            <a:endParaRPr lang="ru-RU" sz="2000" b="1" dirty="0" smtClean="0">
              <a:latin typeface="Monotype Corsiva" pitchFamily="66" charset="0"/>
            </a:endParaRPr>
          </a:p>
          <a:p>
            <a:r>
              <a:rPr lang="ru-RU" sz="2000" b="1" dirty="0" smtClean="0">
                <a:latin typeface="Monotype Corsiva" pitchFamily="66" charset="0"/>
              </a:rPr>
              <a:t>Турин </a:t>
            </a:r>
            <a:r>
              <a:rPr lang="ru-RU" sz="2000" b="1" dirty="0" smtClean="0">
                <a:latin typeface="Monotype Corsiva" pitchFamily="66" charset="0"/>
              </a:rPr>
              <a:t>иногда называют «колыбелью итальянской свободы», за то, что он является родным городом заметных политиков и людей, внесших большой вклад в </a:t>
            </a:r>
            <a:r>
              <a:rPr lang="ru-RU" sz="2000" b="1" u="sng" dirty="0" smtClean="0">
                <a:latin typeface="Monotype Corsiva" pitchFamily="66" charset="0"/>
              </a:rPr>
              <a:t>Рисорджименто</a:t>
            </a:r>
            <a:r>
              <a:rPr lang="ru-RU" sz="2000" b="1" dirty="0" smtClean="0">
                <a:latin typeface="Monotype Corsiva" pitchFamily="66" charset="0"/>
              </a:rPr>
              <a:t> (национально-освободительное </a:t>
            </a:r>
          </a:p>
          <a:p>
            <a:r>
              <a:rPr lang="ru-RU" sz="2000" b="1" dirty="0" smtClean="0">
                <a:latin typeface="Monotype Corsiva" pitchFamily="66" charset="0"/>
              </a:rPr>
              <a:t>движение итальянского</a:t>
            </a:r>
            <a:r>
              <a:rPr lang="ru-RU" sz="2000" b="1" dirty="0" smtClean="0">
                <a:latin typeface="Monotype Corsiva" pitchFamily="66" charset="0"/>
              </a:rPr>
              <a:t> народа против иноземного </a:t>
            </a:r>
            <a:r>
              <a:rPr lang="ru-RU" sz="2000" b="1" dirty="0" smtClean="0">
                <a:latin typeface="Monotype Corsiva" pitchFamily="66" charset="0"/>
              </a:rPr>
              <a:t>господства)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6" name="Рисунок 5" descr="Piazza-Castello-Turin-Piémont-Italie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132856"/>
            <a:ext cx="3351725" cy="2232248"/>
          </a:xfrm>
          <a:prstGeom prst="rect">
            <a:avLst/>
          </a:prstGeom>
        </p:spPr>
      </p:pic>
      <p:pic>
        <p:nvPicPr>
          <p:cNvPr id="7" name="Рисунок 6" descr="перва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509120"/>
            <a:ext cx="3368589" cy="2217216"/>
          </a:xfrm>
          <a:prstGeom prst="rect">
            <a:avLst/>
          </a:prstGeom>
        </p:spPr>
      </p:pic>
      <p:pic>
        <p:nvPicPr>
          <p:cNvPr id="8" name="Рисунок 7" descr="90px-Turin_coat_of_arms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404664"/>
            <a:ext cx="1008112" cy="1680187"/>
          </a:xfrm>
          <a:prstGeom prst="rect">
            <a:avLst/>
          </a:prstGeom>
        </p:spPr>
      </p:pic>
      <p:pic>
        <p:nvPicPr>
          <p:cNvPr id="9" name="Рисунок 8" descr="160px-Flag_of_Turin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764704"/>
            <a:ext cx="1847027" cy="1235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Torino-mol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861048"/>
            <a:ext cx="2032000" cy="28498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45720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Город известен в мире благодаря христианской реликвии - </a:t>
            </a:r>
            <a:r>
              <a:rPr lang="ru-RU" sz="2000" b="1" u="sng" dirty="0" smtClean="0">
                <a:latin typeface="Monotype Corsiva" pitchFamily="66" charset="0"/>
              </a:rPr>
              <a:t>Туринской </a:t>
            </a:r>
            <a:r>
              <a:rPr lang="ru-RU" sz="2000" b="1" u="sng" dirty="0" smtClean="0">
                <a:latin typeface="Monotype Corsiva" pitchFamily="66" charset="0"/>
              </a:rPr>
              <a:t>плащанице </a:t>
            </a:r>
            <a:r>
              <a:rPr lang="ru-RU" sz="2000" b="1" dirty="0" smtClean="0">
                <a:latin typeface="Monotype Corsiva" pitchFamily="66" charset="0"/>
              </a:rPr>
              <a:t>-четырёхметровому</a:t>
            </a:r>
            <a:r>
              <a:rPr lang="ru-RU" sz="2000" b="1" dirty="0" smtClean="0">
                <a:latin typeface="Monotype Corsiva" pitchFamily="66" charset="0"/>
              </a:rPr>
              <a:t> </a:t>
            </a:r>
            <a:r>
              <a:rPr lang="ru-RU" sz="2000" b="1" dirty="0" smtClean="0">
                <a:latin typeface="Monotype Corsiva" pitchFamily="66" charset="0"/>
              </a:rPr>
              <a:t>льняному</a:t>
            </a:r>
            <a:r>
              <a:rPr lang="ru-RU" sz="2000" b="1" dirty="0" smtClean="0">
                <a:latin typeface="Monotype Corsiva" pitchFamily="66" charset="0"/>
              </a:rPr>
              <a:t> </a:t>
            </a:r>
            <a:r>
              <a:rPr lang="ru-RU" sz="2000" b="1" dirty="0" smtClean="0">
                <a:latin typeface="Monotype Corsiva" pitchFamily="66" charset="0"/>
              </a:rPr>
              <a:t>полотну, </a:t>
            </a:r>
            <a:r>
              <a:rPr lang="ru-RU" sz="2000" b="1" dirty="0" smtClean="0">
                <a:latin typeface="Monotype Corsiva" pitchFamily="66" charset="0"/>
              </a:rPr>
              <a:t>в которое, по преданию, Иосиф из </a:t>
            </a:r>
            <a:r>
              <a:rPr lang="ru-RU" sz="2000" b="1" dirty="0" err="1" smtClean="0">
                <a:latin typeface="Monotype Corsiva" pitchFamily="66" charset="0"/>
              </a:rPr>
              <a:t>Аримафеи</a:t>
            </a:r>
            <a:r>
              <a:rPr lang="ru-RU" sz="2000" b="1" dirty="0" smtClean="0">
                <a:latin typeface="Monotype Corsiva" pitchFamily="66" charset="0"/>
              </a:rPr>
              <a:t> завернул тело Иисуса Христа после его крестных страданий и </a:t>
            </a:r>
            <a:r>
              <a:rPr lang="ru-RU" sz="2000" b="1" dirty="0" smtClean="0">
                <a:latin typeface="Monotype Corsiva" pitchFamily="66" charset="0"/>
              </a:rPr>
              <a:t>смерти.</a:t>
            </a:r>
          </a:p>
          <a:p>
            <a:endParaRPr lang="ru-RU" sz="2000" b="1" dirty="0" smtClean="0">
              <a:latin typeface="Monotype Corsiva" pitchFamily="66" charset="0"/>
            </a:endParaRPr>
          </a:p>
          <a:p>
            <a:endParaRPr lang="ru-RU" sz="2000" b="1" dirty="0" smtClean="0">
              <a:latin typeface="Monotype Corsiva" pitchFamily="66" charset="0"/>
            </a:endParaRPr>
          </a:p>
          <a:p>
            <a:r>
              <a:rPr lang="ru-RU" sz="2000" b="1" dirty="0" smtClean="0">
                <a:latin typeface="Monotype Corsiva" pitchFamily="66" charset="0"/>
              </a:rPr>
              <a:t>Хранится же данная религия в настоящее время в</a:t>
            </a:r>
            <a:r>
              <a:rPr lang="ru-RU" sz="2000" b="1" dirty="0" smtClean="0">
                <a:latin typeface="Monotype Corsiva" pitchFamily="66" charset="0"/>
              </a:rPr>
              <a:t> </a:t>
            </a:r>
            <a:r>
              <a:rPr lang="ru-RU" sz="2000" b="1" u="sng" dirty="0" smtClean="0">
                <a:latin typeface="Monotype Corsiva" pitchFamily="66" charset="0"/>
              </a:rPr>
              <a:t>соборе Святого Иоанна </a:t>
            </a:r>
            <a:r>
              <a:rPr lang="ru-RU" sz="2000" b="1" u="sng" dirty="0" smtClean="0">
                <a:latin typeface="Monotype Corsiva" pitchFamily="66" charset="0"/>
              </a:rPr>
              <a:t>Крестителя.</a:t>
            </a:r>
          </a:p>
          <a:p>
            <a:endParaRPr lang="ru-RU" sz="2000" b="1" u="sng" dirty="0" smtClean="0">
              <a:latin typeface="Monotype Corsiva" pitchFamily="66" charset="0"/>
            </a:endParaRPr>
          </a:p>
          <a:p>
            <a:endParaRPr lang="ru-RU" sz="2000" b="1" dirty="0" smtClean="0">
              <a:latin typeface="Monotype Corsiva" pitchFamily="66" charset="0"/>
            </a:endParaRPr>
          </a:p>
          <a:p>
            <a:endParaRPr lang="ru-RU" sz="2000" b="1" dirty="0" smtClean="0">
              <a:latin typeface="Monotype Corsiva" pitchFamily="66" charset="0"/>
            </a:endParaRPr>
          </a:p>
          <a:p>
            <a:r>
              <a:rPr lang="ru-RU" sz="2000" b="1" dirty="0" smtClean="0">
                <a:latin typeface="Monotype Corsiva" pitchFamily="66" charset="0"/>
              </a:rPr>
              <a:t>Один </a:t>
            </a:r>
            <a:r>
              <a:rPr lang="ru-RU" sz="2000" b="1" dirty="0" smtClean="0">
                <a:latin typeface="Monotype Corsiva" pitchFamily="66" charset="0"/>
              </a:rPr>
              <a:t>из главных символов Турина — </a:t>
            </a:r>
            <a:r>
              <a:rPr lang="ru-RU" sz="2000" b="1" u="sng" dirty="0" smtClean="0">
                <a:latin typeface="Monotype Corsiva" pitchFamily="66" charset="0"/>
              </a:rPr>
              <a:t>башня Моле </a:t>
            </a:r>
            <a:r>
              <a:rPr lang="ru-RU" sz="2000" b="1" u="sng" dirty="0" err="1" smtClean="0">
                <a:latin typeface="Monotype Corsiva" pitchFamily="66" charset="0"/>
              </a:rPr>
              <a:t>Антонеллиана</a:t>
            </a:r>
            <a:r>
              <a:rPr lang="ru-RU" sz="2000" b="1" u="sng" dirty="0" smtClean="0">
                <a:latin typeface="Monotype Corsiva" pitchFamily="66" charset="0"/>
              </a:rPr>
              <a:t>, </a:t>
            </a:r>
            <a:r>
              <a:rPr lang="ru-RU" sz="2000" b="1" dirty="0" smtClean="0">
                <a:latin typeface="Monotype Corsiva" pitchFamily="66" charset="0"/>
              </a:rPr>
              <a:t>в которой в настоящее время расположен </a:t>
            </a:r>
            <a:r>
              <a:rPr lang="ru-RU" sz="2000" b="1" u="sng" dirty="0" smtClean="0">
                <a:latin typeface="Monotype Corsiva" pitchFamily="66" charset="0"/>
              </a:rPr>
              <a:t>национальный музей кинематографии Италии.</a:t>
            </a:r>
          </a:p>
          <a:p>
            <a:endParaRPr lang="ru-RU" sz="2000" b="1" u="sng" dirty="0" smtClean="0">
              <a:latin typeface="Monotype Corsiva" pitchFamily="66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345px-Turin-pla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0"/>
            <a:ext cx="1684651" cy="2924944"/>
          </a:xfrm>
          <a:prstGeom prst="rect">
            <a:avLst/>
          </a:prstGeom>
        </p:spPr>
      </p:pic>
      <p:pic>
        <p:nvPicPr>
          <p:cNvPr id="6" name="Рисунок 5" descr="280px-Duomo_Torin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196752"/>
            <a:ext cx="2952328" cy="2804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В 1997 г. ЮНЕСКО приняло решение включить в список Всемирного наследия </a:t>
            </a:r>
            <a:r>
              <a:rPr lang="ru-RU" sz="2400" b="1" u="sng" dirty="0" smtClean="0">
                <a:latin typeface="Monotype Corsiva" pitchFamily="66" charset="0"/>
              </a:rPr>
              <a:t>резиденции Савойского </a:t>
            </a:r>
            <a:r>
              <a:rPr lang="ru-RU" sz="2400" b="1" u="sng" dirty="0" smtClean="0">
                <a:latin typeface="Monotype Corsiva" pitchFamily="66" charset="0"/>
              </a:rPr>
              <a:t>дома </a:t>
            </a:r>
            <a:r>
              <a:rPr lang="ru-RU" sz="2400" b="1" dirty="0" smtClean="0">
                <a:latin typeface="Monotype Corsiva" pitchFamily="66" charset="0"/>
              </a:rPr>
              <a:t>(правившего рода) </a:t>
            </a:r>
            <a:r>
              <a:rPr lang="ru-RU" sz="2400" b="1" dirty="0" smtClean="0">
                <a:latin typeface="Monotype Corsiva" pitchFamily="66" charset="0"/>
              </a:rPr>
              <a:t>в Турине и его окрестностях, из которых наиболее значимыми являются следующие: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5" name="Рисунок 4" descr="792px-Torino_palazzo_reale_(v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340768"/>
            <a:ext cx="6264696" cy="47380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6093296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Monotype Corsiva" pitchFamily="66" charset="0"/>
              </a:rPr>
              <a:t>Паллацо</a:t>
            </a:r>
            <a:r>
              <a:rPr lang="ru-RU" sz="2400" b="1" dirty="0" smtClean="0">
                <a:latin typeface="Monotype Corsiva" pitchFamily="66" charset="0"/>
              </a:rPr>
              <a:t> Реале </a:t>
            </a:r>
            <a:r>
              <a:rPr lang="ru-RU" sz="2400" dirty="0" smtClean="0">
                <a:latin typeface="Monotype Corsiva" pitchFamily="66" charset="0"/>
              </a:rPr>
              <a:t>(</a:t>
            </a:r>
            <a:r>
              <a:rPr lang="ru-RU" sz="2400" dirty="0" smtClean="0">
                <a:latin typeface="Monotype Corsiva" pitchFamily="66" charset="0"/>
              </a:rPr>
              <a:t>Королевский дворец в </a:t>
            </a:r>
            <a:r>
              <a:rPr lang="ru-RU" sz="2400" dirty="0" smtClean="0">
                <a:latin typeface="Monotype Corsiva" pitchFamily="66" charset="0"/>
              </a:rPr>
              <a:t>Турине</a:t>
            </a:r>
            <a:r>
              <a:rPr lang="ru-RU" sz="2400" b="1" dirty="0" smtClean="0">
                <a:latin typeface="Monotype Corsiva" pitchFamily="66" charset="0"/>
              </a:rPr>
              <a:t>)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00px-PalazzoMadamaNot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8892480" cy="5880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9329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Дворцовый комплекс </a:t>
            </a:r>
            <a:r>
              <a:rPr lang="ru-RU" sz="2400" b="1" dirty="0" smtClean="0">
                <a:latin typeface="Monotype Corsiva" pitchFamily="66" charset="0"/>
              </a:rPr>
              <a:t>Палаццо </a:t>
            </a:r>
            <a:r>
              <a:rPr lang="ru-RU" sz="2400" b="1" dirty="0" err="1" smtClean="0">
                <a:latin typeface="Monotype Corsiva" pitchFamily="66" charset="0"/>
              </a:rPr>
              <a:t>Мадама</a:t>
            </a:r>
            <a:endParaRPr lang="ru-RU" sz="2400" b="1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00px-Museo_del_Risorgimento_italian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0"/>
            <a:ext cx="8064896" cy="6048672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609329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Палаццо </a:t>
            </a:r>
            <a:r>
              <a:rPr lang="ru-RU" sz="2000" b="1" dirty="0" err="1" smtClean="0">
                <a:latin typeface="Monotype Corsiva" pitchFamily="66" charset="0"/>
              </a:rPr>
              <a:t>Кариньяно</a:t>
            </a:r>
            <a:r>
              <a:rPr lang="ru-RU" sz="2000" dirty="0" smtClean="0">
                <a:latin typeface="Monotype Corsiva" pitchFamily="66" charset="0"/>
              </a:rPr>
              <a:t> </a:t>
            </a:r>
            <a:r>
              <a:rPr lang="ru-RU" sz="2000" dirty="0" smtClean="0">
                <a:latin typeface="Monotype Corsiva" pitchFamily="66" charset="0"/>
              </a:rPr>
              <a:t>(</a:t>
            </a:r>
            <a:r>
              <a:rPr lang="ru-RU" sz="2000" dirty="0" smtClean="0">
                <a:latin typeface="Monotype Corsiva" pitchFamily="66" charset="0"/>
              </a:rPr>
              <a:t> </a:t>
            </a:r>
            <a:r>
              <a:rPr lang="ru-RU" sz="2000" dirty="0" err="1" smtClean="0">
                <a:latin typeface="Monotype Corsiva" pitchFamily="66" charset="0"/>
              </a:rPr>
              <a:t>туринская</a:t>
            </a:r>
            <a:r>
              <a:rPr lang="ru-RU" sz="2000" dirty="0" smtClean="0">
                <a:latin typeface="Monotype Corsiva" pitchFamily="66" charset="0"/>
              </a:rPr>
              <a:t> резиденция </a:t>
            </a:r>
            <a:r>
              <a:rPr lang="ru-RU" sz="2000" dirty="0" err="1" smtClean="0">
                <a:latin typeface="Monotype Corsiva" pitchFamily="66" charset="0"/>
              </a:rPr>
              <a:t>кариньянской</a:t>
            </a:r>
            <a:r>
              <a:rPr lang="ru-RU" sz="2000" dirty="0" smtClean="0">
                <a:latin typeface="Monotype Corsiva" pitchFamily="66" charset="0"/>
              </a:rPr>
              <a:t> ветви </a:t>
            </a:r>
            <a:r>
              <a:rPr lang="ru-RU" sz="2000" dirty="0" smtClean="0">
                <a:latin typeface="Monotype Corsiva" pitchFamily="66" charset="0"/>
              </a:rPr>
              <a:t>Савойского дома)</a:t>
            </a: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00px-Castello_valentino_-_fron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8076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609329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Замок </a:t>
            </a:r>
            <a:r>
              <a:rPr lang="ru-RU" sz="2400" b="1" dirty="0" err="1" smtClean="0">
                <a:latin typeface="Monotype Corsiva" pitchFamily="66" charset="0"/>
              </a:rPr>
              <a:t>Валентино</a:t>
            </a:r>
            <a:r>
              <a:rPr lang="ru-RU" sz="2400" dirty="0" smtClean="0">
                <a:latin typeface="Monotype Corsiva" pitchFamily="66" charset="0"/>
              </a:rPr>
              <a:t> </a:t>
            </a:r>
            <a:r>
              <a:rPr lang="ru-RU" sz="2400" dirty="0" smtClean="0">
                <a:latin typeface="Monotype Corsiva" pitchFamily="66" charset="0"/>
              </a:rPr>
              <a:t>(одна </a:t>
            </a:r>
            <a:r>
              <a:rPr lang="ru-RU" sz="2400" dirty="0" smtClean="0">
                <a:latin typeface="Monotype Corsiva" pitchFamily="66" charset="0"/>
              </a:rPr>
              <a:t>из </a:t>
            </a:r>
            <a:r>
              <a:rPr lang="ru-RU" sz="2400" dirty="0" err="1" smtClean="0">
                <a:latin typeface="Monotype Corsiva" pitchFamily="66" charset="0"/>
              </a:rPr>
              <a:t>туринских</a:t>
            </a:r>
            <a:r>
              <a:rPr lang="ru-RU" sz="2400" dirty="0" smtClean="0">
                <a:latin typeface="Monotype Corsiva" pitchFamily="66" charset="0"/>
              </a:rPr>
              <a:t> резиденций Савойского </a:t>
            </a:r>
            <a:r>
              <a:rPr lang="ru-RU" sz="2400" dirty="0" smtClean="0">
                <a:latin typeface="Monotype Corsiva" pitchFamily="66" charset="0"/>
              </a:rPr>
              <a:t>дома)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195</Words>
  <Application>Microsoft Office PowerPoint</Application>
  <PresentationFormat>Экран (4:3)</PresentationFormat>
  <Paragraphs>118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Master</cp:lastModifiedBy>
  <cp:revision>34</cp:revision>
  <dcterms:created xsi:type="dcterms:W3CDTF">2014-10-21T08:51:14Z</dcterms:created>
  <dcterms:modified xsi:type="dcterms:W3CDTF">2014-10-21T12:59:27Z</dcterms:modified>
</cp:coreProperties>
</file>