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7"/>
  </p:notesMasterIdLst>
  <p:sldIdLst>
    <p:sldId id="256" r:id="rId2"/>
    <p:sldId id="313" r:id="rId3"/>
    <p:sldId id="344" r:id="rId4"/>
    <p:sldId id="314" r:id="rId5"/>
    <p:sldId id="312" r:id="rId6"/>
    <p:sldId id="286" r:id="rId7"/>
    <p:sldId id="315" r:id="rId8"/>
    <p:sldId id="316" r:id="rId9"/>
    <p:sldId id="340" r:id="rId10"/>
    <p:sldId id="319" r:id="rId11"/>
    <p:sldId id="320" r:id="rId12"/>
    <p:sldId id="321" r:id="rId13"/>
    <p:sldId id="264" r:id="rId14"/>
    <p:sldId id="322" r:id="rId15"/>
    <p:sldId id="331" r:id="rId16"/>
    <p:sldId id="330" r:id="rId17"/>
    <p:sldId id="327" r:id="rId18"/>
    <p:sldId id="328" r:id="rId19"/>
    <p:sldId id="329" r:id="rId20"/>
    <p:sldId id="333" r:id="rId21"/>
    <p:sldId id="334" r:id="rId22"/>
    <p:sldId id="335" r:id="rId23"/>
    <p:sldId id="336" r:id="rId24"/>
    <p:sldId id="337" r:id="rId25"/>
    <p:sldId id="338" r:id="rId26"/>
    <p:sldId id="257" r:id="rId27"/>
    <p:sldId id="260" r:id="rId28"/>
    <p:sldId id="339" r:id="rId29"/>
    <p:sldId id="269" r:id="rId30"/>
    <p:sldId id="270" r:id="rId31"/>
    <p:sldId id="271" r:id="rId32"/>
    <p:sldId id="283" r:id="rId33"/>
    <p:sldId id="284" r:id="rId34"/>
    <p:sldId id="273" r:id="rId35"/>
    <p:sldId id="274" r:id="rId36"/>
    <p:sldId id="275" r:id="rId37"/>
    <p:sldId id="341" r:id="rId38"/>
    <p:sldId id="293" r:id="rId39"/>
    <p:sldId id="294" r:id="rId40"/>
    <p:sldId id="295" r:id="rId41"/>
    <p:sldId id="342" r:id="rId42"/>
    <p:sldId id="343" r:id="rId43"/>
    <p:sldId id="258" r:id="rId44"/>
    <p:sldId id="303" r:id="rId45"/>
    <p:sldId id="261" r:id="rId46"/>
    <p:sldId id="374" r:id="rId47"/>
    <p:sldId id="304" r:id="rId48"/>
    <p:sldId id="345" r:id="rId49"/>
    <p:sldId id="346" r:id="rId50"/>
    <p:sldId id="347" r:id="rId51"/>
    <p:sldId id="373" r:id="rId52"/>
    <p:sldId id="348" r:id="rId53"/>
    <p:sldId id="349" r:id="rId54"/>
    <p:sldId id="350" r:id="rId55"/>
    <p:sldId id="351" r:id="rId56"/>
    <p:sldId id="352" r:id="rId57"/>
    <p:sldId id="353" r:id="rId58"/>
    <p:sldId id="354" r:id="rId59"/>
    <p:sldId id="355" r:id="rId60"/>
    <p:sldId id="356" r:id="rId61"/>
    <p:sldId id="357" r:id="rId62"/>
    <p:sldId id="358" r:id="rId63"/>
    <p:sldId id="359" r:id="rId64"/>
    <p:sldId id="360" r:id="rId65"/>
    <p:sldId id="361" r:id="rId66"/>
    <p:sldId id="362" r:id="rId67"/>
    <p:sldId id="364" r:id="rId68"/>
    <p:sldId id="363" r:id="rId69"/>
    <p:sldId id="372" r:id="rId70"/>
    <p:sldId id="367" r:id="rId71"/>
    <p:sldId id="365" r:id="rId72"/>
    <p:sldId id="366" r:id="rId73"/>
    <p:sldId id="368" r:id="rId74"/>
    <p:sldId id="369" r:id="rId75"/>
    <p:sldId id="370" r:id="rId76"/>
    <p:sldId id="371" r:id="rId77"/>
    <p:sldId id="326" r:id="rId78"/>
    <p:sldId id="262" r:id="rId79"/>
    <p:sldId id="305" r:id="rId80"/>
    <p:sldId id="306" r:id="rId81"/>
    <p:sldId id="307" r:id="rId82"/>
    <p:sldId id="308" r:id="rId83"/>
    <p:sldId id="309" r:id="rId84"/>
    <p:sldId id="310" r:id="rId85"/>
    <p:sldId id="285" r:id="rId8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7D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0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2ACBA9-5F03-472C-8FC6-52A5D7F7A00B}" type="doc">
      <dgm:prSet loTypeId="urn:microsoft.com/office/officeart/2005/8/layout/hierarchy5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D6CF97-B737-42F6-A695-24B8E1F0DBAC}">
      <dgm:prSet phldrT="[Текст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Система оценки включает</a:t>
          </a:r>
          <a:endParaRPr lang="ru-RU" sz="2400" b="1" dirty="0">
            <a:solidFill>
              <a:schemeClr val="tx1"/>
            </a:solidFill>
          </a:endParaRPr>
        </a:p>
      </dgm:t>
    </dgm:pt>
    <dgm:pt modelId="{9048D80B-5CA8-4CFA-8F73-698CDB865435}" type="parTrans" cxnId="{EE89A4E5-766C-4581-A649-E0BE1904B9C7}">
      <dgm:prSet/>
      <dgm:spPr/>
      <dgm:t>
        <a:bodyPr/>
        <a:lstStyle/>
        <a:p>
          <a:endParaRPr lang="ru-RU"/>
        </a:p>
      </dgm:t>
    </dgm:pt>
    <dgm:pt modelId="{A08B7686-2B0A-42F2-9867-B74B3C3928DE}" type="sibTrans" cxnId="{EE89A4E5-766C-4581-A649-E0BE1904B9C7}">
      <dgm:prSet/>
      <dgm:spPr/>
      <dgm:t>
        <a:bodyPr/>
        <a:lstStyle/>
        <a:p>
          <a:endParaRPr lang="ru-RU"/>
        </a:p>
      </dgm:t>
    </dgm:pt>
    <dgm:pt modelId="{0001FA3B-6289-4766-8493-9ADB2F7DA7D3}">
      <dgm:prSet phldrT="[Текст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ctr">
            <a:spcAft>
              <a:spcPts val="0"/>
            </a:spcAft>
          </a:pPr>
          <a:r>
            <a:rPr lang="ru-RU" sz="2000" b="1" i="1" dirty="0" smtClean="0">
              <a:solidFill>
                <a:schemeClr val="tx1"/>
              </a:solidFill>
            </a:rPr>
            <a:t>оценку достижения планируемых результатов</a:t>
          </a:r>
        </a:p>
        <a:p>
          <a:pPr algn="ctr">
            <a:spcAft>
              <a:spcPts val="0"/>
            </a:spcAft>
          </a:pPr>
          <a:endParaRPr lang="ru-RU" sz="2000" b="1" i="1" dirty="0" smtClean="0">
            <a:solidFill>
              <a:schemeClr val="tx1"/>
            </a:solidFill>
          </a:endParaRPr>
        </a:p>
        <a:p>
          <a:pPr algn="ctr">
            <a:spcAft>
              <a:spcPts val="0"/>
            </a:spcAft>
          </a:pPr>
          <a:endParaRPr lang="ru-RU" sz="1600" b="1" i="1" dirty="0" smtClean="0">
            <a:solidFill>
              <a:schemeClr val="tx1"/>
            </a:solidFill>
          </a:endParaRPr>
        </a:p>
      </dgm:t>
    </dgm:pt>
    <dgm:pt modelId="{12860423-6E72-42AC-855D-0A8660234176}" type="parTrans" cxnId="{7FA35374-DF54-42E7-A21C-9D9D20BEF474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9FC2D76-F1C2-429A-92BD-4D9E9FB22967}" type="sibTrans" cxnId="{7FA35374-DF54-42E7-A21C-9D9D20BEF474}">
      <dgm:prSet/>
      <dgm:spPr/>
      <dgm:t>
        <a:bodyPr/>
        <a:lstStyle/>
        <a:p>
          <a:endParaRPr lang="ru-RU"/>
        </a:p>
      </dgm:t>
    </dgm:pt>
    <dgm:pt modelId="{A2441C97-47F8-410D-9EFC-5AB8310E8C70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оценку результатов деятельности системы образования</a:t>
          </a:r>
          <a:endParaRPr lang="ru-RU" sz="2000" b="1" i="1" dirty="0">
            <a:solidFill>
              <a:schemeClr val="tx1"/>
            </a:solidFill>
          </a:endParaRPr>
        </a:p>
      </dgm:t>
    </dgm:pt>
    <dgm:pt modelId="{F5FF881C-82EB-4F4A-A1AB-0083AB60D130}" type="parTrans" cxnId="{04DC7BDF-A7F6-41E7-966C-0E6EB3042AC6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D9621BF7-F42B-4BBE-9E1A-8263FADD8FB2}" type="sibTrans" cxnId="{04DC7BDF-A7F6-41E7-966C-0E6EB3042AC6}">
      <dgm:prSet/>
      <dgm:spPr/>
      <dgm:t>
        <a:bodyPr/>
        <a:lstStyle/>
        <a:p>
          <a:endParaRPr lang="ru-RU"/>
        </a:p>
      </dgm:t>
    </dgm:pt>
    <dgm:pt modelId="{E6A03F7B-8E84-4C96-99F6-0D05ECBB372B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2000" b="1" i="1" dirty="0" smtClean="0">
              <a:solidFill>
                <a:schemeClr val="tx1"/>
              </a:solidFill>
            </a:rPr>
            <a:t>оценку деятельности педагогов и школы</a:t>
          </a:r>
          <a:endParaRPr lang="ru-RU" sz="2000" b="1" i="1" dirty="0">
            <a:solidFill>
              <a:schemeClr val="tx1"/>
            </a:solidFill>
          </a:endParaRPr>
        </a:p>
      </dgm:t>
    </dgm:pt>
    <dgm:pt modelId="{42DB7680-99D4-4166-83DB-7120526C5DB2}" type="sibTrans" cxnId="{05005ACB-A185-4A40-B81E-B6EC1C6F438A}">
      <dgm:prSet/>
      <dgm:spPr/>
      <dgm:t>
        <a:bodyPr/>
        <a:lstStyle/>
        <a:p>
          <a:endParaRPr lang="ru-RU"/>
        </a:p>
      </dgm:t>
    </dgm:pt>
    <dgm:pt modelId="{9B8CEFF0-B262-4683-8EEF-C208CDC7355E}" type="parTrans" cxnId="{05005ACB-A185-4A40-B81E-B6EC1C6F438A}">
      <dgm:prSet/>
      <dgm:spPr>
        <a:ln>
          <a:solidFill>
            <a:schemeClr val="tx2"/>
          </a:solidFill>
        </a:ln>
      </dgm:spPr>
      <dgm:t>
        <a:bodyPr/>
        <a:lstStyle/>
        <a:p>
          <a:endParaRPr lang="ru-RU"/>
        </a:p>
      </dgm:t>
    </dgm:pt>
    <dgm:pt modelId="{0FCC1400-899E-416F-8B86-535DDB160B77}" type="pres">
      <dgm:prSet presAssocID="{8A2ACBA9-5F03-472C-8FC6-52A5D7F7A00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BB474B0-8CAE-43EB-9E08-4F90FBB2E0E2}" type="pres">
      <dgm:prSet presAssocID="{8A2ACBA9-5F03-472C-8FC6-52A5D7F7A00B}" presName="hierFlow" presStyleCnt="0"/>
      <dgm:spPr/>
      <dgm:t>
        <a:bodyPr/>
        <a:lstStyle/>
        <a:p>
          <a:endParaRPr lang="ru-RU"/>
        </a:p>
      </dgm:t>
    </dgm:pt>
    <dgm:pt modelId="{00B8B437-EDE6-4433-95C7-E681743CDD8A}" type="pres">
      <dgm:prSet presAssocID="{8A2ACBA9-5F03-472C-8FC6-52A5D7F7A00B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B701144-B619-4462-8DAC-8C5F27D029CD}" type="pres">
      <dgm:prSet presAssocID="{90D6CF97-B737-42F6-A695-24B8E1F0DBAC}" presName="Name17" presStyleCnt="0"/>
      <dgm:spPr/>
      <dgm:t>
        <a:bodyPr/>
        <a:lstStyle/>
        <a:p>
          <a:endParaRPr lang="ru-RU"/>
        </a:p>
      </dgm:t>
    </dgm:pt>
    <dgm:pt modelId="{88B2AA7A-E722-4282-9E3C-3BF23FC484AF}" type="pres">
      <dgm:prSet presAssocID="{90D6CF97-B737-42F6-A695-24B8E1F0DBAC}" presName="level1Shape" presStyleLbl="node0" presStyleIdx="0" presStyleCnt="1" custScaleX="66900" custScaleY="305407" custLinFactNeighborX="-147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78F11C-7196-420B-B8D1-0CB5495B2428}" type="pres">
      <dgm:prSet presAssocID="{90D6CF97-B737-42F6-A695-24B8E1F0DBAC}" presName="hierChild2" presStyleCnt="0"/>
      <dgm:spPr/>
      <dgm:t>
        <a:bodyPr/>
        <a:lstStyle/>
        <a:p>
          <a:endParaRPr lang="ru-RU"/>
        </a:p>
      </dgm:t>
    </dgm:pt>
    <dgm:pt modelId="{D217791C-C892-43AD-A435-A3C31105C529}" type="pres">
      <dgm:prSet presAssocID="{12860423-6E72-42AC-855D-0A8660234176}" presName="Name25" presStyleLbl="parChTrans1D2" presStyleIdx="0" presStyleCnt="3"/>
      <dgm:spPr/>
      <dgm:t>
        <a:bodyPr/>
        <a:lstStyle/>
        <a:p>
          <a:endParaRPr lang="ru-RU"/>
        </a:p>
      </dgm:t>
    </dgm:pt>
    <dgm:pt modelId="{7388A3C9-0D45-4EDB-87F4-863BF04D9433}" type="pres">
      <dgm:prSet presAssocID="{12860423-6E72-42AC-855D-0A8660234176}" presName="connTx" presStyleLbl="parChTrans1D2" presStyleIdx="0" presStyleCnt="3"/>
      <dgm:spPr/>
      <dgm:t>
        <a:bodyPr/>
        <a:lstStyle/>
        <a:p>
          <a:endParaRPr lang="ru-RU"/>
        </a:p>
      </dgm:t>
    </dgm:pt>
    <dgm:pt modelId="{28E65121-4500-442F-9E4A-D1A734275030}" type="pres">
      <dgm:prSet presAssocID="{0001FA3B-6289-4766-8493-9ADB2F7DA7D3}" presName="Name30" presStyleCnt="0"/>
      <dgm:spPr/>
      <dgm:t>
        <a:bodyPr/>
        <a:lstStyle/>
        <a:p>
          <a:endParaRPr lang="ru-RU"/>
        </a:p>
      </dgm:t>
    </dgm:pt>
    <dgm:pt modelId="{97322486-92BA-42A9-A5DD-C7B5F80B359C}" type="pres">
      <dgm:prSet presAssocID="{0001FA3B-6289-4766-8493-9ADB2F7DA7D3}" presName="level2Shape" presStyleLbl="node2" presStyleIdx="0" presStyleCnt="3" custAng="10800000" custFlipVert="1" custScaleX="234949" custScaleY="107693" custLinFactNeighborX="-6220" custLinFactNeighborY="-31683"/>
      <dgm:spPr/>
      <dgm:t>
        <a:bodyPr/>
        <a:lstStyle/>
        <a:p>
          <a:endParaRPr lang="ru-RU"/>
        </a:p>
      </dgm:t>
    </dgm:pt>
    <dgm:pt modelId="{6C96E787-F38B-40D7-BED0-4558FF202A95}" type="pres">
      <dgm:prSet presAssocID="{0001FA3B-6289-4766-8493-9ADB2F7DA7D3}" presName="hierChild3" presStyleCnt="0"/>
      <dgm:spPr/>
      <dgm:t>
        <a:bodyPr/>
        <a:lstStyle/>
        <a:p>
          <a:endParaRPr lang="ru-RU"/>
        </a:p>
      </dgm:t>
    </dgm:pt>
    <dgm:pt modelId="{752C2CE5-4521-49E1-BE33-4FAF7CB9A9CA}" type="pres">
      <dgm:prSet presAssocID="{9B8CEFF0-B262-4683-8EEF-C208CDC7355E}" presName="Name25" presStyleLbl="parChTrans1D2" presStyleIdx="1" presStyleCnt="3"/>
      <dgm:spPr/>
      <dgm:t>
        <a:bodyPr/>
        <a:lstStyle/>
        <a:p>
          <a:endParaRPr lang="ru-RU"/>
        </a:p>
      </dgm:t>
    </dgm:pt>
    <dgm:pt modelId="{4E1B62F9-A76B-483C-8C4F-10038EA864CD}" type="pres">
      <dgm:prSet presAssocID="{9B8CEFF0-B262-4683-8EEF-C208CDC7355E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A199BAA-A249-40D1-A393-CB584C976362}" type="pres">
      <dgm:prSet presAssocID="{E6A03F7B-8E84-4C96-99F6-0D05ECBB372B}" presName="Name30" presStyleCnt="0"/>
      <dgm:spPr/>
      <dgm:t>
        <a:bodyPr/>
        <a:lstStyle/>
        <a:p>
          <a:endParaRPr lang="ru-RU"/>
        </a:p>
      </dgm:t>
    </dgm:pt>
    <dgm:pt modelId="{A029A9DE-2ACA-4EAA-8AFA-AF73572FF57A}" type="pres">
      <dgm:prSet presAssocID="{E6A03F7B-8E84-4C96-99F6-0D05ECBB372B}" presName="level2Shape" presStyleLbl="node2" presStyleIdx="1" presStyleCnt="3" custScaleX="238087" custLinFactNeighborX="-5783" custLinFactNeighborY="341"/>
      <dgm:spPr/>
      <dgm:t>
        <a:bodyPr/>
        <a:lstStyle/>
        <a:p>
          <a:endParaRPr lang="ru-RU"/>
        </a:p>
      </dgm:t>
    </dgm:pt>
    <dgm:pt modelId="{3B163ECD-E27E-4F4A-AAD3-3058C0704DAC}" type="pres">
      <dgm:prSet presAssocID="{E6A03F7B-8E84-4C96-99F6-0D05ECBB372B}" presName="hierChild3" presStyleCnt="0"/>
      <dgm:spPr/>
      <dgm:t>
        <a:bodyPr/>
        <a:lstStyle/>
        <a:p>
          <a:endParaRPr lang="ru-RU"/>
        </a:p>
      </dgm:t>
    </dgm:pt>
    <dgm:pt modelId="{A1A7E8DA-FC6B-497D-A9BE-4E654C30A703}" type="pres">
      <dgm:prSet presAssocID="{F5FF881C-82EB-4F4A-A1AB-0083AB60D130}" presName="Name25" presStyleLbl="parChTrans1D2" presStyleIdx="2" presStyleCnt="3"/>
      <dgm:spPr/>
      <dgm:t>
        <a:bodyPr/>
        <a:lstStyle/>
        <a:p>
          <a:endParaRPr lang="ru-RU"/>
        </a:p>
      </dgm:t>
    </dgm:pt>
    <dgm:pt modelId="{7E2C3BC1-AF84-4CED-9457-652A2A0D82C2}" type="pres">
      <dgm:prSet presAssocID="{F5FF881C-82EB-4F4A-A1AB-0083AB60D13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DF182C60-EF7B-4CC5-BC0D-83DCE76032B1}" type="pres">
      <dgm:prSet presAssocID="{A2441C97-47F8-410D-9EFC-5AB8310E8C70}" presName="Name30" presStyleCnt="0"/>
      <dgm:spPr/>
      <dgm:t>
        <a:bodyPr/>
        <a:lstStyle/>
        <a:p>
          <a:endParaRPr lang="ru-RU"/>
        </a:p>
      </dgm:t>
    </dgm:pt>
    <dgm:pt modelId="{BB100307-6B06-4D50-8190-15F62CBF21F8}" type="pres">
      <dgm:prSet presAssocID="{A2441C97-47F8-410D-9EFC-5AB8310E8C70}" presName="level2Shape" presStyleLbl="node2" presStyleIdx="2" presStyleCnt="3" custScaleX="232923" custLinFactY="100000" custLinFactNeighborX="-6220" custLinFactNeighborY="168258"/>
      <dgm:spPr/>
      <dgm:t>
        <a:bodyPr/>
        <a:lstStyle/>
        <a:p>
          <a:endParaRPr lang="ru-RU"/>
        </a:p>
      </dgm:t>
    </dgm:pt>
    <dgm:pt modelId="{08D274AF-1899-4177-81C7-A9C8AFFB4F17}" type="pres">
      <dgm:prSet presAssocID="{A2441C97-47F8-410D-9EFC-5AB8310E8C70}" presName="hierChild3" presStyleCnt="0"/>
      <dgm:spPr/>
      <dgm:t>
        <a:bodyPr/>
        <a:lstStyle/>
        <a:p>
          <a:endParaRPr lang="ru-RU"/>
        </a:p>
      </dgm:t>
    </dgm:pt>
    <dgm:pt modelId="{C7A202CD-2EE7-484F-BDE5-4646F17C0EFD}" type="pres">
      <dgm:prSet presAssocID="{8A2ACBA9-5F03-472C-8FC6-52A5D7F7A00B}" presName="bgShapesFlow" presStyleCnt="0"/>
      <dgm:spPr/>
      <dgm:t>
        <a:bodyPr/>
        <a:lstStyle/>
        <a:p>
          <a:endParaRPr lang="ru-RU"/>
        </a:p>
      </dgm:t>
    </dgm:pt>
  </dgm:ptLst>
  <dgm:cxnLst>
    <dgm:cxn modelId="{CE5C3288-B4F0-4C0B-AF8B-6667C14CB762}" type="presOf" srcId="{E6A03F7B-8E84-4C96-99F6-0D05ECBB372B}" destId="{A029A9DE-2ACA-4EAA-8AFA-AF73572FF57A}" srcOrd="0" destOrd="0" presId="urn:microsoft.com/office/officeart/2005/8/layout/hierarchy5"/>
    <dgm:cxn modelId="{EE89A4E5-766C-4581-A649-E0BE1904B9C7}" srcId="{8A2ACBA9-5F03-472C-8FC6-52A5D7F7A00B}" destId="{90D6CF97-B737-42F6-A695-24B8E1F0DBAC}" srcOrd="0" destOrd="0" parTransId="{9048D80B-5CA8-4CFA-8F73-698CDB865435}" sibTransId="{A08B7686-2B0A-42F2-9867-B74B3C3928DE}"/>
    <dgm:cxn modelId="{04DC7BDF-A7F6-41E7-966C-0E6EB3042AC6}" srcId="{90D6CF97-B737-42F6-A695-24B8E1F0DBAC}" destId="{A2441C97-47F8-410D-9EFC-5AB8310E8C70}" srcOrd="2" destOrd="0" parTransId="{F5FF881C-82EB-4F4A-A1AB-0083AB60D130}" sibTransId="{D9621BF7-F42B-4BBE-9E1A-8263FADD8FB2}"/>
    <dgm:cxn modelId="{1DA8070D-7260-4B2C-8D34-18BA9ECEDDEB}" type="presOf" srcId="{8A2ACBA9-5F03-472C-8FC6-52A5D7F7A00B}" destId="{0FCC1400-899E-416F-8B86-535DDB160B77}" srcOrd="0" destOrd="0" presId="urn:microsoft.com/office/officeart/2005/8/layout/hierarchy5"/>
    <dgm:cxn modelId="{B9A8B18B-1143-4E00-906E-4830BE1D78A8}" type="presOf" srcId="{0001FA3B-6289-4766-8493-9ADB2F7DA7D3}" destId="{97322486-92BA-42A9-A5DD-C7B5F80B359C}" srcOrd="0" destOrd="0" presId="urn:microsoft.com/office/officeart/2005/8/layout/hierarchy5"/>
    <dgm:cxn modelId="{7FA35374-DF54-42E7-A21C-9D9D20BEF474}" srcId="{90D6CF97-B737-42F6-A695-24B8E1F0DBAC}" destId="{0001FA3B-6289-4766-8493-9ADB2F7DA7D3}" srcOrd="0" destOrd="0" parTransId="{12860423-6E72-42AC-855D-0A8660234176}" sibTransId="{D9FC2D76-F1C2-429A-92BD-4D9E9FB22967}"/>
    <dgm:cxn modelId="{DCED21D2-C4AB-4052-A7FF-1CC61F335FEA}" type="presOf" srcId="{F5FF881C-82EB-4F4A-A1AB-0083AB60D130}" destId="{7E2C3BC1-AF84-4CED-9457-652A2A0D82C2}" srcOrd="1" destOrd="0" presId="urn:microsoft.com/office/officeart/2005/8/layout/hierarchy5"/>
    <dgm:cxn modelId="{E6525093-43EA-48D7-9FF5-854B6143942D}" type="presOf" srcId="{90D6CF97-B737-42F6-A695-24B8E1F0DBAC}" destId="{88B2AA7A-E722-4282-9E3C-3BF23FC484AF}" srcOrd="0" destOrd="0" presId="urn:microsoft.com/office/officeart/2005/8/layout/hierarchy5"/>
    <dgm:cxn modelId="{F4BC3EE7-84C0-491F-B395-4A0081746572}" type="presOf" srcId="{12860423-6E72-42AC-855D-0A8660234176}" destId="{7388A3C9-0D45-4EDB-87F4-863BF04D9433}" srcOrd="1" destOrd="0" presId="urn:microsoft.com/office/officeart/2005/8/layout/hierarchy5"/>
    <dgm:cxn modelId="{05005ACB-A185-4A40-B81E-B6EC1C6F438A}" srcId="{90D6CF97-B737-42F6-A695-24B8E1F0DBAC}" destId="{E6A03F7B-8E84-4C96-99F6-0D05ECBB372B}" srcOrd="1" destOrd="0" parTransId="{9B8CEFF0-B262-4683-8EEF-C208CDC7355E}" sibTransId="{42DB7680-99D4-4166-83DB-7120526C5DB2}"/>
    <dgm:cxn modelId="{D2459E73-7583-4AA3-BE76-E1EACD39C0E4}" type="presOf" srcId="{12860423-6E72-42AC-855D-0A8660234176}" destId="{D217791C-C892-43AD-A435-A3C31105C529}" srcOrd="0" destOrd="0" presId="urn:microsoft.com/office/officeart/2005/8/layout/hierarchy5"/>
    <dgm:cxn modelId="{85867518-3807-42BF-825D-ECE3EF4B4CF9}" type="presOf" srcId="{9B8CEFF0-B262-4683-8EEF-C208CDC7355E}" destId="{752C2CE5-4521-49E1-BE33-4FAF7CB9A9CA}" srcOrd="0" destOrd="0" presId="urn:microsoft.com/office/officeart/2005/8/layout/hierarchy5"/>
    <dgm:cxn modelId="{20ED7637-FC41-447E-A4F3-90097941C859}" type="presOf" srcId="{A2441C97-47F8-410D-9EFC-5AB8310E8C70}" destId="{BB100307-6B06-4D50-8190-15F62CBF21F8}" srcOrd="0" destOrd="0" presId="urn:microsoft.com/office/officeart/2005/8/layout/hierarchy5"/>
    <dgm:cxn modelId="{C0A69C6A-1221-499F-BC56-9EE8449F1EC3}" type="presOf" srcId="{9B8CEFF0-B262-4683-8EEF-C208CDC7355E}" destId="{4E1B62F9-A76B-483C-8C4F-10038EA864CD}" srcOrd="1" destOrd="0" presId="urn:microsoft.com/office/officeart/2005/8/layout/hierarchy5"/>
    <dgm:cxn modelId="{4A1A25D9-56BA-4AC5-9D70-DC6CCA588098}" type="presOf" srcId="{F5FF881C-82EB-4F4A-A1AB-0083AB60D130}" destId="{A1A7E8DA-FC6B-497D-A9BE-4E654C30A703}" srcOrd="0" destOrd="0" presId="urn:microsoft.com/office/officeart/2005/8/layout/hierarchy5"/>
    <dgm:cxn modelId="{DF18416A-FB02-4868-8C29-DEE231530CBC}" type="presParOf" srcId="{0FCC1400-899E-416F-8B86-535DDB160B77}" destId="{8BB474B0-8CAE-43EB-9E08-4F90FBB2E0E2}" srcOrd="0" destOrd="0" presId="urn:microsoft.com/office/officeart/2005/8/layout/hierarchy5"/>
    <dgm:cxn modelId="{7DA20EBD-C5B3-4693-9CEC-92233D9F43A6}" type="presParOf" srcId="{8BB474B0-8CAE-43EB-9E08-4F90FBB2E0E2}" destId="{00B8B437-EDE6-4433-95C7-E681743CDD8A}" srcOrd="0" destOrd="0" presId="urn:microsoft.com/office/officeart/2005/8/layout/hierarchy5"/>
    <dgm:cxn modelId="{7EBF291B-5971-4D9E-B083-9B1B09DE7CAA}" type="presParOf" srcId="{00B8B437-EDE6-4433-95C7-E681743CDD8A}" destId="{9B701144-B619-4462-8DAC-8C5F27D029CD}" srcOrd="0" destOrd="0" presId="urn:microsoft.com/office/officeart/2005/8/layout/hierarchy5"/>
    <dgm:cxn modelId="{093EF786-E59B-48D2-9160-3C2BC5343088}" type="presParOf" srcId="{9B701144-B619-4462-8DAC-8C5F27D029CD}" destId="{88B2AA7A-E722-4282-9E3C-3BF23FC484AF}" srcOrd="0" destOrd="0" presId="urn:microsoft.com/office/officeart/2005/8/layout/hierarchy5"/>
    <dgm:cxn modelId="{DF59B6B7-43A1-4CE3-9FAD-9A4F84B7EA57}" type="presParOf" srcId="{9B701144-B619-4462-8DAC-8C5F27D029CD}" destId="{7478F11C-7196-420B-B8D1-0CB5495B2428}" srcOrd="1" destOrd="0" presId="urn:microsoft.com/office/officeart/2005/8/layout/hierarchy5"/>
    <dgm:cxn modelId="{BE0B1153-818B-4D23-AD07-E837EB42926F}" type="presParOf" srcId="{7478F11C-7196-420B-B8D1-0CB5495B2428}" destId="{D217791C-C892-43AD-A435-A3C31105C529}" srcOrd="0" destOrd="0" presId="urn:microsoft.com/office/officeart/2005/8/layout/hierarchy5"/>
    <dgm:cxn modelId="{CC168734-CAC1-4B0E-9DA1-87F313EBE94C}" type="presParOf" srcId="{D217791C-C892-43AD-A435-A3C31105C529}" destId="{7388A3C9-0D45-4EDB-87F4-863BF04D9433}" srcOrd="0" destOrd="0" presId="urn:microsoft.com/office/officeart/2005/8/layout/hierarchy5"/>
    <dgm:cxn modelId="{22A949F5-9BE6-4139-B19D-6254E2505AAF}" type="presParOf" srcId="{7478F11C-7196-420B-B8D1-0CB5495B2428}" destId="{28E65121-4500-442F-9E4A-D1A734275030}" srcOrd="1" destOrd="0" presId="urn:microsoft.com/office/officeart/2005/8/layout/hierarchy5"/>
    <dgm:cxn modelId="{5348F627-A0BD-42C3-9C85-A8E452E76415}" type="presParOf" srcId="{28E65121-4500-442F-9E4A-D1A734275030}" destId="{97322486-92BA-42A9-A5DD-C7B5F80B359C}" srcOrd="0" destOrd="0" presId="urn:microsoft.com/office/officeart/2005/8/layout/hierarchy5"/>
    <dgm:cxn modelId="{DEE53201-5736-497D-9BD7-E051919261E1}" type="presParOf" srcId="{28E65121-4500-442F-9E4A-D1A734275030}" destId="{6C96E787-F38B-40D7-BED0-4558FF202A95}" srcOrd="1" destOrd="0" presId="urn:microsoft.com/office/officeart/2005/8/layout/hierarchy5"/>
    <dgm:cxn modelId="{33B3672B-E5A0-4D76-A5AE-6196F8B656E9}" type="presParOf" srcId="{7478F11C-7196-420B-B8D1-0CB5495B2428}" destId="{752C2CE5-4521-49E1-BE33-4FAF7CB9A9CA}" srcOrd="2" destOrd="0" presId="urn:microsoft.com/office/officeart/2005/8/layout/hierarchy5"/>
    <dgm:cxn modelId="{CFFA8DB6-03D7-4301-9756-41AE18FA40F5}" type="presParOf" srcId="{752C2CE5-4521-49E1-BE33-4FAF7CB9A9CA}" destId="{4E1B62F9-A76B-483C-8C4F-10038EA864CD}" srcOrd="0" destOrd="0" presId="urn:microsoft.com/office/officeart/2005/8/layout/hierarchy5"/>
    <dgm:cxn modelId="{4E5521DD-1AFC-4865-81ED-5122B8A8143D}" type="presParOf" srcId="{7478F11C-7196-420B-B8D1-0CB5495B2428}" destId="{BA199BAA-A249-40D1-A393-CB584C976362}" srcOrd="3" destOrd="0" presId="urn:microsoft.com/office/officeart/2005/8/layout/hierarchy5"/>
    <dgm:cxn modelId="{9F45C461-286C-4462-A9E8-4FC6AD42186A}" type="presParOf" srcId="{BA199BAA-A249-40D1-A393-CB584C976362}" destId="{A029A9DE-2ACA-4EAA-8AFA-AF73572FF57A}" srcOrd="0" destOrd="0" presId="urn:microsoft.com/office/officeart/2005/8/layout/hierarchy5"/>
    <dgm:cxn modelId="{A10FB09D-C5B1-42F7-B36C-0C6D3061482A}" type="presParOf" srcId="{BA199BAA-A249-40D1-A393-CB584C976362}" destId="{3B163ECD-E27E-4F4A-AAD3-3058C0704DAC}" srcOrd="1" destOrd="0" presId="urn:microsoft.com/office/officeart/2005/8/layout/hierarchy5"/>
    <dgm:cxn modelId="{FD34D0D2-F3F5-4196-A5F2-1183D0C3CAEC}" type="presParOf" srcId="{7478F11C-7196-420B-B8D1-0CB5495B2428}" destId="{A1A7E8DA-FC6B-497D-A9BE-4E654C30A703}" srcOrd="4" destOrd="0" presId="urn:microsoft.com/office/officeart/2005/8/layout/hierarchy5"/>
    <dgm:cxn modelId="{A657D532-9A1D-4F04-8A44-FA0183235D65}" type="presParOf" srcId="{A1A7E8DA-FC6B-497D-A9BE-4E654C30A703}" destId="{7E2C3BC1-AF84-4CED-9457-652A2A0D82C2}" srcOrd="0" destOrd="0" presId="urn:microsoft.com/office/officeart/2005/8/layout/hierarchy5"/>
    <dgm:cxn modelId="{4F7D8BD4-CFD7-4955-B35A-4EE8FBD4D13B}" type="presParOf" srcId="{7478F11C-7196-420B-B8D1-0CB5495B2428}" destId="{DF182C60-EF7B-4CC5-BC0D-83DCE76032B1}" srcOrd="5" destOrd="0" presId="urn:microsoft.com/office/officeart/2005/8/layout/hierarchy5"/>
    <dgm:cxn modelId="{E33B14A7-1973-41EE-AFB9-8E503F109A0C}" type="presParOf" srcId="{DF182C60-EF7B-4CC5-BC0D-83DCE76032B1}" destId="{BB100307-6B06-4D50-8190-15F62CBF21F8}" srcOrd="0" destOrd="0" presId="urn:microsoft.com/office/officeart/2005/8/layout/hierarchy5"/>
    <dgm:cxn modelId="{708BDDE8-C735-45ED-B5D9-AC0D83AFFAD3}" type="presParOf" srcId="{DF182C60-EF7B-4CC5-BC0D-83DCE76032B1}" destId="{08D274AF-1899-4177-81C7-A9C8AFFB4F17}" srcOrd="1" destOrd="0" presId="urn:microsoft.com/office/officeart/2005/8/layout/hierarchy5"/>
    <dgm:cxn modelId="{6DAA913B-D408-4A3E-B305-F4124605A939}" type="presParOf" srcId="{0FCC1400-899E-416F-8B86-535DDB160B77}" destId="{C7A202CD-2EE7-484F-BDE5-4646F17C0EFD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B2AA7A-E722-4282-9E3C-3BF23FC484AF}">
      <dsp:nvSpPr>
        <dsp:cNvPr id="0" name=""/>
        <dsp:cNvSpPr/>
      </dsp:nvSpPr>
      <dsp:spPr>
        <a:xfrm>
          <a:off x="0" y="195692"/>
          <a:ext cx="1608986" cy="3672614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Система оценки включает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47126" y="242818"/>
        <a:ext cx="1514734" cy="3578362"/>
      </dsp:txXfrm>
    </dsp:sp>
    <dsp:sp modelId="{D217791C-C892-43AD-A435-A3C31105C529}">
      <dsp:nvSpPr>
        <dsp:cNvPr id="0" name=""/>
        <dsp:cNvSpPr/>
      </dsp:nvSpPr>
      <dsp:spPr>
        <a:xfrm rot="18243490">
          <a:off x="1241367" y="1313129"/>
          <a:ext cx="1671128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1671128" y="2663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035153" y="1297982"/>
        <a:ext cx="83556" cy="83556"/>
      </dsp:txXfrm>
    </dsp:sp>
    <dsp:sp modelId="{97322486-92BA-42A9-A5DD-C7B5F80B359C}">
      <dsp:nvSpPr>
        <dsp:cNvPr id="0" name=""/>
        <dsp:cNvSpPr/>
      </dsp:nvSpPr>
      <dsp:spPr>
        <a:xfrm rot="10800000" flipV="1">
          <a:off x="2544875" y="0"/>
          <a:ext cx="5650670" cy="129504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оценку достижения планируемых результатов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1" kern="1200" dirty="0" smtClean="0">
            <a:solidFill>
              <a:schemeClr val="tx1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b="1" i="1" kern="1200" dirty="0" smtClean="0">
            <a:solidFill>
              <a:schemeClr val="tx1"/>
            </a:solidFill>
          </a:endParaRPr>
        </a:p>
      </dsp:txBody>
      <dsp:txXfrm rot="-10800000">
        <a:off x="2582805" y="37930"/>
        <a:ext cx="5574810" cy="1219181"/>
      </dsp:txXfrm>
    </dsp:sp>
    <dsp:sp modelId="{752C2CE5-4521-49E1-BE33-4FAF7CB9A9CA}">
      <dsp:nvSpPr>
        <dsp:cNvPr id="0" name=""/>
        <dsp:cNvSpPr/>
      </dsp:nvSpPr>
      <dsp:spPr>
        <a:xfrm rot="182743">
          <a:off x="1608317" y="2030547"/>
          <a:ext cx="947737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947737" y="2663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058492" y="2033484"/>
        <a:ext cx="47386" cy="47386"/>
      </dsp:txXfrm>
    </dsp:sp>
    <dsp:sp modelId="{A029A9DE-2ACA-4EAA-8AFA-AF73572FF57A}">
      <dsp:nvSpPr>
        <dsp:cNvPr id="0" name=""/>
        <dsp:cNvSpPr/>
      </dsp:nvSpPr>
      <dsp:spPr>
        <a:xfrm>
          <a:off x="2555386" y="1481090"/>
          <a:ext cx="5726141" cy="1202531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оценку деятельности педагогов и школы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590607" y="1516311"/>
        <a:ext cx="5655699" cy="1132089"/>
      </dsp:txXfrm>
    </dsp:sp>
    <dsp:sp modelId="{A1A7E8DA-FC6B-497D-A9BE-4E654C30A703}">
      <dsp:nvSpPr>
        <dsp:cNvPr id="0" name=""/>
        <dsp:cNvSpPr/>
      </dsp:nvSpPr>
      <dsp:spPr>
        <a:xfrm rot="3408601">
          <a:off x="1222108" y="2720736"/>
          <a:ext cx="1709645" cy="53261"/>
        </a:xfrm>
        <a:custGeom>
          <a:avLst/>
          <a:gdLst/>
          <a:ahLst/>
          <a:cxnLst/>
          <a:rect l="0" t="0" r="0" b="0"/>
          <a:pathLst>
            <a:path>
              <a:moveTo>
                <a:pt x="0" y="26630"/>
              </a:moveTo>
              <a:lnTo>
                <a:pt x="1709645" y="26630"/>
              </a:lnTo>
            </a:path>
          </a:pathLst>
        </a:custGeom>
        <a:noFill/>
        <a:ln w="25400" cap="flat" cmpd="sng" algn="ctr">
          <a:solidFill>
            <a:schemeClr val="tx2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2034190" y="2704626"/>
        <a:ext cx="85482" cy="85482"/>
      </dsp:txXfrm>
    </dsp:sp>
    <dsp:sp modelId="{BB100307-6B06-4D50-8190-15F62CBF21F8}">
      <dsp:nvSpPr>
        <dsp:cNvPr id="0" name=""/>
        <dsp:cNvSpPr/>
      </dsp:nvSpPr>
      <dsp:spPr>
        <a:xfrm>
          <a:off x="2544875" y="2861468"/>
          <a:ext cx="5601943" cy="1202531"/>
        </a:xfrm>
        <a:prstGeom prst="roundRect">
          <a:avLst>
            <a:gd name="adj" fmla="val 10000"/>
          </a:avLst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tx1"/>
              </a:solidFill>
            </a:rPr>
            <a:t>оценку результатов деятельности системы образования</a:t>
          </a:r>
          <a:endParaRPr lang="ru-RU" sz="2000" b="1" i="1" kern="1200" dirty="0">
            <a:solidFill>
              <a:schemeClr val="tx1"/>
            </a:solidFill>
          </a:endParaRPr>
        </a:p>
      </dsp:txBody>
      <dsp:txXfrm>
        <a:off x="2580096" y="2896689"/>
        <a:ext cx="5531501" cy="1132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A4F778-ABF5-44F0-93FF-83EDA572E2BA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96D90-7F17-4A93-B63A-8AA34456B9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393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9472B8-D747-45F2-80A4-66C6740C0078}" type="slidenum">
              <a:rPr lang="ru-RU" sz="1200"/>
              <a:pPr algn="r"/>
              <a:t>6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627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E611E1-E71A-443A-8110-C7CE9C3D93C9}" type="slidenum">
              <a:rPr lang="ru-RU">
                <a:latin typeface="Arial" pitchFamily="34" charset="0"/>
              </a:rPr>
              <a:pPr/>
              <a:t>42</a:t>
            </a:fld>
            <a:endParaRPr lang="ru-RU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z="1400" b="1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031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E3E19-E12A-4267-A1A0-DFE83F649901}" type="slidenum">
              <a:rPr lang="ru-RU" smtClean="0"/>
              <a:pPr/>
              <a:t>70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20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880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545B32-AEF6-43D3-B7FF-14DFCEAED8D9}" type="slidenum">
              <a:rPr lang="ru-RU" smtClean="0">
                <a:latin typeface="Arial" pitchFamily="34" charset="0"/>
              </a:rPr>
              <a:pPr/>
              <a:t>85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536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9472B8-D747-45F2-80A4-66C6740C0078}" type="slidenum">
              <a:rPr lang="ru-RU" sz="1200"/>
              <a:pPr algn="r"/>
              <a:t>7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51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9472B8-D747-45F2-80A4-66C6740C0078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 eaLnBrk="1" hangingPunct="1">
              <a:spcBef>
                <a:spcPct val="0"/>
              </a:spcBef>
              <a:buFontTx/>
              <a:buChar char="•"/>
            </a:pPr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507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23B215-B60B-4E59-B6DC-A925CC24DF38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739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C415F-A369-4439-963E-56744DFE3CB2}" type="slidenum">
              <a:rPr lang="de-DE" smtClean="0">
                <a:latin typeface="Arial" pitchFamily="34" charset="0"/>
              </a:rPr>
              <a:pPr/>
              <a:t>18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3414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4148" name="Заметки 2"/>
          <p:cNvSpPr>
            <a:spLocks noGrp="1"/>
          </p:cNvSpPr>
          <p:nvPr>
            <p:ph type="body" idx="1"/>
          </p:nvPr>
        </p:nvSpPr>
        <p:spPr>
          <a:xfrm>
            <a:off x="685962" y="4343401"/>
            <a:ext cx="5486077" cy="4114800"/>
          </a:xfrm>
          <a:noFill/>
          <a:ln/>
        </p:spPr>
        <p:txBody>
          <a:bodyPr lIns="90727" tIns="45363" rIns="90727" bIns="45363"/>
          <a:lstStyle/>
          <a:p>
            <a:pPr defTabSz="9144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4149" name="Номер слайда 3"/>
          <p:cNvSpPr txBox="1">
            <a:spLocks noGrp="1"/>
          </p:cNvSpPr>
          <p:nvPr/>
        </p:nvSpPr>
        <p:spPr bwMode="auto">
          <a:xfrm>
            <a:off x="3884421" y="8685326"/>
            <a:ext cx="29719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7" tIns="45363" rIns="90727" bIns="45363" anchor="b"/>
          <a:lstStyle/>
          <a:p>
            <a:pPr algn="r" defTabSz="908050">
              <a:spcBef>
                <a:spcPct val="0"/>
              </a:spcBef>
              <a:buClrTx/>
              <a:buSzTx/>
            </a:pPr>
            <a:fld id="{16123476-9540-4ED1-93F6-43209B908F36}" type="slidenum">
              <a:rPr lang="ru-RU" sz="1200" b="0">
                <a:latin typeface="Arial" pitchFamily="34" charset="0"/>
                <a:cs typeface="Arial" pitchFamily="34" charset="0"/>
              </a:rPr>
              <a:pPr algn="r" defTabSz="908050">
                <a:spcBef>
                  <a:spcPct val="0"/>
                </a:spcBef>
                <a:buClrTx/>
                <a:buSzTx/>
              </a:pPr>
              <a:t>18</a:t>
            </a:fld>
            <a:endParaRPr lang="ru-RU" sz="1200" b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37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C0DAC5-E8BE-49B0-B3C9-F57DAEC6CBF2}" type="slidenum">
              <a:rPr lang="de-DE" smtClean="0">
                <a:latin typeface="Arial" pitchFamily="34" charset="0"/>
              </a:rPr>
              <a:pPr/>
              <a:t>19</a:t>
            </a:fld>
            <a:endParaRPr lang="de-DE" smtClean="0">
              <a:latin typeface="Arial" pitchFamily="34" charset="0"/>
            </a:endParaRPr>
          </a:p>
        </p:txBody>
      </p:sp>
      <p:sp>
        <p:nvSpPr>
          <p:cNvPr id="13517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35172" name="Заметки 2"/>
          <p:cNvSpPr>
            <a:spLocks noGrp="1"/>
          </p:cNvSpPr>
          <p:nvPr>
            <p:ph type="body" idx="1"/>
          </p:nvPr>
        </p:nvSpPr>
        <p:spPr>
          <a:xfrm>
            <a:off x="685962" y="4343401"/>
            <a:ext cx="5486077" cy="4114800"/>
          </a:xfrm>
          <a:noFill/>
          <a:ln/>
        </p:spPr>
        <p:txBody>
          <a:bodyPr lIns="90727" tIns="45363" rIns="90727" bIns="45363"/>
          <a:lstStyle/>
          <a:p>
            <a:pPr defTabSz="914400"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5173" name="Номер слайда 3"/>
          <p:cNvSpPr txBox="1">
            <a:spLocks noGrp="1"/>
          </p:cNvSpPr>
          <p:nvPr/>
        </p:nvSpPr>
        <p:spPr bwMode="auto">
          <a:xfrm>
            <a:off x="3884421" y="8685326"/>
            <a:ext cx="297196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727" tIns="45363" rIns="90727" bIns="45363" anchor="b"/>
          <a:lstStyle/>
          <a:p>
            <a:pPr algn="r" defTabSz="908050">
              <a:spcBef>
                <a:spcPct val="0"/>
              </a:spcBef>
              <a:buClrTx/>
              <a:buSzTx/>
            </a:pPr>
            <a:fld id="{F2217823-B6EC-4BD6-9AFB-75FD5A06CB91}" type="slidenum">
              <a:rPr lang="ru-RU" sz="1200" b="0">
                <a:latin typeface="Arial" pitchFamily="34" charset="0"/>
                <a:cs typeface="Arial" pitchFamily="34" charset="0"/>
              </a:rPr>
              <a:pPr algn="r" defTabSz="908050">
                <a:spcBef>
                  <a:spcPct val="0"/>
                </a:spcBef>
                <a:buClrTx/>
                <a:buSzTx/>
              </a:pPr>
              <a:t>19</a:t>
            </a:fld>
            <a:endParaRPr lang="ru-RU" sz="1200" b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059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50CAED-E34F-4055-9E3B-8D33BBE99719}" type="slidenum">
              <a:rPr lang="ru-RU" smtClean="0">
                <a:latin typeface="Arial" pitchFamily="34" charset="0"/>
              </a:rPr>
              <a:pPr/>
              <a:t>20</a:t>
            </a:fld>
            <a:endParaRPr lang="ru-RU" smtClean="0">
              <a:latin typeface="Arial" pitchFamily="34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Два последних измерения: ПИРЛС 2006 и ПИЗА 2009.</a:t>
            </a:r>
          </a:p>
        </p:txBody>
      </p:sp>
    </p:spTree>
    <p:extLst>
      <p:ext uri="{BB962C8B-B14F-4D97-AF65-F5344CB8AC3E}">
        <p14:creationId xmlns:p14="http://schemas.microsoft.com/office/powerpoint/2010/main" val="2909094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8344" indent="-2839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5913" indent="-2271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0279" indent="-2271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44644" indent="-22718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9009" indent="-2271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3375" indent="-2271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7740" indent="-2271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2106" indent="-22718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B05C4A-8B28-4386-972E-194807FCD4B3}" type="slidenum">
              <a:rPr lang="ru-RU" altLang="ru-RU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ru-RU" altLang="ru-RU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190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9523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AEA206EE-7EAF-4398-8040-35A32D6DFBD0}" type="slidenum">
              <a:rPr lang="ru-RU" altLang="ru-RU" smtClean="0"/>
              <a:pPr>
                <a:spcBef>
                  <a:spcPct val="0"/>
                </a:spcBef>
              </a:pPr>
              <a:t>28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44679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D46A-C030-4EDB-A517-512482FB63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900113" y="692150"/>
            <a:ext cx="44450" cy="46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950D10A-8219-4727-A8C8-AD1E5F7D96B0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CBBF8-0441-4890-8D92-2CE0504ECAD6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ABE6-2C34-4E7F-87F5-2851F02B7F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  <p:sldLayoutId id="2147483668" r:id="rId19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_____Microsoft_Excel_97-20031.xls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emf"/><Relationship Id="rId5" Type="http://schemas.openxmlformats.org/officeDocument/2006/relationships/oleObject" Target="../embeddings/_____Microsoft_Excel_97-20032.xls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_____Microsoft_Excel_97-20033.xls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mailto:cio-info@prosv.ru" TargetMode="External"/><Relationship Id="rId2" Type="http://schemas.openxmlformats.org/officeDocument/2006/relationships/hyperlink" Target="http://prosv.ru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wm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mailto:centeroko@mail.r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centeroko.ru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Итоговая оценка: </a:t>
            </a:r>
            <a:r>
              <a:rPr lang="ru-RU" b="1" dirty="0" err="1" smtClean="0">
                <a:solidFill>
                  <a:srgbClr val="000099"/>
                </a:solidFill>
              </a:rPr>
              <a:t>метапредметные</a:t>
            </a:r>
            <a:r>
              <a:rPr lang="ru-RU" b="1" dirty="0" smtClean="0">
                <a:solidFill>
                  <a:srgbClr val="000099"/>
                </a:solidFill>
              </a:rPr>
              <a:t> результаты. Смысловое чтение и работа с информацией</a:t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</a:rPr>
              <a:t>Ковалева Г.С.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>
                <a:solidFill>
                  <a:srgbClr val="000099"/>
                </a:solidFill>
              </a:rPr>
              <a:t>Особенности оценки </a:t>
            </a:r>
            <a:r>
              <a:rPr lang="ru-RU" b="1" dirty="0" err="1">
                <a:solidFill>
                  <a:srgbClr val="000099"/>
                </a:solidFill>
              </a:rPr>
              <a:t>метапредметных</a:t>
            </a:r>
            <a:r>
              <a:rPr lang="ru-RU" b="1" dirty="0">
                <a:solidFill>
                  <a:srgbClr val="000099"/>
                </a:solidFill>
              </a:rPr>
              <a:t> результатов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328592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99"/>
                </a:solidFill>
              </a:rPr>
              <a:t>Оценка </a:t>
            </a:r>
            <a:r>
              <a:rPr lang="ru-RU" sz="2400" b="1" dirty="0" err="1">
                <a:solidFill>
                  <a:srgbClr val="000099"/>
                </a:solidFill>
              </a:rPr>
              <a:t>метапредметных</a:t>
            </a:r>
            <a:r>
              <a:rPr lang="ru-RU" sz="2400" b="1" dirty="0">
                <a:solidFill>
                  <a:srgbClr val="000099"/>
                </a:solidFill>
              </a:rPr>
              <a:t> результатов представляет собой оценку достижения планируемых результатов освоения основной образовательной программы, которые представлены в следующих междисциплинарных программах:</a:t>
            </a:r>
          </a:p>
          <a:p>
            <a:pPr lvl="0">
              <a:lnSpc>
                <a:spcPct val="8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программа формирования универсальных учебных действий (разделы «Регулятивные универсальные учебные действия», «Коммуникативные универсальные учебные действия», «Познавательные универсальные учебные действия»), </a:t>
            </a:r>
          </a:p>
          <a:p>
            <a:pPr lvl="0">
              <a:lnSpc>
                <a:spcPct val="8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программа «Формирование </a:t>
            </a:r>
            <a:r>
              <a:rPr lang="ru-RU" sz="2400" b="1" dirty="0" err="1">
                <a:solidFill>
                  <a:srgbClr val="000099"/>
                </a:solidFill>
              </a:rPr>
              <a:t>ИКТ-компетентности</a:t>
            </a:r>
            <a:r>
              <a:rPr lang="ru-RU" sz="2400" b="1" dirty="0">
                <a:solidFill>
                  <a:srgbClr val="000099"/>
                </a:solidFill>
              </a:rPr>
              <a:t> школьников» (все разделы),</a:t>
            </a:r>
          </a:p>
          <a:p>
            <a:pPr lvl="0">
              <a:lnSpc>
                <a:spcPct val="8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программа «Основы учебно-исследовательской и проектной деятельности»(все разделы),</a:t>
            </a:r>
          </a:p>
          <a:p>
            <a:pPr lvl="0">
              <a:lnSpc>
                <a:spcPct val="80000"/>
              </a:lnSpc>
            </a:pPr>
            <a:r>
              <a:rPr lang="ru-RU" sz="2400" b="1" dirty="0">
                <a:solidFill>
                  <a:srgbClr val="000099"/>
                </a:solidFill>
              </a:rPr>
              <a:t>программа«Стратегии смыслового чтения и работа с текстом».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000099"/>
                </a:solidFill>
              </a:rPr>
              <a:t>Объект и предмет оценки </a:t>
            </a:r>
            <a:r>
              <a:rPr lang="ru-RU" b="1" dirty="0" err="1">
                <a:solidFill>
                  <a:srgbClr val="000099"/>
                </a:solidFill>
              </a:rPr>
              <a:t>метапредметных</a:t>
            </a:r>
            <a:r>
              <a:rPr lang="ru-RU" b="1" dirty="0">
                <a:solidFill>
                  <a:srgbClr val="000099"/>
                </a:solidFill>
              </a:rPr>
              <a:t> результатов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328592"/>
          </a:xfrm>
        </p:spPr>
        <p:txBody>
          <a:bodyPr>
            <a:noAutofit/>
          </a:bodyPr>
          <a:lstStyle/>
          <a:p>
            <a:pPr lvl="0"/>
            <a:r>
              <a:rPr lang="ru-RU" sz="2400" b="1" dirty="0">
                <a:solidFill>
                  <a:srgbClr val="000099"/>
                </a:solidFill>
              </a:rPr>
              <a:t>способность и готовность к освоению систематических знаний, их самостоятельному пополнению, переносу и интеграции;</a:t>
            </a:r>
          </a:p>
          <a:p>
            <a:pPr lvl="0"/>
            <a:r>
              <a:rPr lang="ru-RU" sz="2400" b="1" dirty="0">
                <a:solidFill>
                  <a:srgbClr val="000099"/>
                </a:solidFill>
              </a:rPr>
              <a:t>способность работать с информацией;</a:t>
            </a:r>
          </a:p>
          <a:p>
            <a:pPr lvl="0"/>
            <a:r>
              <a:rPr lang="ru-RU" sz="2400" b="1" dirty="0">
                <a:solidFill>
                  <a:srgbClr val="000099"/>
                </a:solidFill>
              </a:rPr>
              <a:t>способность к сотрудничеству и коммуникации;</a:t>
            </a:r>
          </a:p>
          <a:p>
            <a:pPr lvl="0"/>
            <a:r>
              <a:rPr lang="ru-RU" sz="2400" b="1" dirty="0">
                <a:solidFill>
                  <a:srgbClr val="000099"/>
                </a:solidFill>
              </a:rPr>
              <a:t>способность к решению личностно и социально значимых проблем и воплощению найденных решений в практику;</a:t>
            </a:r>
          </a:p>
          <a:p>
            <a:pPr lvl="0"/>
            <a:r>
              <a:rPr lang="ru-RU" sz="2400" b="1" dirty="0">
                <a:solidFill>
                  <a:srgbClr val="000099"/>
                </a:solidFill>
              </a:rPr>
              <a:t>способность и готовность к использованию ИКТ в целях обучения и развития;</a:t>
            </a:r>
          </a:p>
          <a:p>
            <a:pPr lvl="0"/>
            <a:r>
              <a:rPr lang="ru-RU" sz="2400" b="1" dirty="0">
                <a:solidFill>
                  <a:srgbClr val="000099"/>
                </a:solidFill>
              </a:rPr>
              <a:t>способность к самоорганизации, </a:t>
            </a:r>
            <a:r>
              <a:rPr lang="ru-RU" sz="2400" b="1" dirty="0" err="1">
                <a:solidFill>
                  <a:srgbClr val="000099"/>
                </a:solidFill>
              </a:rPr>
              <a:t>саморегуляции</a:t>
            </a:r>
            <a:r>
              <a:rPr lang="ru-RU" sz="2400" b="1" dirty="0">
                <a:solidFill>
                  <a:srgbClr val="000099"/>
                </a:solidFill>
              </a:rPr>
              <a:t> и рефлексии.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4000" b="1" dirty="0" smtClean="0">
                <a:solidFill>
                  <a:srgbClr val="000099"/>
                </a:solidFill>
              </a:rPr>
              <a:t>Наиболее адекватные формы оценки </a:t>
            </a:r>
            <a:r>
              <a:rPr lang="ru-RU" sz="4000" b="1" dirty="0" err="1">
                <a:solidFill>
                  <a:srgbClr val="000099"/>
                </a:solidFill>
              </a:rPr>
              <a:t>метапредметных</a:t>
            </a:r>
            <a:r>
              <a:rPr lang="ru-RU" sz="4000" b="1" dirty="0">
                <a:solidFill>
                  <a:srgbClr val="000099"/>
                </a:solidFill>
              </a:rPr>
              <a:t> результатов</a:t>
            </a:r>
            <a:r>
              <a:rPr lang="ru-RU" b="1" i="1" dirty="0"/>
              <a:t/>
            </a:r>
            <a:br>
              <a:rPr lang="ru-RU" b="1" i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5400600"/>
          </a:xfrm>
        </p:spPr>
        <p:txBody>
          <a:bodyPr>
            <a:noAutofit/>
          </a:bodyPr>
          <a:lstStyle/>
          <a:p>
            <a:pPr lvl="0">
              <a:lnSpc>
                <a:spcPct val="80000"/>
              </a:lnSpc>
            </a:pPr>
            <a:r>
              <a:rPr lang="ru-RU" sz="2400" b="1" i="1" dirty="0" smtClean="0">
                <a:solidFill>
                  <a:srgbClr val="000099"/>
                </a:solidFill>
              </a:rPr>
              <a:t>читательской </a:t>
            </a:r>
            <a:r>
              <a:rPr lang="ru-RU" sz="2400" b="1" i="1" dirty="0">
                <a:solidFill>
                  <a:srgbClr val="000099"/>
                </a:solidFill>
              </a:rPr>
              <a:t>грамотности </a:t>
            </a:r>
            <a:r>
              <a:rPr lang="ru-RU" sz="2400" b="1" dirty="0" smtClean="0">
                <a:solidFill>
                  <a:srgbClr val="000099"/>
                </a:solidFill>
              </a:rPr>
              <a:t>-  </a:t>
            </a:r>
            <a:r>
              <a:rPr lang="ru-RU" sz="2400" b="1" dirty="0">
                <a:solidFill>
                  <a:srgbClr val="000099"/>
                </a:solidFill>
              </a:rPr>
              <a:t>письменная работа на </a:t>
            </a:r>
            <a:r>
              <a:rPr lang="ru-RU" sz="2400" b="1" dirty="0" err="1">
                <a:solidFill>
                  <a:srgbClr val="000099"/>
                </a:solidFill>
              </a:rPr>
              <a:t>межпредметной</a:t>
            </a:r>
            <a:r>
              <a:rPr lang="ru-RU" sz="2400" b="1" dirty="0">
                <a:solidFill>
                  <a:srgbClr val="000099"/>
                </a:solidFill>
              </a:rPr>
              <a:t> основе;</a:t>
            </a:r>
          </a:p>
          <a:p>
            <a:pPr lvl="0">
              <a:lnSpc>
                <a:spcPct val="80000"/>
              </a:lnSpc>
            </a:pPr>
            <a:r>
              <a:rPr lang="ru-RU" sz="2400" b="1" i="1" dirty="0" err="1">
                <a:solidFill>
                  <a:srgbClr val="000099"/>
                </a:solidFill>
              </a:rPr>
              <a:t>ИКТ-компетентности</a:t>
            </a:r>
            <a:r>
              <a:rPr lang="ru-RU" sz="2400" b="1" i="1" dirty="0">
                <a:solidFill>
                  <a:srgbClr val="000099"/>
                </a:solidFill>
              </a:rPr>
              <a:t> – </a:t>
            </a:r>
            <a:r>
              <a:rPr lang="ru-RU" sz="2400" b="1" dirty="0">
                <a:solidFill>
                  <a:srgbClr val="000099"/>
                </a:solidFill>
              </a:rPr>
              <a:t>практическая работа в сочетании с письменной (компьютеризованной) частью;</a:t>
            </a:r>
          </a:p>
          <a:p>
            <a:pPr lvl="0">
              <a:lnSpc>
                <a:spcPct val="80000"/>
              </a:lnSpc>
            </a:pPr>
            <a:r>
              <a:rPr lang="ru-RU" sz="2400" b="1" i="1" dirty="0" err="1">
                <a:solidFill>
                  <a:srgbClr val="000099"/>
                </a:solidFill>
              </a:rPr>
              <a:t>сформированности</a:t>
            </a:r>
            <a:r>
              <a:rPr lang="ru-RU" sz="2400" b="1" i="1" dirty="0">
                <a:solidFill>
                  <a:srgbClr val="000099"/>
                </a:solidFill>
              </a:rPr>
              <a:t> регулятивных, коммуникативных и познавательных учебных действий – </a:t>
            </a:r>
            <a:r>
              <a:rPr lang="ru-RU" sz="2400" b="1" dirty="0">
                <a:solidFill>
                  <a:srgbClr val="000099"/>
                </a:solidFill>
              </a:rPr>
              <a:t>наблюдение за ходом выполнения групповых и индивидуальных учебных исследований и проектов.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0099"/>
                </a:solidFill>
              </a:rPr>
              <a:t>Для ОО: каждый </a:t>
            </a:r>
            <a:r>
              <a:rPr lang="ru-RU" sz="2400" b="1" dirty="0">
                <a:solidFill>
                  <a:srgbClr val="000099"/>
                </a:solidFill>
              </a:rPr>
              <a:t>из перечисленных видов диагностик проводится с периодичностью не менее, чем один раз в два года.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sz="2400" b="1" dirty="0">
                <a:solidFill>
                  <a:srgbClr val="000099"/>
                </a:solidFill>
              </a:rPr>
              <a:t>Основной процедурой </a:t>
            </a:r>
            <a:r>
              <a:rPr lang="ru-RU" sz="2400" b="1" i="1" dirty="0">
                <a:solidFill>
                  <a:srgbClr val="000099"/>
                </a:solidFill>
              </a:rPr>
              <a:t>итоговой оценки</a:t>
            </a:r>
            <a:r>
              <a:rPr lang="ru-RU" sz="2400" b="1" dirty="0">
                <a:solidFill>
                  <a:srgbClr val="000099"/>
                </a:solidFill>
              </a:rPr>
              <a:t> достижения </a:t>
            </a:r>
            <a:r>
              <a:rPr lang="ru-RU" sz="2400" b="1" dirty="0" err="1">
                <a:solidFill>
                  <a:srgbClr val="000099"/>
                </a:solidFill>
              </a:rPr>
              <a:t>метапредметных</a:t>
            </a:r>
            <a:r>
              <a:rPr lang="ru-RU" sz="2400" b="1" dirty="0">
                <a:solidFill>
                  <a:srgbClr val="000099"/>
                </a:solidFill>
              </a:rPr>
              <a:t> результатов является </a:t>
            </a:r>
            <a:r>
              <a:rPr lang="ru-RU" sz="2400" b="1" i="1" dirty="0">
                <a:solidFill>
                  <a:srgbClr val="000099"/>
                </a:solidFill>
              </a:rPr>
              <a:t>защита итогового индивидуального проекта</a:t>
            </a:r>
            <a:r>
              <a:rPr lang="ru-RU" sz="2400" b="1" dirty="0">
                <a:solidFill>
                  <a:srgbClr val="000099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2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571500" y="188913"/>
            <a:ext cx="85725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 smtClean="0">
                <a:solidFill>
                  <a:srgbClr val="000099"/>
                </a:solidFill>
              </a:rPr>
              <a:t>Основы </a:t>
            </a:r>
            <a:r>
              <a:rPr lang="ru-RU" sz="2800" b="1" dirty="0">
                <a:solidFill>
                  <a:srgbClr val="000099"/>
                </a:solidFill>
              </a:rPr>
              <a:t>разработки измерительных материалов для </a:t>
            </a:r>
            <a:r>
              <a:rPr lang="ru-RU" sz="2800" b="1" dirty="0" smtClean="0">
                <a:solidFill>
                  <a:srgbClr val="000099"/>
                </a:solidFill>
              </a:rPr>
              <a:t>оценки образовательных достижений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611560" y="1412776"/>
            <a:ext cx="8281615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350" lvl="1" algn="just">
              <a:spcAft>
                <a:spcPts val="1000"/>
              </a:spcAft>
            </a:pPr>
            <a:r>
              <a:rPr lang="ru-RU" sz="2600" b="1" dirty="0"/>
              <a:t>1</a:t>
            </a:r>
            <a:r>
              <a:rPr lang="ru-RU" sz="2600" b="1" dirty="0">
                <a:solidFill>
                  <a:srgbClr val="000099"/>
                </a:solidFill>
              </a:rPr>
              <a:t>. Цели </a:t>
            </a:r>
            <a:r>
              <a:rPr lang="ru-RU" sz="2600" b="1" dirty="0" smtClean="0">
                <a:solidFill>
                  <a:srgbClr val="000099"/>
                </a:solidFill>
              </a:rPr>
              <a:t>оценки </a:t>
            </a:r>
            <a:r>
              <a:rPr lang="ru-RU" sz="2600" b="1" dirty="0">
                <a:solidFill>
                  <a:srgbClr val="000099"/>
                </a:solidFill>
              </a:rPr>
              <a:t>– оценить способность учащихся решать учебно-познавательные и учебно-практические задачи и дифференцировать их по уровню достижений</a:t>
            </a:r>
          </a:p>
          <a:p>
            <a:pPr marL="6350" lvl="1" algn="just">
              <a:spcAft>
                <a:spcPts val="1000"/>
              </a:spcAft>
            </a:pPr>
            <a:r>
              <a:rPr lang="ru-RU" sz="2600" b="1" dirty="0">
                <a:solidFill>
                  <a:srgbClr val="000099"/>
                </a:solidFill>
              </a:rPr>
              <a:t>2. </a:t>
            </a:r>
            <a:r>
              <a:rPr lang="ru-RU" sz="2600" b="1" dirty="0" smtClean="0">
                <a:solidFill>
                  <a:srgbClr val="000099"/>
                </a:solidFill>
              </a:rPr>
              <a:t>Содержание </a:t>
            </a:r>
            <a:r>
              <a:rPr lang="ru-RU" sz="2600" b="1" dirty="0">
                <a:solidFill>
                  <a:srgbClr val="000099"/>
                </a:solidFill>
              </a:rPr>
              <a:t>оценки (</a:t>
            </a:r>
            <a:r>
              <a:rPr lang="ru-RU" sz="2600" b="1" dirty="0" smtClean="0">
                <a:solidFill>
                  <a:srgbClr val="000099"/>
                </a:solidFill>
              </a:rPr>
              <a:t>структура </a:t>
            </a:r>
            <a:r>
              <a:rPr lang="ru-RU" sz="2600" b="1" dirty="0">
                <a:solidFill>
                  <a:srgbClr val="000099"/>
                </a:solidFill>
              </a:rPr>
              <a:t>и </a:t>
            </a:r>
            <a:r>
              <a:rPr lang="ru-RU" sz="2600" b="1" dirty="0" smtClean="0">
                <a:solidFill>
                  <a:srgbClr val="000099"/>
                </a:solidFill>
              </a:rPr>
              <a:t>содержание </a:t>
            </a:r>
            <a:r>
              <a:rPr lang="ru-RU" sz="2600" b="1" dirty="0">
                <a:solidFill>
                  <a:srgbClr val="000099"/>
                </a:solidFill>
              </a:rPr>
              <a:t>планируемых </a:t>
            </a:r>
            <a:r>
              <a:rPr lang="ru-RU" sz="2600" b="1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2600" b="1" dirty="0" smtClean="0">
                <a:solidFill>
                  <a:srgbClr val="000099"/>
                </a:solidFill>
              </a:rPr>
              <a:t> результатов</a:t>
            </a:r>
            <a:r>
              <a:rPr lang="ru-RU" sz="2600" b="1" dirty="0">
                <a:solidFill>
                  <a:srgbClr val="000099"/>
                </a:solidFill>
              </a:rPr>
              <a:t>)</a:t>
            </a:r>
            <a:endParaRPr lang="ru-RU" sz="2600" dirty="0">
              <a:solidFill>
                <a:srgbClr val="000099"/>
              </a:solidFill>
            </a:endParaRPr>
          </a:p>
          <a:p>
            <a:pPr marL="6350" lvl="1" algn="just">
              <a:spcAft>
                <a:spcPts val="1000"/>
              </a:spcAft>
            </a:pPr>
            <a:r>
              <a:rPr lang="ru-RU" sz="2600" b="1" dirty="0">
                <a:solidFill>
                  <a:srgbClr val="000099"/>
                </a:solidFill>
              </a:rPr>
              <a:t>3. </a:t>
            </a:r>
            <a:r>
              <a:rPr lang="ru-RU" sz="2600" b="1" dirty="0" smtClean="0">
                <a:solidFill>
                  <a:srgbClr val="000099"/>
                </a:solidFill>
              </a:rPr>
              <a:t>Особенности </a:t>
            </a:r>
            <a:r>
              <a:rPr lang="ru-RU" sz="2600" b="1" dirty="0">
                <a:solidFill>
                  <a:srgbClr val="000099"/>
                </a:solidFill>
              </a:rPr>
              <a:t>заданий для оценки планируемых </a:t>
            </a:r>
            <a:r>
              <a:rPr lang="ru-RU" sz="2600" b="1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2600" b="1" dirty="0" smtClean="0">
                <a:solidFill>
                  <a:srgbClr val="000099"/>
                </a:solidFill>
              </a:rPr>
              <a:t> результатов</a:t>
            </a:r>
            <a:endParaRPr lang="ru-RU" sz="2600" b="1" dirty="0">
              <a:solidFill>
                <a:srgbClr val="000099"/>
              </a:solidFill>
            </a:endParaRPr>
          </a:p>
          <a:p>
            <a:pPr marL="6350" lvl="1" algn="just">
              <a:spcAft>
                <a:spcPts val="1000"/>
              </a:spcAft>
            </a:pPr>
            <a:r>
              <a:rPr lang="ru-RU" sz="2600" b="1" dirty="0">
                <a:solidFill>
                  <a:srgbClr val="000099"/>
                </a:solidFill>
              </a:rPr>
              <a:t>4. </a:t>
            </a:r>
            <a:r>
              <a:rPr lang="ru-RU" sz="2600" b="1" dirty="0" smtClean="0">
                <a:solidFill>
                  <a:srgbClr val="000099"/>
                </a:solidFill>
              </a:rPr>
              <a:t>Общие подходы </a:t>
            </a:r>
            <a:r>
              <a:rPr lang="ru-RU" sz="2600" b="1" dirty="0">
                <a:solidFill>
                  <a:srgbClr val="000099"/>
                </a:solidFill>
              </a:rPr>
              <a:t>к принятию решений об уровне </a:t>
            </a:r>
            <a:r>
              <a:rPr lang="ru-RU" sz="2600" b="1" dirty="0" err="1" smtClean="0">
                <a:solidFill>
                  <a:srgbClr val="000099"/>
                </a:solidFill>
              </a:rPr>
              <a:t>сформированности</a:t>
            </a:r>
            <a:r>
              <a:rPr lang="ru-RU" sz="2600" b="1" dirty="0" smtClean="0">
                <a:solidFill>
                  <a:srgbClr val="000099"/>
                </a:solidFill>
              </a:rPr>
              <a:t> </a:t>
            </a:r>
            <a:r>
              <a:rPr lang="ru-RU" sz="2600" b="1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2600" b="1" dirty="0" smtClean="0">
                <a:solidFill>
                  <a:srgbClr val="000099"/>
                </a:solidFill>
              </a:rPr>
              <a:t> результатов</a:t>
            </a:r>
            <a:endParaRPr lang="ru-RU" sz="2600" b="1" dirty="0">
              <a:solidFill>
                <a:srgbClr val="000099"/>
              </a:solidFill>
            </a:endParaRPr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429375"/>
            <a:ext cx="2133600" cy="292100"/>
          </a:xfrm>
          <a:noFill/>
        </p:spPr>
        <p:txBody>
          <a:bodyPr/>
          <a:lstStyle/>
          <a:p>
            <a:fld id="{8E228E34-67F1-4987-942A-5691E047E1C3}" type="slidenum">
              <a:rPr lang="ru-RU" smtClean="0">
                <a:latin typeface="Arial" pitchFamily="34" charset="0"/>
              </a:rPr>
              <a:pPr/>
              <a:t>13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0099"/>
                </a:solidFill>
              </a:rPr>
              <a:t>Из опыта оценки читательской грамотности: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99"/>
                </a:solidFill>
              </a:rPr>
              <a:t>международные сравнительные исследования </a:t>
            </a:r>
            <a:r>
              <a:rPr lang="en-US" b="1" dirty="0" smtClean="0">
                <a:solidFill>
                  <a:srgbClr val="000099"/>
                </a:solidFill>
              </a:rPr>
              <a:t>PIRLS, PISA</a:t>
            </a:r>
            <a:r>
              <a:rPr lang="ru-RU" b="1" dirty="0" smtClean="0">
                <a:solidFill>
                  <a:srgbClr val="000099"/>
                </a:solidFill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99"/>
                </a:solidFill>
              </a:rPr>
              <a:t>Методика «Тяни-Толкай»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0099"/>
                </a:solidFill>
              </a:rPr>
              <a:t>Комплексные работы в начальной школе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51520" y="1"/>
            <a:ext cx="8784975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latin typeface="Arial" pitchFamily="34" charset="0"/>
              </a:rPr>
              <a:t>Чтение и понимание текстов (</a:t>
            </a:r>
            <a:r>
              <a:rPr lang="en-US" sz="3200" b="1" dirty="0" smtClean="0">
                <a:latin typeface="Arial" pitchFamily="34" charset="0"/>
              </a:rPr>
              <a:t>PIRLS)  </a:t>
            </a:r>
            <a:r>
              <a:rPr lang="ru-RU" sz="3200" b="1" dirty="0" smtClean="0">
                <a:latin typeface="Arial" pitchFamily="34" charset="0"/>
              </a:rPr>
              <a:t>Читательская грамотность</a:t>
            </a:r>
            <a:r>
              <a:rPr lang="en-US" sz="3200" b="1" dirty="0" smtClean="0">
                <a:latin typeface="Arial" pitchFamily="34" charset="0"/>
              </a:rPr>
              <a:t> (PISA)</a:t>
            </a:r>
            <a:endParaRPr lang="ru-RU" sz="3200" b="1" dirty="0">
              <a:latin typeface="Arial" pitchFamily="34" charset="0"/>
            </a:endParaRPr>
          </a:p>
        </p:txBody>
      </p:sp>
      <p:sp>
        <p:nvSpPr>
          <p:cNvPr id="64515" name="Line 3"/>
          <p:cNvSpPr>
            <a:spLocks noChangeShapeType="1"/>
          </p:cNvSpPr>
          <p:nvPr/>
        </p:nvSpPr>
        <p:spPr bwMode="auto">
          <a:xfrm>
            <a:off x="1692275" y="1123950"/>
            <a:ext cx="57594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6" name="Line 4"/>
          <p:cNvSpPr>
            <a:spLocks noChangeShapeType="1"/>
          </p:cNvSpPr>
          <p:nvPr/>
        </p:nvSpPr>
        <p:spPr bwMode="auto">
          <a:xfrm>
            <a:off x="169227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7" name="Line 5"/>
          <p:cNvSpPr>
            <a:spLocks noChangeShapeType="1"/>
          </p:cNvSpPr>
          <p:nvPr/>
        </p:nvSpPr>
        <p:spPr bwMode="auto">
          <a:xfrm>
            <a:off x="7451725" y="1123950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900113" y="1484313"/>
            <a:ext cx="1439862" cy="8223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pitchFamily="34" charset="0"/>
              </a:rPr>
              <a:t>Опора на текст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6227763" y="1484313"/>
            <a:ext cx="2303462" cy="118745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latin typeface="Arial" pitchFamily="34" charset="0"/>
              </a:rPr>
              <a:t>Опора на внетекстовое знание</a:t>
            </a:r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6443663" y="3246438"/>
            <a:ext cx="1997075" cy="11874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Arial" pitchFamily="34" charset="0"/>
              </a:rPr>
              <a:t>3.</a:t>
            </a:r>
          </a:p>
          <a:p>
            <a:pPr algn="ctr"/>
            <a:r>
              <a:rPr lang="ru-RU" sz="2400" b="1">
                <a:latin typeface="Arial" pitchFamily="34" charset="0"/>
              </a:rPr>
              <a:t>осмыслить </a:t>
            </a:r>
          </a:p>
          <a:p>
            <a:pPr algn="ctr"/>
            <a:r>
              <a:rPr lang="ru-RU" sz="2400" b="1">
                <a:latin typeface="Arial" pitchFamily="34" charset="0"/>
              </a:rPr>
              <a:t>и оценить </a:t>
            </a:r>
          </a:p>
        </p:txBody>
      </p:sp>
      <p:sp>
        <p:nvSpPr>
          <p:cNvPr id="64521" name="Line 9"/>
          <p:cNvSpPr>
            <a:spLocks noChangeShapeType="1"/>
          </p:cNvSpPr>
          <p:nvPr/>
        </p:nvSpPr>
        <p:spPr bwMode="auto">
          <a:xfrm>
            <a:off x="7451725" y="2636838"/>
            <a:ext cx="0" cy="647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5364163" y="5373688"/>
            <a:ext cx="1711325" cy="762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latin typeface="Arial" pitchFamily="34" charset="0"/>
              </a:rPr>
              <a:t>содержание</a:t>
            </a:r>
          </a:p>
          <a:p>
            <a:pPr algn="ctr"/>
            <a:r>
              <a:rPr lang="ru-RU" sz="2000" b="1">
                <a:latin typeface="Arial" pitchFamily="34" charset="0"/>
              </a:rPr>
              <a:t>текста</a:t>
            </a:r>
            <a:r>
              <a:rPr lang="ru-RU" sz="2400" b="1">
                <a:latin typeface="Arial" pitchFamily="34" charset="0"/>
              </a:rPr>
              <a:t> </a:t>
            </a:r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7740650" y="5445125"/>
            <a:ext cx="1066800" cy="7620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000" b="1">
                <a:latin typeface="Arial" pitchFamily="34" charset="0"/>
              </a:rPr>
              <a:t>форму</a:t>
            </a:r>
          </a:p>
          <a:p>
            <a:pPr algn="ctr"/>
            <a:r>
              <a:rPr lang="ru-RU" sz="2000" b="1">
                <a:latin typeface="Arial" pitchFamily="34" charset="0"/>
              </a:rPr>
              <a:t>текста</a:t>
            </a:r>
            <a:r>
              <a:rPr lang="ru-RU" sz="2400" b="1">
                <a:latin typeface="Arial" pitchFamily="34" charset="0"/>
              </a:rPr>
              <a:t> </a:t>
            </a:r>
          </a:p>
        </p:txBody>
      </p:sp>
      <p:sp>
        <p:nvSpPr>
          <p:cNvPr id="64524" name="Line 12"/>
          <p:cNvSpPr>
            <a:spLocks noChangeShapeType="1"/>
          </p:cNvSpPr>
          <p:nvPr/>
        </p:nvSpPr>
        <p:spPr bwMode="auto">
          <a:xfrm>
            <a:off x="7451725" y="4508500"/>
            <a:ext cx="0" cy="5048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5" name="Line 13"/>
          <p:cNvSpPr>
            <a:spLocks noChangeShapeType="1"/>
          </p:cNvSpPr>
          <p:nvPr/>
        </p:nvSpPr>
        <p:spPr bwMode="auto">
          <a:xfrm>
            <a:off x="6011863" y="5013325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6" name="Line 14"/>
          <p:cNvSpPr>
            <a:spLocks noChangeShapeType="1"/>
          </p:cNvSpPr>
          <p:nvPr/>
        </p:nvSpPr>
        <p:spPr bwMode="auto">
          <a:xfrm>
            <a:off x="6011863" y="5013325"/>
            <a:ext cx="0" cy="3603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7" name="Line 15"/>
          <p:cNvSpPr>
            <a:spLocks noChangeShapeType="1"/>
          </p:cNvSpPr>
          <p:nvPr/>
        </p:nvSpPr>
        <p:spPr bwMode="auto">
          <a:xfrm flipH="1">
            <a:off x="8748713" y="5013325"/>
            <a:ext cx="0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8" name="Line 16"/>
          <p:cNvSpPr>
            <a:spLocks noChangeShapeType="1"/>
          </p:cNvSpPr>
          <p:nvPr/>
        </p:nvSpPr>
        <p:spPr bwMode="auto">
          <a:xfrm>
            <a:off x="1692275" y="2276475"/>
            <a:ext cx="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29" name="Line 17"/>
          <p:cNvSpPr>
            <a:spLocks noChangeShapeType="1"/>
          </p:cNvSpPr>
          <p:nvPr/>
        </p:nvSpPr>
        <p:spPr bwMode="auto">
          <a:xfrm>
            <a:off x="1042988" y="2781300"/>
            <a:ext cx="27368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0" name="Line 18"/>
          <p:cNvSpPr>
            <a:spLocks noChangeShapeType="1"/>
          </p:cNvSpPr>
          <p:nvPr/>
        </p:nvSpPr>
        <p:spPr bwMode="auto">
          <a:xfrm>
            <a:off x="104298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1" name="Line 19"/>
          <p:cNvSpPr>
            <a:spLocks noChangeShapeType="1"/>
          </p:cNvSpPr>
          <p:nvPr/>
        </p:nvSpPr>
        <p:spPr bwMode="auto">
          <a:xfrm>
            <a:off x="3779838" y="27813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179388" y="2957513"/>
            <a:ext cx="1809750" cy="1462087"/>
          </a:xfrm>
          <a:prstGeom prst="rect">
            <a:avLst/>
          </a:prstGeom>
          <a:solidFill>
            <a:srgbClr val="FFC52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Arial" pitchFamily="34" charset="0"/>
              </a:rPr>
              <a:t>1.</a:t>
            </a:r>
          </a:p>
          <a:p>
            <a:pPr algn="ctr"/>
            <a:r>
              <a:rPr lang="ru-RU" sz="2400" b="1">
                <a:latin typeface="Arial" pitchFamily="34" charset="0"/>
              </a:rPr>
              <a:t>найти и</a:t>
            </a:r>
          </a:p>
          <a:p>
            <a:pPr algn="ctr"/>
            <a:r>
              <a:rPr lang="ru-RU" sz="2400" b="1">
                <a:latin typeface="Arial" pitchFamily="34" charset="0"/>
              </a:rPr>
              <a:t>извлечь </a:t>
            </a:r>
          </a:p>
          <a:p>
            <a:pPr algn="ctr"/>
            <a:r>
              <a:rPr lang="ru-RU" i="1">
                <a:latin typeface="Arial" pitchFamily="34" charset="0"/>
              </a:rPr>
              <a:t>(информацию)</a:t>
            </a:r>
            <a:r>
              <a:rPr lang="ru-RU">
                <a:latin typeface="Arial" pitchFamily="34" charset="0"/>
              </a:rPr>
              <a:t> 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2268538" y="3030538"/>
            <a:ext cx="3086100" cy="1462087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400" b="1">
                <a:latin typeface="Arial" pitchFamily="34" charset="0"/>
              </a:rPr>
              <a:t>2.</a:t>
            </a:r>
          </a:p>
          <a:p>
            <a:pPr algn="ctr"/>
            <a:r>
              <a:rPr lang="ru-RU" sz="2400" b="1">
                <a:latin typeface="Arial" pitchFamily="34" charset="0"/>
              </a:rPr>
              <a:t>интегрировать и </a:t>
            </a:r>
          </a:p>
          <a:p>
            <a:pPr algn="ctr"/>
            <a:r>
              <a:rPr lang="ru-RU" sz="2400" b="1">
                <a:latin typeface="Arial" pitchFamily="34" charset="0"/>
              </a:rPr>
              <a:t>интерпретировать </a:t>
            </a:r>
          </a:p>
          <a:p>
            <a:pPr algn="ctr"/>
            <a:r>
              <a:rPr lang="ru-RU" i="1">
                <a:latin typeface="Arial" pitchFamily="34" charset="0"/>
              </a:rPr>
              <a:t>(сообщения текста)</a:t>
            </a:r>
            <a:r>
              <a:rPr lang="ru-RU">
                <a:latin typeface="Arial" pitchFamily="34" charset="0"/>
              </a:rPr>
              <a:t> </a:t>
            </a:r>
          </a:p>
        </p:txBody>
      </p:sp>
      <p:pic>
        <p:nvPicPr>
          <p:cNvPr id="64535" name="Picture 23" descr="книга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868863"/>
            <a:ext cx="1871662" cy="140176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68538" y="274638"/>
            <a:ext cx="6696075" cy="922337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99"/>
                </a:solidFill>
              </a:rPr>
              <a:t>Читательская грамотность </a:t>
            </a:r>
            <a:r>
              <a:rPr lang="ru-RU" sz="4000" dirty="0" smtClean="0">
                <a:solidFill>
                  <a:srgbClr val="000099"/>
                </a:solidFill>
              </a:rPr>
              <a:t>(</a:t>
            </a:r>
            <a:r>
              <a:rPr lang="en-US" sz="4000" dirty="0" smtClean="0">
                <a:solidFill>
                  <a:srgbClr val="000099"/>
                </a:solidFill>
              </a:rPr>
              <a:t>PISA)</a:t>
            </a:r>
            <a:endParaRPr lang="ru-RU" sz="4000" dirty="0">
              <a:solidFill>
                <a:srgbClr val="000099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7088" y="1600200"/>
            <a:ext cx="7921625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способность человека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понимать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и использовать </a:t>
            </a:r>
            <a:endParaRPr lang="en-US" sz="2800" b="1" dirty="0">
              <a:solidFill>
                <a:srgbClr val="000099"/>
              </a:solidFill>
              <a:effectLst/>
            </a:endParaRP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письменные тексты,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размышлять о них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и заниматься чтением для того, чтобы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достигать своих целей,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расширять свои знания и возможности, </a:t>
            </a:r>
          </a:p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000099"/>
                </a:solidFill>
                <a:effectLst/>
              </a:rPr>
              <a:t>участвовать в социальной жизни. </a:t>
            </a:r>
            <a:endParaRPr lang="ru-RU" sz="2800" dirty="0">
              <a:solidFill>
                <a:srgbClr val="000099"/>
              </a:solidFill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-4543425" y="29876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/>
            <a:r>
              <a:rPr lang="ru-RU">
                <a:latin typeface="Arial" pitchFamily="34" charset="0"/>
              </a:rPr>
              <a:t/>
            </a:r>
            <a:br>
              <a:rPr lang="ru-RU">
                <a:latin typeface="Arial" pitchFamily="34" charset="0"/>
              </a:rPr>
            </a:br>
            <a:endParaRPr lang="ru-RU">
              <a:latin typeface="Arial" pitchFamily="34" charset="0"/>
            </a:endParaRPr>
          </a:p>
        </p:txBody>
      </p:sp>
      <p:pic>
        <p:nvPicPr>
          <p:cNvPr id="56327" name="Picture 7" descr="книга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2089150" cy="1285875"/>
          </a:xfrm>
          <a:noFill/>
          <a:ln>
            <a:solidFill>
              <a:schemeClr val="tx2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3200" b="1" dirty="0" smtClean="0">
                <a:solidFill>
                  <a:srgbClr val="000099"/>
                </a:solidFill>
              </a:rPr>
              <a:t>Учет факторов, влияющих на читательскую грамотность</a:t>
            </a:r>
            <a:r>
              <a:rPr lang="en-US" sz="3200" b="1" dirty="0" smtClean="0">
                <a:solidFill>
                  <a:srgbClr val="000099"/>
                </a:solidFill>
              </a:rPr>
              <a:t> (PISA)</a:t>
            </a:r>
            <a:endParaRPr lang="ru-RU" sz="3200" b="1" dirty="0" smtClean="0">
              <a:solidFill>
                <a:srgbClr val="000099"/>
              </a:solidFill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8063" y="1268413"/>
            <a:ext cx="7885112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2" name="Picture 4" descr="logo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1375" y="6019800"/>
            <a:ext cx="1952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922337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b="1" dirty="0" smtClean="0">
                <a:solidFill>
                  <a:srgbClr val="000099"/>
                </a:solidFill>
              </a:rPr>
              <a:t>Распределение учащихся на группы в зависимости от их круга чтения и овладения учебными стратегиями работы с текстом</a:t>
            </a:r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150" y="1268413"/>
            <a:ext cx="7013575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4" descr="logo_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1375" y="6019800"/>
            <a:ext cx="1952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5"/>
          <p:cNvSpPr>
            <a:spLocks noGrp="1"/>
          </p:cNvSpPr>
          <p:nvPr>
            <p:ph type="title" idx="4294967295"/>
          </p:nvPr>
        </p:nvSpPr>
        <p:spPr>
          <a:xfrm>
            <a:off x="457200" y="188913"/>
            <a:ext cx="8229600" cy="922337"/>
          </a:xfrm>
        </p:spPr>
        <p:txBody>
          <a:bodyPr lIns="91440" tIns="45720" rIns="91440" bIns="45720" anchor="ctr">
            <a:noAutofit/>
          </a:bodyPr>
          <a:lstStyle/>
          <a:p>
            <a:pPr eaLnBrk="1" hangingPunct="1"/>
            <a:r>
              <a:rPr lang="ru-RU" sz="2800" b="1" dirty="0" smtClean="0">
                <a:solidFill>
                  <a:srgbClr val="000099"/>
                </a:solidFill>
              </a:rPr>
              <a:t>Связь между читательской грамотностью  и особенностями чтения 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268413"/>
            <a:ext cx="4889500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513" y="3884613"/>
            <a:ext cx="4878387" cy="249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logo_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91375" y="6019800"/>
            <a:ext cx="19526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Система оценки образовательных достижений в соответствии с ФГОС</a:t>
            </a:r>
            <a:endParaRPr lang="ru-RU" dirty="0">
              <a:solidFill>
                <a:srgbClr val="000099"/>
              </a:solidFill>
            </a:endParaRPr>
          </a:p>
        </p:txBody>
      </p:sp>
      <p:grpSp>
        <p:nvGrpSpPr>
          <p:cNvPr id="3" name="Группа 9"/>
          <p:cNvGrpSpPr/>
          <p:nvPr/>
        </p:nvGrpSpPr>
        <p:grpSpPr>
          <a:xfrm>
            <a:off x="179512" y="1617710"/>
            <a:ext cx="8544071" cy="4064000"/>
            <a:chOff x="53392" y="1617710"/>
            <a:chExt cx="8544071" cy="4064000"/>
          </a:xfrm>
        </p:grpSpPr>
        <p:graphicFrame>
          <p:nvGraphicFramePr>
            <p:cNvPr id="15" name="Схема 14"/>
            <p:cNvGraphicFramePr/>
            <p:nvPr/>
          </p:nvGraphicFramePr>
          <p:xfrm>
            <a:off x="53392" y="1617710"/>
            <a:ext cx="8544071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7" name="Скругленный прямоугольник 6"/>
            <p:cNvSpPr/>
            <p:nvPr/>
          </p:nvSpPr>
          <p:spPr>
            <a:xfrm>
              <a:off x="2573673" y="2364828"/>
              <a:ext cx="1728191" cy="4309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smtClean="0">
                  <a:solidFill>
                    <a:schemeClr val="tx1"/>
                  </a:solidFill>
                </a:rPr>
                <a:t>предметных</a:t>
              </a:r>
              <a:endParaRPr lang="ru-RU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4445880" y="2364828"/>
              <a:ext cx="2280741" cy="4309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err="1" smtClean="0">
                  <a:solidFill>
                    <a:schemeClr val="tx1"/>
                  </a:solidFill>
                </a:rPr>
                <a:t>метапредметных</a:t>
              </a:r>
              <a:endParaRPr lang="ru-RU" sz="1600" b="1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6821214" y="2364828"/>
              <a:ext cx="1513098" cy="43092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i="1" dirty="0" smtClean="0">
                  <a:solidFill>
                    <a:schemeClr val="tx1"/>
                  </a:solidFill>
                </a:rPr>
                <a:t>личностных</a:t>
              </a:r>
              <a:endParaRPr lang="ru-RU" sz="1600" b="1" i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428625"/>
            <a:ext cx="6473825" cy="1392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Сравнение результатов </a:t>
            </a:r>
            <a:r>
              <a:rPr lang="ru-RU" sz="3200" dirty="0" smtClean="0"/>
              <a:t>исследований </a:t>
            </a:r>
            <a:r>
              <a:rPr lang="ru-RU" sz="3200" dirty="0" smtClean="0"/>
              <a:t>читательской грамотности </a:t>
            </a:r>
            <a:r>
              <a:rPr lang="ru-RU" sz="3200" dirty="0" smtClean="0"/>
              <a:t>учащихся МБОУ СОШ №4 г. Никольска</a:t>
            </a:r>
            <a:endParaRPr lang="ru-RU" sz="3200" dirty="0" smtClean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32311788"/>
              </p:ext>
            </p:extLst>
          </p:nvPr>
        </p:nvGraphicFramePr>
        <p:xfrm>
          <a:off x="341312" y="2492896"/>
          <a:ext cx="8461375" cy="38827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5" imgW="8763160" imgH="3648172" progId="Excel.Sheet.8">
                  <p:embed/>
                </p:oleObj>
              </mc:Choice>
              <mc:Fallback>
                <p:oleObj name="Chart" r:id="rId5" imgW="8763160" imgH="3648172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" y="2492896"/>
                        <a:ext cx="8461375" cy="38827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9" descr="книга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507952" y="224581"/>
            <a:ext cx="1800225" cy="1800225"/>
          </a:xfrm>
        </p:spPr>
      </p:pic>
      <p:sp>
        <p:nvSpPr>
          <p:cNvPr id="2" name="Прямоугольник 1"/>
          <p:cNvSpPr/>
          <p:nvPr/>
        </p:nvSpPr>
        <p:spPr>
          <a:xfrm>
            <a:off x="507977" y="4184770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2010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977" y="2927862"/>
            <a:ext cx="1800200" cy="584775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</a:t>
            </a:r>
            <a:endParaRPr lang="ru-RU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714500"/>
          </a:xfrm>
        </p:spPr>
        <p:txBody>
          <a:bodyPr/>
          <a:lstStyle/>
          <a:p>
            <a:pPr algn="ctr" eaLnBrk="1" hangingPunct="1"/>
            <a:r>
              <a:rPr lang="ru-RU" sz="2800" b="1" smtClean="0"/>
              <a:t>«Тяни-толкай» – </a:t>
            </a:r>
            <a:r>
              <a:rPr lang="en-US" sz="2800" b="1" smtClean="0"/>
              <a:t/>
            </a:r>
            <a:br>
              <a:rPr lang="en-US" sz="2800" b="1" smtClean="0"/>
            </a:br>
            <a:r>
              <a:rPr lang="ru-RU" sz="2800" b="1" smtClean="0"/>
              <a:t>измеритель динамики читательской грамотности</a:t>
            </a:r>
          </a:p>
        </p:txBody>
      </p:sp>
      <p:pic>
        <p:nvPicPr>
          <p:cNvPr id="49155" name="Picture 3" descr="тяни-толкай2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59138" y="2398713"/>
            <a:ext cx="2384425" cy="3681412"/>
          </a:xfrm>
          <a:ln w="38100">
            <a:solidFill>
              <a:schemeClr val="tx2"/>
            </a:solidFill>
          </a:ln>
        </p:spPr>
      </p:pic>
      <p:sp>
        <p:nvSpPr>
          <p:cNvPr id="49156" name="WordArt 4"/>
          <p:cNvSpPr>
            <a:spLocks noChangeArrowheads="1" noChangeShapeType="1" noTextEdit="1"/>
          </p:cNvSpPr>
          <p:nvPr/>
        </p:nvSpPr>
        <p:spPr bwMode="auto">
          <a:xfrm>
            <a:off x="468313" y="3644900"/>
            <a:ext cx="2162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PIRLS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вопросы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PISA-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подобные</a:t>
            </a:r>
          </a:p>
        </p:txBody>
      </p:sp>
      <p:sp>
        <p:nvSpPr>
          <p:cNvPr id="49157" name="WordArt 5"/>
          <p:cNvSpPr>
            <a:spLocks noChangeArrowheads="1" noChangeShapeType="1" noTextEdit="1"/>
          </p:cNvSpPr>
          <p:nvPr/>
        </p:nvSpPr>
        <p:spPr bwMode="auto">
          <a:xfrm>
            <a:off x="6588125" y="3644900"/>
            <a:ext cx="2162175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PISA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+ 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вопросы 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PIRLS-</a:t>
            </a:r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Arial"/>
                <a:cs typeface="Arial"/>
              </a:rPr>
              <a:t>подобные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776864" cy="92233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Сравнительные результаты учащихся4, 6 и 9 классов</a:t>
            </a:r>
            <a:endParaRPr lang="ru-RU" sz="3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23" name="Picture 3" descr="тяни-толкай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88913"/>
            <a:ext cx="863600" cy="619125"/>
          </a:xfrm>
          <a:noFill/>
          <a:ln>
            <a:solidFill>
              <a:srgbClr val="6600FF"/>
            </a:solidFill>
          </a:ln>
        </p:spPr>
      </p:pic>
      <p:graphicFrame>
        <p:nvGraphicFramePr>
          <p:cNvPr id="307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827088" y="1500188"/>
          <a:ext cx="7489825" cy="513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5" imgW="7591445" imgH="5210048" progId="Excel.Sheet.8">
                  <p:embed/>
                </p:oleObj>
              </mc:Choice>
              <mc:Fallback>
                <p:oleObj name="Chart" r:id="rId5" imgW="7591445" imgH="5210048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500188"/>
                        <a:ext cx="7489825" cy="51387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66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AutoShape 5"/>
          <p:cNvSpPr>
            <a:spLocks noChangeArrowheads="1"/>
          </p:cNvSpPr>
          <p:nvPr/>
        </p:nvSpPr>
        <p:spPr bwMode="gray">
          <a:xfrm>
            <a:off x="107504" y="1"/>
            <a:ext cx="8892988" cy="980727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Что, предположительно, происходит</a:t>
            </a:r>
          </a:p>
          <a:p>
            <a:pPr algn="ctr" eaLnBrk="1" hangingPunct="1">
              <a:lnSpc>
                <a:spcPct val="85000"/>
              </a:lnSpc>
              <a:defRPr/>
            </a:pPr>
            <a:r>
              <a:rPr lang="ru-RU" sz="3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основной школе? 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(«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Тяни-Толкай</a:t>
            </a:r>
            <a:r>
              <a:rPr lang="ru-RU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», 2010-2011</a:t>
            </a:r>
            <a:r>
              <a:rPr lang="ru-RU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23304"/>
              </p:ext>
            </p:extLst>
          </p:nvPr>
        </p:nvGraphicFramePr>
        <p:xfrm>
          <a:off x="971599" y="2720991"/>
          <a:ext cx="3570335" cy="28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5" imgW="5153045" imgH="7277161" progId="Excel.Sheet.8">
                  <p:embed/>
                </p:oleObj>
              </mc:Choice>
              <mc:Fallback>
                <p:oleObj name="Chart" r:id="rId5" imgW="5153045" imgH="7277161" progId="Excel.Shee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99" y="2720991"/>
                        <a:ext cx="3570335" cy="2880000"/>
                      </a:xfrm>
                      <a:prstGeom prst="rect">
                        <a:avLst/>
                      </a:prstGeom>
                      <a:noFill/>
                      <a:ln w="76200">
                        <a:solidFill>
                          <a:srgbClr val="777777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00" y="2710106"/>
            <a:ext cx="3600000" cy="298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7" y="1196752"/>
            <a:ext cx="7632848" cy="7571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Основные потери (по данному инструменту) в умениях: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интегрировать </a:t>
            </a:r>
            <a:r>
              <a:rPr lang="ru-RU" altLang="ru-RU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и интерпретировать сообщения </a:t>
            </a: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текста</a:t>
            </a: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размышлять о сообщениях текста и оценивать их </a:t>
            </a:r>
            <a:endParaRPr lang="ru-RU" sz="1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00100" y="2214554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Умение </a:t>
            </a:r>
            <a:r>
              <a:rPr lang="ru-RU" alt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интегрировать и интерпретировать сообщения текста </a:t>
            </a:r>
            <a:endParaRPr lang="ru-RU" sz="1800" dirty="0">
              <a:solidFill>
                <a:schemeClr val="tx2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1" y="5805264"/>
            <a:ext cx="9127298" cy="9361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sng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Комментарий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. Данный факт в особенностях распределения учащихся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при переходе от начальной школы в основную </a:t>
            </a:r>
            <a:r>
              <a:rPr kumimoji="0" lang="ru-RU" sz="1200" b="0" i="0" u="none" strike="noStrike" cap="none" normalizeH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позво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-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ляет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выдвинуть гипотезу о том, что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предмето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-центрированная ориентация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 учебного процесса 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особенно усиливающаяся</a:t>
            </a:r>
            <a:endParaRPr kumimoji="0" lang="ru-RU" sz="1200" b="0" i="0" u="none" strike="noStrike" cap="none" normalizeH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в основной школе, является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основным фактором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, препятствующим развитию учебной самостоятельности, и ведёт к окон-</a:t>
            </a:r>
          </a:p>
          <a:p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чательному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 расслоению учащихся и 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по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мотивации (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см. также данные на слайде 15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latin typeface="Arial" charset="0"/>
              </a:rPr>
              <a:t>)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charset="0"/>
              </a:rPr>
              <a:t>, и по уровням достижений.</a:t>
            </a:r>
          </a:p>
        </p:txBody>
      </p:sp>
    </p:spTree>
    <p:extLst>
      <p:ext uri="{BB962C8B-B14F-4D97-AF65-F5344CB8AC3E}">
        <p14:creationId xmlns:p14="http://schemas.microsoft.com/office/powerpoint/2010/main" val="324720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92233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 dirty="0" smtClean="0">
                <a:latin typeface="+mn-lt"/>
              </a:rPr>
              <a:t>Успешность выполнения работы. </a:t>
            </a:r>
            <a:br>
              <a:rPr lang="ru-RU" sz="2400" b="1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Динамика результатов учащихся 5, 7 и 9 классов в образовательных учреждениях ЯНАО (2012 г) </a:t>
            </a:r>
            <a:br>
              <a:rPr lang="ru-RU" sz="2400" b="1" dirty="0" smtClean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640763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613" cy="14176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3200" b="1" dirty="0" smtClean="0">
                <a:latin typeface="+mn-lt"/>
              </a:rPr>
              <a:t>Динамика </a:t>
            </a:r>
            <a:r>
              <a:rPr lang="ru-RU" sz="3200" b="1" dirty="0" err="1" smtClean="0">
                <a:latin typeface="+mn-lt"/>
              </a:rPr>
              <a:t>сформированности</a:t>
            </a:r>
            <a:r>
              <a:rPr lang="ru-RU" sz="3200" b="1" dirty="0" smtClean="0">
                <a:latin typeface="+mn-lt"/>
              </a:rPr>
              <a:t> читательской грамотности </a:t>
            </a:r>
            <a:r>
              <a:rPr lang="ru-RU" sz="2800" b="1" dirty="0" smtClean="0">
                <a:latin typeface="+mn-lt"/>
              </a:rPr>
              <a:t>(образовательные учреждения ЯНАО, 2012 г.)</a:t>
            </a:r>
            <a:endParaRPr lang="ru-RU" sz="2800" b="1" dirty="0">
              <a:latin typeface="+mn-lt"/>
            </a:endParaRPr>
          </a:p>
        </p:txBody>
      </p:sp>
      <p:pic>
        <p:nvPicPr>
          <p:cNvPr id="22531" name="Содержимое 3" descr="Диаграмма с динамикой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84313" y="1600200"/>
            <a:ext cx="6175375" cy="4530725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00232" y="0"/>
            <a:ext cx="6800867" cy="1500173"/>
          </a:xfrm>
        </p:spPr>
        <p:txBody>
          <a:bodyPr/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Измерительные материалы для оценки </a:t>
            </a:r>
            <a:r>
              <a:rPr lang="ru-RU" sz="2800" b="1" dirty="0" err="1" smtClean="0">
                <a:solidFill>
                  <a:srgbClr val="000099"/>
                </a:solidFill>
              </a:rPr>
              <a:t>метапредметных</a:t>
            </a:r>
            <a:r>
              <a:rPr lang="ru-RU" sz="2800" b="1" dirty="0" smtClean="0">
                <a:solidFill>
                  <a:srgbClr val="000099"/>
                </a:solidFill>
              </a:rPr>
              <a:t> результатов  в начальной школе (комплексные работы)</a:t>
            </a:r>
            <a:endParaRPr lang="ru-RU" sz="2800" i="1" dirty="0">
              <a:solidFill>
                <a:srgbClr val="000099"/>
              </a:solidFill>
            </a:endParaRPr>
          </a:p>
        </p:txBody>
      </p:sp>
      <p:pic>
        <p:nvPicPr>
          <p:cNvPr id="13722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46200" y="1428736"/>
            <a:ext cx="7797800" cy="3455988"/>
          </a:xfrm>
          <a:noFill/>
          <a:ln/>
        </p:spPr>
      </p:pic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868863"/>
            <a:ext cx="6213475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00023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ChangeArrowheads="1"/>
          </p:cNvSpPr>
          <p:nvPr/>
        </p:nvSpPr>
        <p:spPr bwMode="auto">
          <a:xfrm>
            <a:off x="1" y="214313"/>
            <a:ext cx="9143999" cy="1126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200" b="1" dirty="0">
                <a:solidFill>
                  <a:srgbClr val="000099"/>
                </a:solidFill>
              </a:rPr>
              <a:t>Особенности </a:t>
            </a:r>
            <a:r>
              <a:rPr lang="ru-RU" sz="3200" b="1" dirty="0" smtClean="0">
                <a:solidFill>
                  <a:srgbClr val="000099"/>
                </a:solidFill>
              </a:rPr>
              <a:t>оценки:</a:t>
            </a: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000099"/>
                </a:solidFill>
              </a:rPr>
              <a:t>смысловое чтение и работа с информацией 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2875" y="1071563"/>
            <a:ext cx="8786813" cy="615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endParaRPr lang="ru-RU" b="1" dirty="0">
              <a:latin typeface="Arial" charset="0"/>
            </a:endParaRPr>
          </a:p>
          <a:p>
            <a:pPr>
              <a:defRPr/>
            </a:pPr>
            <a:endParaRPr lang="ru-RU" sz="2800" dirty="0">
              <a:latin typeface="Arial" charset="0"/>
            </a:endParaRPr>
          </a:p>
          <a:p>
            <a:pPr algn="just">
              <a:defRPr/>
            </a:pPr>
            <a:r>
              <a:rPr lang="ru-RU" sz="2800" dirty="0">
                <a:latin typeface="Arial" charset="0"/>
              </a:rPr>
              <a:t>	</a:t>
            </a:r>
            <a:r>
              <a:rPr lang="ru-RU" sz="2800" dirty="0" smtClean="0">
                <a:solidFill>
                  <a:srgbClr val="000099"/>
                </a:solidFill>
                <a:latin typeface="Arial" charset="0"/>
              </a:rPr>
              <a:t>Направленность 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на выявление у учащихся </a:t>
            </a:r>
            <a:r>
              <a:rPr lang="ru-RU" sz="2800" b="1" dirty="0" err="1">
                <a:solidFill>
                  <a:srgbClr val="000099"/>
                </a:solidFill>
                <a:latin typeface="Arial" charset="0"/>
              </a:rPr>
              <a:t>сформированности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 умений: </a:t>
            </a:r>
          </a:p>
          <a:p>
            <a:pPr algn="just">
              <a:defRPr/>
            </a:pP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	- читать и понимать различные тексты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, включая и учебные;</a:t>
            </a:r>
          </a:p>
          <a:p>
            <a:pPr algn="just">
              <a:defRPr/>
            </a:pPr>
            <a:r>
              <a:rPr lang="ru-RU" sz="2800" dirty="0">
                <a:solidFill>
                  <a:srgbClr val="000099"/>
                </a:solidFill>
                <a:latin typeface="Arial" charset="0"/>
              </a:rPr>
              <a:t>	- 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работать с информацией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, представленной в различной форме;</a:t>
            </a:r>
          </a:p>
          <a:p>
            <a:pPr algn="just">
              <a:defRPr/>
            </a:pPr>
            <a:r>
              <a:rPr lang="ru-RU" sz="2800" dirty="0">
                <a:solidFill>
                  <a:srgbClr val="000099"/>
                </a:solidFill>
                <a:latin typeface="Arial" charset="0"/>
              </a:rPr>
              <a:t>	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- использовать полученную в тексте информацию 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для решения различных учебно-познавательных и учебно-практических задач.</a:t>
            </a:r>
          </a:p>
          <a:p>
            <a:pPr indent="363538" algn="just">
              <a:defRPr/>
            </a:pPr>
            <a:endParaRPr lang="ru-RU" sz="2400" b="1" dirty="0">
              <a:solidFill>
                <a:srgbClr val="000099"/>
              </a:solidFill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55ECE2-29C4-41D6-8B1D-91F2FE2A3ACD}" type="slidenum">
              <a:rPr lang="ru-RU"/>
              <a:pPr>
                <a:defRPr/>
              </a:pPr>
              <a:t>28</a:t>
            </a:fld>
            <a:endParaRPr lang="ru-RU"/>
          </a:p>
        </p:txBody>
      </p:sp>
      <p:sp>
        <p:nvSpPr>
          <p:cNvPr id="940034" name="AutoShape 2"/>
          <p:cNvSpPr>
            <a:spLocks noChangeArrowheads="1"/>
          </p:cNvSpPr>
          <p:nvPr/>
        </p:nvSpPr>
        <p:spPr bwMode="gray">
          <a:xfrm>
            <a:off x="0" y="0"/>
            <a:ext cx="9036050" cy="105251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Оценка в начальной школе: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смысловое чтение и работа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с текстом</a:t>
            </a:r>
          </a:p>
        </p:txBody>
      </p:sp>
      <p:sp>
        <p:nvSpPr>
          <p:cNvPr id="40964" name="Скругленный прямоугольник 3"/>
          <p:cNvSpPr>
            <a:spLocks noChangeArrowheads="1"/>
          </p:cNvSpPr>
          <p:nvPr/>
        </p:nvSpPr>
        <p:spPr bwMode="auto">
          <a:xfrm>
            <a:off x="4464050" y="1557338"/>
            <a:ext cx="4392613" cy="10429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40965" name="Прямоугольник 19"/>
          <p:cNvSpPr>
            <a:spLocks noChangeArrowheads="1"/>
          </p:cNvSpPr>
          <p:nvPr/>
        </p:nvSpPr>
        <p:spPr bwMode="auto">
          <a:xfrm>
            <a:off x="4518025" y="1539875"/>
            <a:ext cx="45005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Общее понимание, ориентация в тексте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поиск и выявление разного вида информации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прямые выводы и заключения на основе фактов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понимание основной идеи</a:t>
            </a:r>
          </a:p>
        </p:txBody>
      </p:sp>
      <p:sp>
        <p:nvSpPr>
          <p:cNvPr id="40966" name="Скругленный прямоугольник 20"/>
          <p:cNvSpPr>
            <a:spLocks noChangeArrowheads="1"/>
          </p:cNvSpPr>
          <p:nvPr/>
        </p:nvSpPr>
        <p:spPr bwMode="auto">
          <a:xfrm>
            <a:off x="4464050" y="2798763"/>
            <a:ext cx="4429125" cy="1498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40967" name="Прямоугольник 21"/>
          <p:cNvSpPr>
            <a:spLocks noChangeArrowheads="1"/>
          </p:cNvSpPr>
          <p:nvPr/>
        </p:nvSpPr>
        <p:spPr bwMode="auto">
          <a:xfrm>
            <a:off x="4733925" y="2840038"/>
            <a:ext cx="3816350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Детальное понимание содержания и формы текста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анализ, интерпретация и обобщение информации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сложные выводы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оценочные суждения</a:t>
            </a:r>
          </a:p>
        </p:txBody>
      </p:sp>
      <p:sp>
        <p:nvSpPr>
          <p:cNvPr id="40968" name="Скругленный прямоугольник 22"/>
          <p:cNvSpPr>
            <a:spLocks noChangeArrowheads="1"/>
          </p:cNvSpPr>
          <p:nvPr/>
        </p:nvSpPr>
        <p:spPr bwMode="auto">
          <a:xfrm>
            <a:off x="4464050" y="4473575"/>
            <a:ext cx="4429125" cy="1835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altLang="ru-RU">
              <a:solidFill>
                <a:schemeClr val="bg2"/>
              </a:solidFill>
            </a:endParaRPr>
          </a:p>
        </p:txBody>
      </p:sp>
      <p:sp>
        <p:nvSpPr>
          <p:cNvPr id="40969" name="Прямоугольник 23"/>
          <p:cNvSpPr>
            <a:spLocks noChangeArrowheads="1"/>
          </p:cNvSpPr>
          <p:nvPr/>
        </p:nvSpPr>
        <p:spPr bwMode="auto">
          <a:xfrm>
            <a:off x="4843463" y="4545013"/>
            <a:ext cx="4033837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altLang="ru-RU" sz="1600" b="1">
                <a:solidFill>
                  <a:srgbClr val="000000"/>
                </a:solidFill>
              </a:rPr>
              <a:t>Выход за рамки текста, его использование для решения разнообразных задач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без привлечения дополнительной информации</a:t>
            </a:r>
          </a:p>
          <a:p>
            <a:pPr>
              <a:buFont typeface="Arial" charset="0"/>
              <a:buChar char="•"/>
            </a:pPr>
            <a:r>
              <a:rPr lang="ru-RU" altLang="ru-RU" sz="1400">
                <a:solidFill>
                  <a:srgbClr val="000000"/>
                </a:solidFill>
              </a:rPr>
              <a:t>с привлечением дополнительной информации</a:t>
            </a:r>
          </a:p>
        </p:txBody>
      </p:sp>
      <p:sp>
        <p:nvSpPr>
          <p:cNvPr id="40970" name="Скругленный прямоугольник 11"/>
          <p:cNvSpPr>
            <a:spLocks noChangeArrowheads="1"/>
          </p:cNvSpPr>
          <p:nvPr/>
        </p:nvSpPr>
        <p:spPr bwMode="auto">
          <a:xfrm>
            <a:off x="123825" y="1930400"/>
            <a:ext cx="3368675" cy="296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историческая проблематика</a:t>
            </a:r>
          </a:p>
        </p:txBody>
      </p:sp>
      <p:pic>
        <p:nvPicPr>
          <p:cNvPr id="40971" name="Рисунок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6" t="14973" r="3210" b="14377"/>
          <a:stretch>
            <a:fillRect/>
          </a:stretch>
        </p:blipFill>
        <p:spPr bwMode="auto">
          <a:xfrm>
            <a:off x="2711450" y="3622675"/>
            <a:ext cx="1414463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2" name="Рисунок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2" t="15178" r="3847" b="13850"/>
          <a:stretch>
            <a:fillRect/>
          </a:stretch>
        </p:blipFill>
        <p:spPr bwMode="auto">
          <a:xfrm>
            <a:off x="165100" y="2220913"/>
            <a:ext cx="1655763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t="19896" r="66283" b="22261"/>
          <a:stretch>
            <a:fillRect/>
          </a:stretch>
        </p:blipFill>
        <p:spPr bwMode="auto">
          <a:xfrm>
            <a:off x="1825625" y="2217738"/>
            <a:ext cx="825500" cy="103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40975" name="Скругленный прямоугольник 17"/>
          <p:cNvSpPr>
            <a:spLocks noChangeArrowheads="1"/>
          </p:cNvSpPr>
          <p:nvPr/>
        </p:nvSpPr>
        <p:spPr bwMode="auto">
          <a:xfrm>
            <a:off x="165100" y="1498600"/>
            <a:ext cx="3397250" cy="3698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b="1" i="1" dirty="0">
                <a:solidFill>
                  <a:srgbClr val="00007D"/>
                </a:solidFill>
              </a:rPr>
              <a:t>Научно-популярные тексты</a:t>
            </a:r>
          </a:p>
        </p:txBody>
      </p:sp>
      <p:pic>
        <p:nvPicPr>
          <p:cNvPr id="40976" name="Рисунок 2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15178" r="2821" b="14467"/>
          <a:stretch>
            <a:fillRect/>
          </a:stretch>
        </p:blipFill>
        <p:spPr bwMode="auto">
          <a:xfrm>
            <a:off x="165100" y="3646488"/>
            <a:ext cx="16414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7" name="Рисунок 2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" t="34404" r="66864" b="19888"/>
          <a:stretch>
            <a:fillRect/>
          </a:stretch>
        </p:blipFill>
        <p:spPr bwMode="auto">
          <a:xfrm>
            <a:off x="1808163" y="3622675"/>
            <a:ext cx="83185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8" name="Рисунок 2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3" t="25217" r="36911" b="49542"/>
          <a:stretch>
            <a:fillRect/>
          </a:stretch>
        </p:blipFill>
        <p:spPr bwMode="auto">
          <a:xfrm>
            <a:off x="1806575" y="4286250"/>
            <a:ext cx="8318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9" name="Скругленный прямоугольник 29"/>
          <p:cNvSpPr>
            <a:spLocks noChangeArrowheads="1"/>
          </p:cNvSpPr>
          <p:nvPr/>
        </p:nvSpPr>
        <p:spPr bwMode="auto">
          <a:xfrm>
            <a:off x="165100" y="4775200"/>
            <a:ext cx="3960813" cy="520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rgbClr val="00007D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Занимательные опыты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r>
              <a:rPr lang="ru-RU" altLang="ru-RU" sz="1600" b="1" i="1" dirty="0">
                <a:solidFill>
                  <a:srgbClr val="00007D"/>
                </a:solidFill>
              </a:rPr>
              <a:t>,</a:t>
            </a:r>
          </a:p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rgbClr val="00007D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Удивительные животные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endParaRPr lang="ru-RU" altLang="ru-RU" sz="1600" b="1" i="1" dirty="0">
              <a:solidFill>
                <a:srgbClr val="00007D"/>
              </a:solidFill>
            </a:endParaRPr>
          </a:p>
        </p:txBody>
      </p:sp>
      <p:sp>
        <p:nvSpPr>
          <p:cNvPr id="40980" name="Скругленный прямоугольник 30"/>
          <p:cNvSpPr>
            <a:spLocks noChangeArrowheads="1"/>
          </p:cNvSpPr>
          <p:nvPr/>
        </p:nvSpPr>
        <p:spPr bwMode="auto">
          <a:xfrm>
            <a:off x="2640013" y="2400300"/>
            <a:ext cx="1422400" cy="454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chemeClr val="bg2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Александр</a:t>
            </a:r>
          </a:p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Невский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endParaRPr lang="ru-RU" altLang="ru-RU" sz="1600" b="1" i="1" dirty="0">
              <a:solidFill>
                <a:srgbClr val="00007D"/>
              </a:solidFill>
            </a:endParaRPr>
          </a:p>
        </p:txBody>
      </p:sp>
      <p:sp>
        <p:nvSpPr>
          <p:cNvPr id="40981" name="Скругленный прямоугольник 31"/>
          <p:cNvSpPr>
            <a:spLocks noChangeArrowheads="1"/>
          </p:cNvSpPr>
          <p:nvPr/>
        </p:nvSpPr>
        <p:spPr bwMode="auto">
          <a:xfrm>
            <a:off x="165100" y="3390900"/>
            <a:ext cx="3960813" cy="296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естественнонаучная проблематика</a:t>
            </a:r>
          </a:p>
        </p:txBody>
      </p:sp>
      <p:sp>
        <p:nvSpPr>
          <p:cNvPr id="40982" name="Скругленный прямоугольник 32"/>
          <p:cNvSpPr>
            <a:spLocks noChangeArrowheads="1"/>
          </p:cNvSpPr>
          <p:nvPr/>
        </p:nvSpPr>
        <p:spPr bwMode="auto">
          <a:xfrm>
            <a:off x="165100" y="5448300"/>
            <a:ext cx="3962400" cy="2968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altLang="ru-RU" sz="1600" b="1" i="1" dirty="0">
                <a:solidFill>
                  <a:srgbClr val="00007D"/>
                </a:solidFill>
              </a:rPr>
              <a:t>обществоведческая проблематика</a:t>
            </a:r>
          </a:p>
        </p:txBody>
      </p:sp>
      <p:pic>
        <p:nvPicPr>
          <p:cNvPr id="40983" name="Рисунок 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1" t="14769" r="2820" b="13850"/>
          <a:stretch>
            <a:fillRect/>
          </a:stretch>
        </p:blipFill>
        <p:spPr bwMode="auto">
          <a:xfrm>
            <a:off x="182563" y="5735638"/>
            <a:ext cx="1527175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4" name="Рисунок 3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" t="23178" r="66411" b="9749"/>
          <a:stretch>
            <a:fillRect/>
          </a:stretch>
        </p:blipFill>
        <p:spPr bwMode="auto">
          <a:xfrm>
            <a:off x="1703388" y="5757863"/>
            <a:ext cx="7556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5" name="Скругленный прямоугольник 35"/>
          <p:cNvSpPr>
            <a:spLocks noChangeArrowheads="1"/>
          </p:cNvSpPr>
          <p:nvPr/>
        </p:nvSpPr>
        <p:spPr bwMode="auto">
          <a:xfrm>
            <a:off x="2625725" y="6007100"/>
            <a:ext cx="1031875" cy="4524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altLang="ru-RU" sz="1600" b="1" i="1" dirty="0">
                <a:solidFill>
                  <a:schemeClr val="bg2"/>
                </a:solidFill>
              </a:rPr>
              <a:t>“</a:t>
            </a:r>
            <a:r>
              <a:rPr lang="ru-RU" altLang="ru-RU" sz="1600" b="1" i="1" dirty="0">
                <a:solidFill>
                  <a:srgbClr val="00007D"/>
                </a:solidFill>
              </a:rPr>
              <a:t>Семья</a:t>
            </a:r>
            <a:r>
              <a:rPr lang="en-US" altLang="ru-RU" sz="1600" b="1" i="1" dirty="0">
                <a:solidFill>
                  <a:srgbClr val="00007D"/>
                </a:solidFill>
              </a:rPr>
              <a:t>”</a:t>
            </a:r>
            <a:endParaRPr lang="ru-RU" altLang="ru-RU" sz="1600" b="1" i="1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54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Особенности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комплексной работы (три группы заданий)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4313" y="1285875"/>
            <a:ext cx="8715375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endParaRPr lang="ru-RU" b="1" dirty="0">
              <a:latin typeface="Arial" charset="0"/>
            </a:endParaRPr>
          </a:p>
          <a:p>
            <a:pPr>
              <a:defRPr/>
            </a:pPr>
            <a:r>
              <a:rPr lang="ru-RU" sz="2800" u="sng" dirty="0">
                <a:latin typeface="Arial" charset="0"/>
              </a:rPr>
              <a:t>Группа 1. </a:t>
            </a:r>
            <a:r>
              <a:rPr lang="ru-RU" sz="2800" b="1" dirty="0">
                <a:latin typeface="Arial" charset="0"/>
              </a:rPr>
              <a:t>Общее понимание текста, ориентация в тексте </a:t>
            </a:r>
            <a:r>
              <a:rPr lang="ru-RU" sz="2800" dirty="0">
                <a:latin typeface="Arial" charset="0"/>
              </a:rPr>
              <a:t>(включает в себя поиск и выявление в тексте информации, представленной в различном виде (ориентация в тексте), а также формулирование прямых выводов и заключений на основе фактов, имеющихся в тексте (общее понимание того, что говорится в тексте, понимание основной идеи).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Arial" charset="0"/>
            </a:endParaRPr>
          </a:p>
          <a:p>
            <a:pPr>
              <a:defRPr/>
            </a:pPr>
            <a:r>
              <a:rPr lang="ru-RU" sz="2800" dirty="0">
                <a:latin typeface="Arial" charset="0"/>
              </a:rPr>
              <a:t>1 группа – 30%, 2 группа – 40%,  3 группа – 30%</a:t>
            </a:r>
          </a:p>
          <a:p>
            <a:pPr indent="363538" algn="just">
              <a:buFontTx/>
              <a:buChar char="-"/>
              <a:defRPr/>
            </a:pPr>
            <a:endParaRPr lang="ru-RU" sz="2400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3232051" cy="4525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4214810" y="1643050"/>
            <a:ext cx="4615436" cy="4565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Комплексная оценка достижения планируемых предметных, 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метапредметных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личностных результатов.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lang="ru-RU" sz="2200" dirty="0" smtClean="0"/>
              <a:t>Ориентация заданий в основном не на проверку освоения знаний и умений, а на оценку способности учащихся применять эти знания и умения в различных ситуациях, при решении учебно-познавательных и учебно-практических заданий.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sz="2200" dirty="0" smtClean="0"/>
              <a:t>Использование стандартизированных измерительных материалов, обладающих надежными характеристиками.</a:t>
            </a:r>
          </a:p>
          <a:p>
            <a:pPr marL="457200" lvl="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r>
              <a:rPr lang="ru-RU" sz="2200" dirty="0" smtClean="0"/>
              <a:t>Ориентация полученных результатов на управление качеством образования на различных уровнях.</a:t>
            </a:r>
          </a:p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endParaRPr lang="ru-RU" sz="2200" dirty="0" smtClean="0"/>
          </a:p>
          <a:p>
            <a:pPr marL="457200" indent="-457200">
              <a:spcBef>
                <a:spcPct val="20000"/>
              </a:spcBef>
              <a:buFont typeface="Arial" pitchFamily="34" charset="0"/>
              <a:buAutoNum type="arabicPeriod"/>
              <a:defRPr/>
            </a:pPr>
            <a:endParaRPr lang="ru-RU" sz="2200" dirty="0" smtClean="0"/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11188" y="274638"/>
            <a:ext cx="79216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dobe Fangsong Std R" pitchFamily="18" charset="-128"/>
                <a:cs typeface="Arial" pitchFamily="34" charset="0"/>
              </a:rPr>
              <a:t>Особенности новой системы оценки образовательных достижений в соответствии с ФГОС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Особенности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комплексной работы (три группы заданий)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4313" y="1285875"/>
            <a:ext cx="8715375" cy="615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endParaRPr lang="ru-RU" b="1" dirty="0">
              <a:latin typeface="Arial" charset="0"/>
            </a:endParaRPr>
          </a:p>
          <a:p>
            <a:pPr>
              <a:defRPr/>
            </a:pPr>
            <a:r>
              <a:rPr lang="ru-RU" sz="2800" u="sng" dirty="0">
                <a:latin typeface="Arial" charset="0"/>
              </a:rPr>
              <a:t>Группа 2.  </a:t>
            </a:r>
            <a:r>
              <a:rPr lang="ru-RU" sz="2800" dirty="0">
                <a:latin typeface="Arial" charset="0"/>
              </a:rPr>
              <a:t>Глубокое и детальное понимание содержания и формы текста (включает в себя анализ, интерпретацию и обобщение информации, представленной в тексте, формулирование на ее основе сложных выводов и оценочных суждений, например, определить, с какой целью написан текст.)</a:t>
            </a:r>
          </a:p>
          <a:p>
            <a:pPr>
              <a:defRPr/>
            </a:pPr>
            <a:endParaRPr lang="ru-RU" sz="2800" dirty="0">
              <a:latin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Arial" charset="0"/>
            </a:endParaRPr>
          </a:p>
          <a:p>
            <a:pPr>
              <a:defRPr/>
            </a:pPr>
            <a:r>
              <a:rPr lang="ru-RU" sz="2800" dirty="0">
                <a:latin typeface="Arial" charset="0"/>
              </a:rPr>
              <a:t>1 группа – 30%, 2 группа – 40%,  3 группа – 30%</a:t>
            </a:r>
          </a:p>
          <a:p>
            <a:pPr indent="363538" algn="just">
              <a:buFontTx/>
              <a:buChar char="-"/>
              <a:defRPr/>
            </a:pPr>
            <a:endParaRPr lang="ru-RU" sz="2400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Особенности </a:t>
            </a:r>
          </a:p>
          <a:p>
            <a:pPr algn="ctr"/>
            <a:r>
              <a:rPr lang="ru-RU" sz="2800" b="1">
                <a:solidFill>
                  <a:srgbClr val="FF0000"/>
                </a:solidFill>
              </a:rPr>
              <a:t>комплексной работы (три группы заданий)</a:t>
            </a:r>
            <a:endParaRPr lang="ru-RU" sz="2800">
              <a:solidFill>
                <a:srgbClr val="FF0000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4313" y="1357313"/>
            <a:ext cx="8715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endParaRPr lang="ru-RU" b="1" dirty="0">
              <a:latin typeface="Arial" charset="0"/>
            </a:endParaRPr>
          </a:p>
          <a:p>
            <a:pPr>
              <a:defRPr/>
            </a:pPr>
            <a:r>
              <a:rPr lang="ru-RU" sz="2800" u="sng" dirty="0">
                <a:latin typeface="Arial" charset="0"/>
              </a:rPr>
              <a:t>Группа 3. </a:t>
            </a:r>
            <a:r>
              <a:rPr lang="ru-RU" sz="2800" dirty="0">
                <a:latin typeface="Arial" charset="0"/>
              </a:rPr>
              <a:t> Использование информации из текста для различных целей (включает в себя  использование информации из текста для различных целей: для решения различного круга задач без привлечения или с привлечением дополнительных знаний.)</a:t>
            </a:r>
          </a:p>
          <a:p>
            <a:pPr>
              <a:defRPr/>
            </a:pPr>
            <a:endParaRPr lang="ru-RU" sz="2800" dirty="0">
              <a:latin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latin typeface="Arial" charset="0"/>
            </a:endParaRPr>
          </a:p>
          <a:p>
            <a:pPr>
              <a:defRPr/>
            </a:pPr>
            <a:r>
              <a:rPr lang="ru-RU" sz="2800" dirty="0">
                <a:latin typeface="Arial" charset="0"/>
              </a:rPr>
              <a:t>1 группа – 30%, 2 группа – 40%,  3 группа – 30%</a:t>
            </a:r>
          </a:p>
          <a:p>
            <a:pPr indent="363538" algn="just">
              <a:buFontTx/>
              <a:buChar char="-"/>
              <a:defRPr/>
            </a:pPr>
            <a:endParaRPr lang="ru-RU" sz="2400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295400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Т</a:t>
            </a:r>
            <a:r>
              <a:rPr lang="ru-RU" sz="3600" smtClean="0">
                <a:solidFill>
                  <a:srgbClr val="FF0000"/>
                </a:solidFill>
                <a:cs typeface="Times New Roman" pitchFamily="18" charset="0"/>
              </a:rPr>
              <a:t>ребования</a:t>
            </a:r>
            <a:r>
              <a:rPr lang="ru-RU" sz="3600" smtClean="0">
                <a:solidFill>
                  <a:srgbClr val="FF0000"/>
                </a:solidFill>
              </a:rPr>
              <a:t> к текстам, используемым в итоговых работах</a:t>
            </a:r>
            <a:endParaRPr lang="ru-RU" sz="36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u="sng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Содержание текста</a:t>
            </a:r>
            <a:r>
              <a:rPr lang="ru-RU" sz="2800" u="sng" smtClean="0">
                <a:solidFill>
                  <a:srgbClr val="000000"/>
                </a:solidFill>
                <a:latin typeface="Times New Roman" pitchFamily="18" charset="0"/>
              </a:rPr>
              <a:t> должно:</a:t>
            </a:r>
            <a:endParaRPr lang="ru-RU" sz="280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соответствовать требованию «текстуальности» (внешней связности, внутренней осмысленности, законченности);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учитывать возрастные особенности выпускника, не должно выходить за рамки его коммуникативного, читательского и жизненного опыта экзаменуемого;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ru-RU" sz="280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должно содержать четко выраженную основную мысль, логически обоснованную систему ее развития и чётко представленные микротемы;</a:t>
            </a:r>
            <a:r>
              <a:rPr lang="ru-RU" sz="28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    </a:t>
            </a:r>
            <a:endParaRPr lang="ru-RU" sz="2400" smtClean="0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295400"/>
          </a:xfrm>
        </p:spPr>
        <p:txBody>
          <a:bodyPr/>
          <a:lstStyle/>
          <a:p>
            <a:r>
              <a:rPr lang="ru-RU" sz="3600" smtClean="0">
                <a:solidFill>
                  <a:srgbClr val="FF0000"/>
                </a:solidFill>
              </a:rPr>
              <a:t>Т</a:t>
            </a:r>
            <a:r>
              <a:rPr lang="ru-RU" sz="3600" smtClean="0">
                <a:solidFill>
                  <a:srgbClr val="FF0000"/>
                </a:solidFill>
                <a:cs typeface="Times New Roman" pitchFamily="18" charset="0"/>
              </a:rPr>
              <a:t>ребования</a:t>
            </a:r>
            <a:r>
              <a:rPr lang="ru-RU" sz="3600" smtClean="0">
                <a:solidFill>
                  <a:srgbClr val="FF0000"/>
                </a:solidFill>
              </a:rPr>
              <a:t> к текстам, используемым в итоговых работах</a:t>
            </a:r>
            <a:endParaRPr lang="ru-RU" sz="36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002588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u="sng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Содержание текста</a:t>
            </a:r>
            <a:r>
              <a:rPr lang="ru-RU" sz="2800" u="sng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 </a:t>
            </a:r>
            <a:r>
              <a:rPr lang="ru-RU" sz="28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 не должно дискриминировать экзаменуемых по религиозному, национальному и другим признакам.</a:t>
            </a:r>
          </a:p>
          <a:p>
            <a:pPr algn="just">
              <a:lnSpc>
                <a:spcPct val="90000"/>
              </a:lnSpc>
            </a:pPr>
            <a:r>
              <a:rPr lang="ru-RU" sz="2800" u="sng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Языковое оформление текста</a:t>
            </a:r>
            <a:endParaRPr lang="ru-RU" sz="2800" dirty="0" smtClean="0">
              <a:solidFill>
                <a:srgbClr val="000000"/>
              </a:solidFill>
              <a:latin typeface="Arial Unicode MS" pitchFamily="34" charset="-128"/>
              <a:cs typeface="Times New Roman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текст может принадлежать к любому стилю и функционально-смысловому типу речи;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языковые особенности текста  должны ярко отражать стилевую специфику текста;</a:t>
            </a:r>
          </a:p>
          <a:p>
            <a:pPr algn="just">
              <a:lnSpc>
                <a:spcPct val="90000"/>
              </a:lnSpc>
            </a:pPr>
            <a:r>
              <a:rPr lang="ru-RU" sz="2800" dirty="0" smtClean="0">
                <a:solidFill>
                  <a:srgbClr val="000000"/>
                </a:solidFill>
                <a:latin typeface="Symbol" pitchFamily="18" charset="2"/>
                <a:cs typeface="Times New Roman" pitchFamily="18" charset="0"/>
              </a:rPr>
              <a:t>·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sz="28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примерный объём  текста для начальной школы  – ??? (300</a:t>
            </a:r>
            <a:r>
              <a:rPr lang="ru-RU" sz="2800" b="1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-</a:t>
            </a:r>
            <a:r>
              <a:rPr lang="ru-RU" sz="2800" dirty="0" smtClean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rPr>
              <a:t>400 слов).</a:t>
            </a:r>
          </a:p>
          <a:p>
            <a:pPr lvl="1">
              <a:lnSpc>
                <a:spcPct val="90000"/>
              </a:lnSpc>
            </a:pPr>
            <a:endParaRPr lang="ru-RU" sz="2000" dirty="0" smtClean="0"/>
          </a:p>
          <a:p>
            <a:pPr lvl="1">
              <a:lnSpc>
                <a:spcPct val="90000"/>
              </a:lnSpc>
            </a:pPr>
            <a:endParaRPr lang="ru-RU" sz="2000" dirty="0" smtClean="0"/>
          </a:p>
          <a:p>
            <a:pPr lvl="4">
              <a:lnSpc>
                <a:spcPct val="90000"/>
              </a:lnSpc>
            </a:pPr>
            <a:r>
              <a:rPr lang="ru-RU" sz="1600" dirty="0" smtClean="0"/>
              <a:t> 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Примеры заданий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714375"/>
            <a:ext cx="8643937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Примеры </a:t>
            </a:r>
            <a:r>
              <a:rPr lang="ru-RU" sz="2800" b="1" dirty="0" smtClean="0">
                <a:solidFill>
                  <a:srgbClr val="FF0000"/>
                </a:solidFill>
              </a:rPr>
              <a:t>заданий (1 балл – 33%, 2 балла – 57%)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928688"/>
            <a:ext cx="8643938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Примеры </a:t>
            </a:r>
            <a:r>
              <a:rPr lang="ru-RU" sz="2800" b="1" dirty="0" smtClean="0">
                <a:solidFill>
                  <a:srgbClr val="FF0000"/>
                </a:solidFill>
              </a:rPr>
              <a:t>заданий (1 балл – 57%)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85875"/>
            <a:ext cx="835818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Примеры заданий (группа 1 и 3)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А: 1 балл – 93%, Б: 1 балл – 40%, 2 балла – 16%, 3 балла – 11%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8286750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Примеры комплексных работ</a:t>
            </a:r>
            <a:endParaRPr lang="ru-RU" sz="2800">
              <a:solidFill>
                <a:srgbClr val="FF0000"/>
              </a:solidFill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428625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63"/>
            <a:ext cx="4357688" cy="550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Примеры заданий (группа 1 и 3)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3: 2) – 90%, 4: 1б – 56%, 2б – 29%</a:t>
            </a:r>
            <a:endParaRPr lang="ru-RU" sz="2400">
              <a:solidFill>
                <a:srgbClr val="FF0000"/>
              </a:solidFill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000125"/>
            <a:ext cx="7929562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99"/>
                </a:solidFill>
              </a:rPr>
              <a:t>Основным </a:t>
            </a:r>
            <a:r>
              <a:rPr lang="ru-RU" b="1" dirty="0" smtClean="0">
                <a:solidFill>
                  <a:srgbClr val="000099"/>
                </a:solidFill>
              </a:rPr>
              <a:t>объектом</a:t>
            </a:r>
            <a:r>
              <a:rPr lang="ru-RU" dirty="0" smtClean="0">
                <a:solidFill>
                  <a:srgbClr val="000099"/>
                </a:solidFill>
              </a:rPr>
              <a:t> системы оценки, ее </a:t>
            </a:r>
            <a:r>
              <a:rPr lang="ru-RU" b="1" dirty="0" smtClean="0">
                <a:solidFill>
                  <a:srgbClr val="000099"/>
                </a:solidFill>
              </a:rPr>
              <a:t>содержательной и </a:t>
            </a:r>
            <a:r>
              <a:rPr lang="ru-RU" b="1" dirty="0" err="1" smtClean="0">
                <a:solidFill>
                  <a:srgbClr val="000099"/>
                </a:solidFill>
              </a:rPr>
              <a:t>критериальной</a:t>
            </a:r>
            <a:r>
              <a:rPr lang="ru-RU" b="1" dirty="0" smtClean="0">
                <a:solidFill>
                  <a:srgbClr val="000099"/>
                </a:solidFill>
              </a:rPr>
              <a:t> базой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marL="92075" indent="-92075">
              <a:buNone/>
            </a:pPr>
            <a:r>
              <a:rPr lang="ru-RU" dirty="0" smtClean="0">
                <a:solidFill>
                  <a:srgbClr val="000099"/>
                </a:solidFill>
              </a:rPr>
              <a:t>выступают </a:t>
            </a:r>
            <a:r>
              <a:rPr lang="ru-RU" dirty="0">
                <a:solidFill>
                  <a:srgbClr val="000099"/>
                </a:solidFill>
              </a:rPr>
              <a:t>требования Стандарта, которые конкретизируются в планируемых результатах освоения обучающимися основной образовательной программы образовательной организации.</a:t>
            </a:r>
          </a:p>
          <a:p>
            <a:pPr marL="92075" indent="-92075" algn="ctr">
              <a:buNone/>
            </a:pP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85750" y="0"/>
            <a:ext cx="8858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Примеры заданий (группа 2)</a:t>
            </a:r>
          </a:p>
          <a:p>
            <a:pPr algn="ctr"/>
            <a:r>
              <a:rPr lang="ru-RU" sz="2000" b="1">
                <a:solidFill>
                  <a:srgbClr val="FF0000"/>
                </a:solidFill>
              </a:rPr>
              <a:t>5: 1б – 40%, 2б – 41%, 16: 4) 86%, 17: 63%</a:t>
            </a:r>
            <a:endParaRPr lang="ru-RU" sz="2000">
              <a:solidFill>
                <a:srgbClr val="FF0000"/>
              </a:solidFill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928688"/>
            <a:ext cx="6438900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313" y="2714625"/>
            <a:ext cx="6243637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43025" y="5000625"/>
            <a:ext cx="64579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0" scaled="1"/>
          </a:gradFill>
          <a:ln w="57150" cmpd="thickThin">
            <a:solidFill>
              <a:srgbClr val="996633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Умение учиться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Совместность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>
                <a:solidFill>
                  <a:srgbClr val="FF0000"/>
                </a:solidFill>
              </a:rPr>
              <a:t>Чтение и составление  текста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Моделирование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Логика и анализ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Творческие и поисковые задачи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Рефлексия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b="1" dirty="0" smtClean="0"/>
              <a:t>Планирование, контроль, оценка</a:t>
            </a:r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ru-RU" b="1" dirty="0" smtClean="0"/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Adobe Fangsong Std R" pitchFamily="18" charset="-128"/>
                <a:cs typeface="Arial" pitchFamily="34" charset="0"/>
              </a:rPr>
              <a:t>Психолого-педагогические диагностики для начальной школы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Adobe Fangsong Std R" pitchFamily="18" charset="-128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1412875"/>
            <a:ext cx="8713788" cy="121920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/>
              <a:t>Восстанови из  перепутанных частей текст «Хитрый жук». Пронумеруй кусочки текста так, чтобы получился связный рассказ, и  чтобы он соответствовал своему названию. Учти, что среди перепутанных частей есть две  неподходящие, которые следует исключить.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gradFill rotWithShape="1">
            <a:gsLst>
              <a:gs pos="0">
                <a:srgbClr val="AEEC00"/>
              </a:gs>
              <a:gs pos="100000">
                <a:schemeClr val="bg1"/>
              </a:gs>
            </a:gsLst>
            <a:lin ang="5400000" scaled="1"/>
          </a:gradFill>
        </p:spPr>
        <p:txBody>
          <a:bodyPr/>
          <a:lstStyle/>
          <a:p>
            <a:pPr eaLnBrk="1" hangingPunct="1"/>
            <a:r>
              <a:rPr lang="ru-RU" sz="2400" smtClean="0"/>
              <a:t/>
            </a:r>
            <a:br>
              <a:rPr lang="ru-RU" sz="2400" smtClean="0"/>
            </a:br>
            <a:r>
              <a:rPr lang="ru-RU" sz="2000" b="1" smtClean="0"/>
              <a:t>СТАНДАРТ: « сознательно строить речевое высказывание </a:t>
            </a:r>
            <a:br>
              <a:rPr lang="ru-RU" sz="2000" b="1" smtClean="0"/>
            </a:br>
            <a:r>
              <a:rPr lang="ru-RU" sz="2000" b="1" smtClean="0"/>
              <a:t>в соответствии с задачами коммуникации».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19475" y="6092825"/>
            <a:ext cx="2160588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2852738"/>
            <a:ext cx="8229600" cy="3744912"/>
          </a:xfrm>
          <a:noFill/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 </a:t>
            </a:r>
            <a:r>
              <a:rPr lang="ru-RU" sz="2400" smtClean="0"/>
              <a:t>ЖУК ГРЫЗ БОЛЬШОЙ ЛИСТ С ОДНОЙ СТОРОНЫ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ЧТО ГУСЕНИЦА ЕСТ БЫСТРЕЕ, ЧЕМ ОН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«НУЖНО И ДРУГИМ ЧТО-ТО ОСТАВИТЬ!»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«МОЖЕТ, ЭТО РАСТЕНИЕ ЯДОВИТОЕ?»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«ЧТО-ТО У МЕНЯ ЖИВОТ РАЗБОЛЕЛСЯ!»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А ГУСЕНИЦА -  С ДРУГОЙ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ТОГДА ЖУК СКАЗАЛ: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 ВДРУГ ЖУК ЗАМЕТИЛ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« СОСЕДКА,  РАЗВЕ МОЖНО ТАК ЖАДНИЧАТЬ ?»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8964488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2"/>
          <p:cNvSpPr>
            <a:spLocks noChangeArrowheads="1"/>
          </p:cNvSpPr>
          <p:nvPr/>
        </p:nvSpPr>
        <p:spPr bwMode="gray">
          <a:xfrm>
            <a:off x="107950" y="0"/>
            <a:ext cx="9036050" cy="1196752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Оценка в основной школе: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ru-RU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 смысловое чтение и работа </a:t>
            </a:r>
            <a:r>
              <a:rPr lang="ru-RU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+mn-cs"/>
              </a:rPr>
              <a:t>с текстом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99" y="295649"/>
            <a:ext cx="7921625" cy="608241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Особенности комплексной работы </a:t>
            </a:r>
            <a:br>
              <a:rPr lang="ru-RU" sz="3200" b="1" dirty="0" smtClean="0">
                <a:solidFill>
                  <a:srgbClr val="000099"/>
                </a:solidFill>
              </a:rPr>
            </a:br>
            <a:r>
              <a:rPr lang="ru-RU" sz="3200" b="1" dirty="0" smtClean="0">
                <a:solidFill>
                  <a:srgbClr val="000099"/>
                </a:solidFill>
              </a:rPr>
              <a:t>для основной школы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44</a:t>
            </a:fld>
            <a:endParaRPr lang="ru-RU" dirty="0"/>
          </a:p>
        </p:txBody>
      </p:sp>
      <p:sp>
        <p:nvSpPr>
          <p:cNvPr id="11" name="Текст 8"/>
          <p:cNvSpPr txBox="1">
            <a:spLocks/>
          </p:cNvSpPr>
          <p:nvPr/>
        </p:nvSpPr>
        <p:spPr bwMode="auto">
          <a:xfrm>
            <a:off x="446689" y="1282868"/>
            <a:ext cx="8224345" cy="4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sz="half" idx="4294967295"/>
          </p:nvPr>
        </p:nvSpPr>
        <p:spPr>
          <a:xfrm>
            <a:off x="620110" y="1268759"/>
            <a:ext cx="7984337" cy="4522439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Каждый вариант комплексной работы включает блоки, относящиеся к четырём содержательным областям (русскому языку, математике, естествознанию, истории и обществознанию). 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Каждый блок включает в себя текст (тексты) с заданиями, направленным на оценку сформированности читательских умений.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ru-RU" sz="2000" dirty="0" smtClean="0">
              <a:solidFill>
                <a:srgbClr val="000099"/>
              </a:solidFill>
            </a:endParaRP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Например, демонстрационный вариант для </a:t>
            </a:r>
            <a:r>
              <a:rPr lang="ru-RU" sz="2000" i="1" dirty="0" smtClean="0">
                <a:solidFill>
                  <a:srgbClr val="000099"/>
                </a:solidFill>
              </a:rPr>
              <a:t>5-го класса </a:t>
            </a:r>
            <a:r>
              <a:rPr lang="ru-RU" sz="2000" dirty="0" smtClean="0">
                <a:solidFill>
                  <a:srgbClr val="000099"/>
                </a:solidFill>
              </a:rPr>
              <a:t>включал следующие блоки: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Наша страна </a:t>
            </a:r>
            <a:r>
              <a:rPr lang="ru-RU" sz="2000" dirty="0" smtClean="0">
                <a:solidFill>
                  <a:srgbClr val="000099"/>
                </a:solidFill>
              </a:rPr>
              <a:t>(</a:t>
            </a:r>
            <a:r>
              <a:rPr lang="ru-RU" sz="2000" i="1" dirty="0" smtClean="0">
                <a:solidFill>
                  <a:srgbClr val="000099"/>
                </a:solidFill>
              </a:rPr>
              <a:t>история и обществознание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Слово в тексте </a:t>
            </a:r>
            <a:r>
              <a:rPr lang="ru-RU" sz="2000" dirty="0" smtClean="0">
                <a:solidFill>
                  <a:srgbClr val="000099"/>
                </a:solidFill>
              </a:rPr>
              <a:t>(</a:t>
            </a:r>
            <a:r>
              <a:rPr lang="ru-RU" sz="2000" i="1" dirty="0" smtClean="0">
                <a:solidFill>
                  <a:srgbClr val="000099"/>
                </a:solidFill>
              </a:rPr>
              <a:t>русский язык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Мал золотник, да </a:t>
            </a:r>
            <a:r>
              <a:rPr lang="ru-RU" sz="2000" b="1" dirty="0" err="1" smtClean="0">
                <a:solidFill>
                  <a:srgbClr val="000099"/>
                </a:solidFill>
              </a:rPr>
              <a:t>до́рог</a:t>
            </a:r>
            <a:r>
              <a:rPr lang="ru-RU" sz="2000" b="1" dirty="0" smtClean="0">
                <a:solidFill>
                  <a:srgbClr val="000099"/>
                </a:solidFill>
              </a:rPr>
              <a:t> </a:t>
            </a:r>
            <a:r>
              <a:rPr lang="ru-RU" sz="2000" dirty="0" smtClean="0">
                <a:solidFill>
                  <a:srgbClr val="000099"/>
                </a:solidFill>
              </a:rPr>
              <a:t>(</a:t>
            </a:r>
            <a:r>
              <a:rPr lang="ru-RU" sz="2000" i="1" dirty="0" smtClean="0">
                <a:solidFill>
                  <a:srgbClr val="000099"/>
                </a:solidFill>
              </a:rPr>
              <a:t>математика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dirty="0" smtClean="0">
                <a:solidFill>
                  <a:srgbClr val="000099"/>
                </a:solidFill>
              </a:rPr>
              <a:t>Мусорное дело </a:t>
            </a:r>
            <a:r>
              <a:rPr lang="ru-RU" sz="2000" dirty="0" smtClean="0">
                <a:solidFill>
                  <a:srgbClr val="000099"/>
                </a:solidFill>
              </a:rPr>
              <a:t>(</a:t>
            </a:r>
            <a:r>
              <a:rPr lang="ru-RU" sz="2000" i="1" dirty="0" smtClean="0">
                <a:solidFill>
                  <a:srgbClr val="000099"/>
                </a:solidFill>
              </a:rPr>
              <a:t>естествознание</a:t>
            </a:r>
            <a:r>
              <a:rPr lang="ru-RU" sz="2000" dirty="0" smtClean="0">
                <a:solidFill>
                  <a:srgbClr val="000099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07504" y="620688"/>
            <a:ext cx="9036496" cy="62373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solidFill>
                  <a:srgbClr val="00007D"/>
                </a:solidFill>
              </a:rPr>
              <a:t>1. </a:t>
            </a:r>
            <a:r>
              <a:rPr lang="ru-RU" sz="1800" b="1" dirty="0" smtClean="0">
                <a:solidFill>
                  <a:srgbClr val="00007D"/>
                </a:solidFill>
              </a:rPr>
              <a:t>Основное назначение КИМ </a:t>
            </a:r>
            <a:r>
              <a:rPr lang="ru-RU" sz="1800" dirty="0" smtClean="0">
                <a:solidFill>
                  <a:srgbClr val="00007D"/>
                </a:solidFill>
              </a:rPr>
              <a:t>должно соответствовать концепции </a:t>
            </a:r>
            <a:r>
              <a:rPr lang="ru-RU" sz="1800" dirty="0" err="1" smtClean="0">
                <a:solidFill>
                  <a:srgbClr val="00007D"/>
                </a:solidFill>
              </a:rPr>
              <a:t>метапредметности</a:t>
            </a:r>
            <a:r>
              <a:rPr lang="ru-RU" sz="1800" dirty="0" smtClean="0">
                <a:solidFill>
                  <a:srgbClr val="00007D"/>
                </a:solidFill>
              </a:rPr>
              <a:t> образовательных результатов и охватывать по содержанию основные предметные области, в рамках которых формируются </a:t>
            </a:r>
            <a:r>
              <a:rPr lang="ru-RU" sz="1800" dirty="0" err="1" smtClean="0">
                <a:solidFill>
                  <a:srgbClr val="00007D"/>
                </a:solidFill>
              </a:rPr>
              <a:t>метапредметные</a:t>
            </a:r>
            <a:r>
              <a:rPr lang="ru-RU" sz="1800" dirty="0" smtClean="0">
                <a:solidFill>
                  <a:srgbClr val="00007D"/>
                </a:solidFill>
              </a:rPr>
              <a:t> действия.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7D"/>
                </a:solidFill>
              </a:rPr>
              <a:t>2. </a:t>
            </a:r>
            <a:r>
              <a:rPr lang="ru-RU" sz="1800" b="1" dirty="0" smtClean="0">
                <a:solidFill>
                  <a:srgbClr val="00007D"/>
                </a:solidFill>
              </a:rPr>
              <a:t>Структура умений</a:t>
            </a:r>
            <a:r>
              <a:rPr lang="ru-RU" sz="1800" dirty="0" smtClean="0">
                <a:solidFill>
                  <a:srgbClr val="00007D"/>
                </a:solidFill>
              </a:rPr>
              <a:t>, для оценки которых разрабатываются измерительные материалы, должна интегрировать основные читательские умения, необходимые для осознанного чтения, а также учитывать задачи текущего этапа обучения, в котором чтение рассматривается как основа для обучения. Это означает, что одним из направлений измерения должна быть оценка способности использовать информацию, полученную из прочитанного текста, для решения учебных и познавательных задач.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7D"/>
                </a:solidFill>
              </a:rPr>
              <a:t>3. </a:t>
            </a:r>
            <a:r>
              <a:rPr lang="ru-RU" sz="1800" b="1" dirty="0" smtClean="0">
                <a:solidFill>
                  <a:srgbClr val="00007D"/>
                </a:solidFill>
              </a:rPr>
              <a:t>Качество разрабатываемых измерительных материалов </a:t>
            </a:r>
            <a:r>
              <a:rPr lang="ru-RU" sz="1800" dirty="0" smtClean="0">
                <a:solidFill>
                  <a:srgbClr val="00007D"/>
                </a:solidFill>
              </a:rPr>
              <a:t>должно соответствовать требованиям, предъявляемым к стандартизированным измерительным материалам (структура работы, число заданий, а также количество баллов по каждой предметной области или каждой группе умений, по которым проводится оценка, должны позволять выстраивать надёжную шкалу как в целом по объединённому конструкту «смысловое чтение и работа с текстами», так и по отдельным показателям, по которым представляются результаты. При разработке измерительных материалов должны быть выявлены и подтверждены надёжные корреляционные связи между выделенными группами заданий.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rgbClr val="00007D"/>
                </a:solidFill>
              </a:rPr>
              <a:t>4. В качестве </a:t>
            </a:r>
            <a:r>
              <a:rPr lang="ru-RU" sz="1800" b="1" dirty="0" smtClean="0">
                <a:solidFill>
                  <a:srgbClr val="00007D"/>
                </a:solidFill>
              </a:rPr>
              <a:t>основы</a:t>
            </a:r>
            <a:r>
              <a:rPr lang="ru-RU" sz="1800" dirty="0" smtClean="0">
                <a:solidFill>
                  <a:srgbClr val="00007D"/>
                </a:solidFill>
              </a:rPr>
              <a:t> для разработки измерительных материалов используются </a:t>
            </a:r>
            <a:r>
              <a:rPr lang="ru-RU" sz="1800" b="1" dirty="0" smtClean="0">
                <a:solidFill>
                  <a:srgbClr val="00007D"/>
                </a:solidFill>
              </a:rPr>
              <a:t>научно-популярные или информационные тексты. </a:t>
            </a:r>
          </a:p>
          <a:p>
            <a:endParaRPr lang="ru-RU" sz="1600" dirty="0">
              <a:solidFill>
                <a:srgbClr val="0000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00007D"/>
                </a:solidFill>
              </a:rPr>
              <a:t>Требования к измерительным материалам</a:t>
            </a:r>
            <a:endParaRPr lang="ru-RU" sz="3200" b="1" dirty="0">
              <a:solidFill>
                <a:srgbClr val="00007D"/>
              </a:solidFill>
            </a:endParaRP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699" y="295649"/>
            <a:ext cx="7921625" cy="608241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</a:rPr>
              <a:t>Особенности комплексной работы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47</a:t>
            </a:fld>
            <a:endParaRPr lang="ru-RU" dirty="0"/>
          </a:p>
        </p:txBody>
      </p:sp>
      <p:sp>
        <p:nvSpPr>
          <p:cNvPr id="11" name="Текст 8"/>
          <p:cNvSpPr txBox="1">
            <a:spLocks/>
          </p:cNvSpPr>
          <p:nvPr/>
        </p:nvSpPr>
        <p:spPr bwMode="auto">
          <a:xfrm>
            <a:off x="446689" y="1282868"/>
            <a:ext cx="8224345" cy="49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25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6" name="Содержимое 2"/>
          <p:cNvSpPr>
            <a:spLocks noGrp="1"/>
          </p:cNvSpPr>
          <p:nvPr>
            <p:ph sz="half" idx="4294967295"/>
          </p:nvPr>
        </p:nvSpPr>
        <p:spPr>
          <a:xfrm>
            <a:off x="620111" y="1093077"/>
            <a:ext cx="7378262" cy="467710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dirty="0" smtClean="0">
                <a:solidFill>
                  <a:srgbClr val="000099"/>
                </a:solidFill>
              </a:rPr>
              <a:t>В работе оценивается сформированность </a:t>
            </a:r>
            <a:r>
              <a:rPr lang="ru-RU" sz="2000" b="1" dirty="0" smtClean="0">
                <a:solidFill>
                  <a:srgbClr val="000099"/>
                </a:solidFill>
              </a:rPr>
              <a:t>трёх групп умений</a:t>
            </a:r>
            <a:r>
              <a:rPr lang="ru-RU" sz="2000" dirty="0" smtClean="0">
                <a:solidFill>
                  <a:srgbClr val="000099"/>
                </a:solidFill>
              </a:rPr>
              <a:t>: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000099"/>
                </a:solidFill>
              </a:rPr>
              <a:t>Первая группа умений </a:t>
            </a:r>
            <a:r>
              <a:rPr lang="ru-RU" sz="2000" dirty="0" smtClean="0">
                <a:solidFill>
                  <a:srgbClr val="000099"/>
                </a:solidFill>
              </a:rPr>
              <a:t>включает в себя работу с текстом: общее понимание текста и ориентацию в нём.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>
                <a:solidFill>
                  <a:srgbClr val="000099"/>
                </a:solidFill>
              </a:rPr>
              <a:t>Пример: «О чём говорится в тексте?»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ru-RU" sz="2000" b="1" i="1" dirty="0" smtClean="0">
              <a:solidFill>
                <a:srgbClr val="000099"/>
              </a:solidFill>
            </a:endParaRP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000099"/>
                </a:solidFill>
              </a:rPr>
              <a:t>Вторая группа</a:t>
            </a:r>
            <a:r>
              <a:rPr lang="ru-RU" sz="2000" dirty="0" smtClean="0">
                <a:solidFill>
                  <a:srgbClr val="000099"/>
                </a:solidFill>
              </a:rPr>
              <a:t> </a:t>
            </a:r>
            <a:r>
              <a:rPr lang="ru-RU" sz="2000" b="1" i="1" dirty="0" smtClean="0">
                <a:solidFill>
                  <a:srgbClr val="000099"/>
                </a:solidFill>
              </a:rPr>
              <a:t>умений </a:t>
            </a:r>
            <a:r>
              <a:rPr lang="ru-RU" sz="2000" dirty="0" smtClean="0">
                <a:solidFill>
                  <a:srgbClr val="000099"/>
                </a:solidFill>
              </a:rPr>
              <a:t>включает в себя также работу с текстом: более глубокое понимание текста и выявление детальной информации.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>
                <a:solidFill>
                  <a:srgbClr val="000099"/>
                </a:solidFill>
              </a:rPr>
              <a:t>Пример: «Как ты понял следующие слова из текста «... .»?»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endParaRPr lang="ru-RU" sz="2000" dirty="0" smtClean="0">
              <a:solidFill>
                <a:srgbClr val="000099"/>
              </a:solidFill>
            </a:endParaRP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b="1" i="1" dirty="0" smtClean="0">
                <a:solidFill>
                  <a:srgbClr val="000099"/>
                </a:solidFill>
              </a:rPr>
              <a:t>Третья группа умений </a:t>
            </a:r>
            <a:r>
              <a:rPr lang="ru-RU" sz="2000" dirty="0" smtClean="0">
                <a:solidFill>
                  <a:srgbClr val="000099"/>
                </a:solidFill>
              </a:rPr>
              <a:t>включает в себя использование информации из текста для различных целей</a:t>
            </a:r>
          </a:p>
          <a:p>
            <a:pPr marL="0" indent="179388" algn="just" fontAlgn="auto">
              <a:spcBef>
                <a:spcPts val="600"/>
              </a:spcBef>
              <a:spcAft>
                <a:spcPts val="0"/>
              </a:spcAft>
              <a:buNone/>
              <a:defRPr/>
            </a:pPr>
            <a:r>
              <a:rPr lang="ru-RU" sz="2000" i="1" dirty="0" smtClean="0">
                <a:solidFill>
                  <a:srgbClr val="000099"/>
                </a:solidFill>
              </a:rPr>
              <a:t>Пример: «Проанализируй предложенную ситуацию и объясни поведение людей, ответив на вопрос: Почему?»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0099"/>
                </a:solidFill>
              </a:rPr>
              <a:t>Акцент на 5 класс!</a:t>
            </a:r>
          </a:p>
        </p:txBody>
      </p:sp>
      <p:sp>
        <p:nvSpPr>
          <p:cNvPr id="2508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solidFill>
                  <a:srgbClr val="000099"/>
                </a:solidFill>
              </a:rPr>
              <a:t>Потенциал начальной школы</a:t>
            </a:r>
          </a:p>
          <a:p>
            <a:r>
              <a:rPr lang="ru-RU" dirty="0">
                <a:solidFill>
                  <a:srgbClr val="000099"/>
                </a:solidFill>
              </a:rPr>
              <a:t>Переход на более «взрослую» ступень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Новые учителя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>
                <a:solidFill>
                  <a:srgbClr val="000099"/>
                </a:solidFill>
              </a:rPr>
              <a:t>Еще есть желание учиться</a:t>
            </a:r>
          </a:p>
          <a:p>
            <a:r>
              <a:rPr lang="ru-RU" dirty="0">
                <a:solidFill>
                  <a:srgbClr val="000099"/>
                </a:solidFill>
              </a:rPr>
              <a:t>Учебный материал – </a:t>
            </a:r>
            <a:r>
              <a:rPr lang="ru-RU" dirty="0" smtClean="0">
                <a:solidFill>
                  <a:srgbClr val="000099"/>
                </a:solidFill>
              </a:rPr>
              <a:t>начинается с повторения</a:t>
            </a:r>
            <a:endParaRPr lang="ru-RU" dirty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Новые учебники, </a:t>
            </a:r>
            <a:r>
              <a:rPr lang="ru-RU" dirty="0">
                <a:solidFill>
                  <a:srgbClr val="000099"/>
                </a:solidFill>
              </a:rPr>
              <a:t>в котором </a:t>
            </a:r>
            <a:r>
              <a:rPr lang="ru-RU" dirty="0" smtClean="0">
                <a:solidFill>
                  <a:srgbClr val="000099"/>
                </a:solidFill>
              </a:rPr>
              <a:t>много текстов</a:t>
            </a:r>
            <a:endParaRPr lang="ru-RU" dirty="0">
              <a:solidFill>
                <a:srgbClr val="000099"/>
              </a:solidFill>
            </a:endParaRPr>
          </a:p>
          <a:p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99"/>
                </a:solidFill>
              </a:rPr>
              <a:t>Учебный текст </a:t>
            </a:r>
            <a:r>
              <a:rPr lang="ru-RU" dirty="0" smtClean="0">
                <a:solidFill>
                  <a:srgbClr val="000099"/>
                </a:solidFill>
              </a:rPr>
              <a:t>по математике в </a:t>
            </a:r>
            <a:r>
              <a:rPr lang="ru-RU" dirty="0">
                <a:solidFill>
                  <a:srgbClr val="000099"/>
                </a:solidFill>
              </a:rPr>
              <a:t>5-6 классах</a:t>
            </a:r>
          </a:p>
        </p:txBody>
      </p:sp>
      <p:sp>
        <p:nvSpPr>
          <p:cNvPr id="22733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0099"/>
                </a:solidFill>
              </a:rPr>
              <a:t>Правило, алгоритм, описание последовательности действий, которыми надо овладеть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99"/>
                </a:solidFill>
              </a:rPr>
              <a:t>Переходы от вербальной записи к графической и символической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99"/>
                </a:solidFill>
              </a:rPr>
              <a:t>Логическое обоснование, разъяснение, доказательные рассуждения</a:t>
            </a:r>
          </a:p>
          <a:p>
            <a:pPr>
              <a:lnSpc>
                <a:spcPct val="90000"/>
              </a:lnSpc>
            </a:pPr>
            <a:r>
              <a:rPr lang="ru-RU" dirty="0">
                <a:solidFill>
                  <a:srgbClr val="000099"/>
                </a:solidFill>
              </a:rPr>
              <a:t>Пример, разъясняющий действие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dirty="0" smtClean="0">
                <a:solidFill>
                  <a:srgbClr val="000099"/>
                </a:solidFill>
              </a:rPr>
              <a:t>Основные подходы, реализуемые системой оценки  в соответствии с ФГОС</a:t>
            </a:r>
            <a:endParaRPr lang="ru-RU" dirty="0">
              <a:solidFill>
                <a:srgbClr val="00009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ru-RU" dirty="0" err="1" smtClean="0">
                <a:solidFill>
                  <a:srgbClr val="000099"/>
                </a:solidFill>
              </a:rPr>
              <a:t>Системно-деятельностный</a:t>
            </a:r>
            <a:endParaRPr lang="ru-RU" dirty="0" smtClean="0">
              <a:solidFill>
                <a:srgbClr val="000099"/>
              </a:solidFill>
            </a:endParaRPr>
          </a:p>
          <a:p>
            <a:r>
              <a:rPr lang="ru-RU" dirty="0" smtClean="0">
                <a:solidFill>
                  <a:srgbClr val="000099"/>
                </a:solidFill>
              </a:rPr>
              <a:t>Уровневый</a:t>
            </a:r>
          </a:p>
          <a:p>
            <a:r>
              <a:rPr lang="ru-RU" dirty="0" smtClean="0">
                <a:solidFill>
                  <a:srgbClr val="000099"/>
                </a:solidFill>
              </a:rPr>
              <a:t>комплексный</a:t>
            </a:r>
            <a:endParaRPr lang="ru-RU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5122912" cy="1143000"/>
          </a:xfrm>
        </p:spPr>
        <p:txBody>
          <a:bodyPr/>
          <a:lstStyle/>
          <a:p>
            <a:r>
              <a:rPr lang="ru-RU" dirty="0"/>
              <a:t>Как читать?</a:t>
            </a:r>
          </a:p>
        </p:txBody>
      </p:sp>
      <p:sp>
        <p:nvSpPr>
          <p:cNvPr id="2170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Не пропускать. </a:t>
            </a:r>
          </a:p>
          <a:p>
            <a:pPr>
              <a:buFont typeface="Wingdings" pitchFamily="2" charset="2"/>
              <a:buNone/>
            </a:pPr>
            <a:r>
              <a:rPr lang="ru-RU"/>
              <a:t>   Пробелов быть не должно!</a:t>
            </a:r>
          </a:p>
          <a:p>
            <a:r>
              <a:rPr lang="ru-RU"/>
              <a:t>Следить за логикой изложения</a:t>
            </a:r>
          </a:p>
          <a:p>
            <a:r>
              <a:rPr lang="ru-RU"/>
              <a:t>Повторять за автором преобразования и построения</a:t>
            </a:r>
          </a:p>
          <a:p>
            <a:r>
              <a:rPr lang="ru-RU"/>
              <a:t>«Разворачивать» то, что свернуто</a:t>
            </a:r>
          </a:p>
          <a:p>
            <a:r>
              <a:rPr lang="ru-RU"/>
              <a:t>Проверять на своих примерах</a:t>
            </a:r>
          </a:p>
        </p:txBody>
      </p:sp>
      <p:pic>
        <p:nvPicPr>
          <p:cNvPr id="217092" name="Picture 4" descr="925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333375"/>
            <a:ext cx="2808288" cy="2106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/>
              </a:rPr>
              <a:t>Тематика текстов по математике в комплексной работе</a:t>
            </a:r>
            <a:r>
              <a:rPr lang="ru-RU" b="1" dirty="0" smtClean="0">
                <a:solidFill>
                  <a:srgbClr val="000099"/>
                </a:solidFill>
              </a:rPr>
              <a:t>: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5 класс: «От умных пчел к красивым паркетам», «Мал золотник, да дорог», «Кристаллы», «Египетские дроби»</a:t>
            </a:r>
          </a:p>
          <a:p>
            <a:r>
              <a:rPr lang="ru-RU" dirty="0" smtClean="0"/>
              <a:t>6 класс: «Палочки Непера», «Римские цифры», «В худшем случае», «Григорианский календарь»</a:t>
            </a:r>
          </a:p>
          <a:p>
            <a:r>
              <a:rPr lang="ru-RU" dirty="0" smtClean="0"/>
              <a:t>7 класс: «Треугольник Паскаля», Обводим линии и строим мосты»,  «Фигуры постоянной ширины», Системы счисления»</a:t>
            </a:r>
          </a:p>
          <a:p>
            <a:r>
              <a:rPr lang="ru-RU" dirty="0" smtClean="0"/>
              <a:t>8 класс: «В высших кругах … математики», «История чертового колеса», «Что связывает мертвые языки с пляшущими человечками»,  «Золотое сечение»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Группы умений</a:t>
            </a:r>
          </a:p>
        </p:txBody>
      </p:sp>
      <p:sp>
        <p:nvSpPr>
          <p:cNvPr id="2181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 группа – работа с текстом: общее понимание и ориентация в тексте; </a:t>
            </a:r>
          </a:p>
          <a:p>
            <a:r>
              <a:rPr lang="ru-RU"/>
              <a:t>2 группа – работа с текстом: более глубокое понимание и выявление деталей;</a:t>
            </a:r>
          </a:p>
          <a:p>
            <a:r>
              <a:rPr lang="ru-RU"/>
              <a:t>3 группа: использование информации из текста для различных целей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286125"/>
            <a:ext cx="4319587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133600"/>
            <a:ext cx="4321175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333375"/>
            <a:ext cx="6516687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26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484313"/>
            <a:ext cx="4257675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1 группа</a:t>
            </a:r>
          </a:p>
        </p:txBody>
      </p:sp>
      <p:sp>
        <p:nvSpPr>
          <p:cNvPr id="2150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b="1"/>
              <a:t>Умения</a:t>
            </a:r>
            <a:r>
              <a:rPr lang="ru-RU"/>
              <a:t>: </a:t>
            </a:r>
          </a:p>
          <a:p>
            <a:r>
              <a:rPr lang="ru-RU"/>
              <a:t>определение основной идеи;</a:t>
            </a:r>
          </a:p>
          <a:p>
            <a:r>
              <a:rPr lang="ru-RU"/>
              <a:t>поиск информации, представленной в явном виде;</a:t>
            </a:r>
          </a:p>
          <a:p>
            <a:r>
              <a:rPr lang="ru-RU"/>
              <a:t>формулирование прямых выводов и заключений на основе фактов, имеющихся в тексте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Примеры заданий </a:t>
            </a:r>
            <a:r>
              <a:rPr lang="ru-RU" sz="3200" b="1" dirty="0" smtClean="0">
                <a:solidFill>
                  <a:srgbClr val="FF0000"/>
                </a:solidFill>
              </a:rPr>
              <a:t> (математика, группа1)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11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К каждой части текста подобрать  подходящее название из приведенных ниже.                                            </a:t>
            </a:r>
            <a:r>
              <a:rPr lang="en-US"/>
              <a:t>75%</a:t>
            </a:r>
            <a:endParaRPr lang="ru-RU"/>
          </a:p>
          <a:p>
            <a:r>
              <a:rPr lang="ru-RU"/>
              <a:t>Соотнести события из текста с веком на шкале времени.              </a:t>
            </a:r>
            <a:r>
              <a:rPr lang="en-US"/>
              <a:t>	25%</a:t>
            </a:r>
            <a:endParaRPr lang="ru-RU"/>
          </a:p>
          <a:p>
            <a:r>
              <a:rPr lang="ru-RU">
                <a:effectLst/>
              </a:rPr>
              <a:t>Какой мерой веса чаще пользовались в аптекарских делах?</a:t>
            </a:r>
            <a:r>
              <a:rPr lang="ru-RU"/>
              <a:t> </a:t>
            </a:r>
            <a:r>
              <a:rPr lang="en-US"/>
              <a:t>			50%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2 группа</a:t>
            </a:r>
          </a:p>
        </p:txBody>
      </p:sp>
      <p:sp>
        <p:nvSpPr>
          <p:cNvPr id="2191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b="1"/>
              <a:t>Умения</a:t>
            </a:r>
            <a:r>
              <a:rPr lang="ru-RU"/>
              <a:t>: </a:t>
            </a:r>
          </a:p>
          <a:p>
            <a:r>
              <a:rPr lang="ru-RU"/>
              <a:t>анализ, интерпретация и обобщение  информации, представленной в тексте;</a:t>
            </a:r>
          </a:p>
          <a:p>
            <a:r>
              <a:rPr lang="ru-RU"/>
              <a:t>формулирование сложных выводов и оценочных суждений на основе фактов, имеющихся в тексте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04813"/>
            <a:ext cx="8385175" cy="79216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Примеры заданий </a:t>
            </a:r>
            <a:r>
              <a:rPr lang="ru-RU" sz="3200" b="1" dirty="0" smtClean="0">
                <a:solidFill>
                  <a:srgbClr val="FF0000"/>
                </a:solidFill>
              </a:rPr>
              <a:t>(математика, группа 2)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22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74850"/>
            <a:ext cx="800735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/>
              <a:t/>
            </a:r>
            <a:br>
              <a:rPr lang="ru-RU"/>
            </a:br>
            <a:r>
              <a:rPr lang="en-US"/>
              <a:t>							25%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/>
              <a:t>								50%</a:t>
            </a:r>
            <a:endParaRPr lang="ru-RU"/>
          </a:p>
        </p:txBody>
      </p:sp>
      <p:pic>
        <p:nvPicPr>
          <p:cNvPr id="22221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3573463"/>
            <a:ext cx="8569325" cy="197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22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8647113" cy="112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04813"/>
            <a:ext cx="8385175" cy="792162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Примеры заданий (математика, группа 2)</a:t>
            </a:r>
            <a:endParaRPr lang="ru-RU" sz="2800" dirty="0"/>
          </a:p>
        </p:txBody>
      </p:sp>
      <p:sp>
        <p:nvSpPr>
          <p:cNvPr id="257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74850"/>
            <a:ext cx="8007350" cy="4191000"/>
          </a:xfrm>
        </p:spPr>
        <p:txBody>
          <a:bodyPr/>
          <a:lstStyle/>
          <a:p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/>
            </a:r>
            <a:br>
              <a:rPr lang="ru-RU"/>
            </a:br>
            <a:r>
              <a:rPr lang="en-US"/>
              <a:t>							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								</a:t>
            </a:r>
            <a:r>
              <a:rPr lang="ru-RU"/>
              <a:t>3</a:t>
            </a:r>
            <a:r>
              <a:rPr lang="en-US"/>
              <a:t>0%</a:t>
            </a:r>
            <a:endParaRPr lang="ru-RU"/>
          </a:p>
        </p:txBody>
      </p:sp>
      <p:pic>
        <p:nvPicPr>
          <p:cNvPr id="257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989138"/>
            <a:ext cx="8510587" cy="31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3 группа</a:t>
            </a:r>
          </a:p>
        </p:txBody>
      </p:sp>
      <p:sp>
        <p:nvSpPr>
          <p:cNvPr id="2201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ru-RU" b="1"/>
              <a:t>Умение</a:t>
            </a:r>
            <a:r>
              <a:rPr lang="ru-RU"/>
              <a:t>: </a:t>
            </a:r>
          </a:p>
          <a:p>
            <a:r>
              <a:rPr lang="ru-RU"/>
              <a:t>Решать задачи, используя новую информацию, привлекая или не привлекая дополнительные знания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37B0-F3FE-4330-9CA9-8A7DBFFC4503}" type="slidenum">
              <a:rPr lang="ru-RU"/>
              <a:pPr>
                <a:defRPr/>
              </a:pPr>
              <a:t>6</a:t>
            </a:fld>
            <a:endParaRPr lang="ru-RU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647700" y="1304925"/>
            <a:ext cx="7993063" cy="900113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Овладение системой учебных действий</a:t>
            </a:r>
          </a:p>
          <a:p>
            <a:pPr algn="ctr"/>
            <a:r>
              <a:rPr lang="ru-RU" sz="28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с изучаемым учебным материалом</a:t>
            </a:r>
            <a:endParaRPr lang="ru-RU" sz="16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107504" y="3771038"/>
            <a:ext cx="8875017" cy="3006334"/>
          </a:xfrm>
          <a:prstGeom prst="roundRect">
            <a:avLst>
              <a:gd name="adj" fmla="val 16667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600" b="1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способность к </a:t>
            </a:r>
            <a: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решению различных классов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учебно-познавательных и учебно-</a:t>
            </a:r>
          </a:p>
          <a:p>
            <a:pPr algn="ctr"/>
            <a:r>
              <a:rPr lang="ru-RU" sz="26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практических задач на основе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освоения </a:t>
            </a:r>
            <a:r>
              <a:rPr lang="ru-RU" sz="2000" b="1" u="sng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опорной системы знаний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овладения </a:t>
            </a:r>
            <a:r>
              <a:rPr lang="ru-RU" sz="2000" b="1" u="sng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умением учиться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способностью к самоорганизации</a:t>
            </a:r>
          </a:p>
          <a:p>
            <a:r>
              <a:rPr lang="ru-RU" b="1" i="1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     с целью решения учебных задач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) 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000" b="1" u="sng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индивидуального прогресса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во всех основных сферах</a:t>
            </a:r>
          </a:p>
          <a:p>
            <a:r>
              <a:rPr lang="ru-RU" sz="2000" b="1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    личностного развития </a:t>
            </a:r>
            <a:r>
              <a:rPr lang="ru-RU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(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мотивационно-смысловой</a:t>
            </a:r>
            <a:r>
              <a:rPr lang="ru-RU" b="1" i="1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познаватель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r>
              <a:rPr lang="ru-RU" b="1" i="1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    ной</a:t>
            </a:r>
            <a:r>
              <a:rPr lang="ru-RU" sz="2000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, </a:t>
            </a:r>
            <a:r>
              <a:rPr lang="ru-RU" b="1" i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эмоциональной</a:t>
            </a:r>
            <a:r>
              <a:rPr lang="ru-RU" b="1" i="1" dirty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, волевой и </a:t>
            </a:r>
            <a:r>
              <a:rPr lang="ru-RU" b="1" i="1" dirty="0" err="1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саморегуляции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)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5" name="AutoShape 2"/>
          <p:cNvSpPr>
            <a:spLocks noChangeArrowheads="1"/>
          </p:cNvSpPr>
          <p:nvPr/>
        </p:nvSpPr>
        <p:spPr bwMode="auto">
          <a:xfrm>
            <a:off x="107504" y="2206576"/>
            <a:ext cx="2376264" cy="1330437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2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sz="2200" b="1" u="sng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личностными</a:t>
            </a:r>
            <a:r>
              <a:rPr lang="ru-RU" sz="2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самоопределение</a:t>
            </a:r>
          </a:p>
          <a:p>
            <a:pPr>
              <a:buFontTx/>
              <a:buChar char="•"/>
            </a:pPr>
            <a:r>
              <a:rPr lang="ru-RU" sz="1400" b="1" dirty="0" err="1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смыслообразование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морально-этическая</a:t>
            </a:r>
          </a:p>
          <a:p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 ориентация</a:t>
            </a:r>
          </a:p>
        </p:txBody>
      </p:sp>
      <p:sp>
        <p:nvSpPr>
          <p:cNvPr id="12296" name="AutoShape 2"/>
          <p:cNvSpPr>
            <a:spLocks noChangeArrowheads="1"/>
          </p:cNvSpPr>
          <p:nvPr/>
        </p:nvSpPr>
        <p:spPr bwMode="auto">
          <a:xfrm>
            <a:off x="2495972" y="2229817"/>
            <a:ext cx="3016733" cy="1307196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u="sng" dirty="0" err="1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метапредметными</a:t>
            </a:r>
            <a:r>
              <a:rPr lang="ru-RU" sz="22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:</a:t>
            </a:r>
            <a:endParaRPr lang="ru-RU" sz="22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регуляция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коммуникация</a:t>
            </a:r>
          </a:p>
          <a:p>
            <a:pPr>
              <a:buFontTx/>
              <a:buChar char="•"/>
            </a:pP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познавательная деятельность</a:t>
            </a:r>
          </a:p>
          <a:p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 </a:t>
            </a:r>
            <a:endParaRPr lang="ru-RU" sz="14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2297" name="AutoShape 2"/>
          <p:cNvSpPr>
            <a:spLocks noChangeArrowheads="1"/>
          </p:cNvSpPr>
          <p:nvPr/>
        </p:nvSpPr>
        <p:spPr bwMode="auto">
          <a:xfrm>
            <a:off x="5517641" y="2205039"/>
            <a:ext cx="3518855" cy="1331974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sz="2400" b="1" dirty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sz="2200" b="1" u="sng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предметными</a:t>
            </a:r>
            <a:r>
              <a:rPr lang="ru-RU" sz="22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:</a:t>
            </a:r>
            <a:endParaRPr lang="ru-RU" sz="2200" b="1" dirty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освоение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систематических знаний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, </a:t>
            </a:r>
          </a:p>
          <a:p>
            <a:pPr>
              <a:buFontTx/>
              <a:buChar char="•"/>
            </a:pP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преобразование,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применение и</a:t>
            </a:r>
          </a:p>
          <a:p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 самостоятельное </a:t>
            </a:r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пополнение</a:t>
            </a:r>
          </a:p>
          <a:p>
            <a:r>
              <a:rPr lang="ru-RU" sz="1400" b="1" dirty="0">
                <a:solidFill>
                  <a:srgbClr val="000099"/>
                </a:solidFill>
                <a:latin typeface="Tahoma" pitchFamily="34" charset="0"/>
                <a:cs typeface="Arial" pitchFamily="34" charset="0"/>
              </a:rPr>
              <a:t>  знаний  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0" y="0"/>
            <a:ext cx="8928100" cy="109216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</a:t>
            </a:r>
            <a:r>
              <a:rPr 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чем 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проявляется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системно-деятельностный</a:t>
            </a: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подход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 оценке образовательных достижений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3995936" y="3573016"/>
            <a:ext cx="648072" cy="198022"/>
          </a:xfrm>
          <a:prstGeom prst="down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2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заданий (математика, группа 3)</a:t>
            </a:r>
            <a:endParaRPr lang="ru-RU" sz="3200" dirty="0"/>
          </a:p>
        </p:txBody>
      </p:sp>
      <p:sp>
        <p:nvSpPr>
          <p:cNvPr id="245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9750" y="1052513"/>
            <a:ext cx="8223250" cy="5256212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ru-RU" sz="2600"/>
              <a:t>У Миши есть рычажные весы и разновесы: 24, 12, 6, 3, 2, 1 золотник. Он взвесил предмет, масса которого больше 24 золотников, и описал свои действия. 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600" i="1"/>
              <a:t>Действия Миши: </a:t>
            </a:r>
            <a:r>
              <a:rPr lang="ru-RU" sz="2600"/>
              <a:t>«Я положил предмет на левую чашу весов, а на правую гири 24 и 12. Перевесила левая чаша, я добавил на правую чашу гирю 6. Теперь перевесила правая чаша. Я снял гирю 6 и добавил вместо нее гирю 3, снова перевесила правая чаша, я снова снял 3 и добавил 2. Весы оказались в равновесии».</a:t>
            </a:r>
          </a:p>
          <a:p>
            <a:pPr marL="609600" indent="-609600">
              <a:lnSpc>
                <a:spcPct val="80000"/>
              </a:lnSpc>
            </a:pPr>
            <a:r>
              <a:rPr lang="ru-RU" sz="2600"/>
              <a:t>По этому описанию определи массу предмета. Запиши ответ и числовое выражение.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ru-RU" sz="2600"/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ru-RU" sz="2600"/>
              <a:t>								40%, 20%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476250"/>
            <a:ext cx="8385175" cy="57626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заданий (математика, группа 3)</a:t>
            </a:r>
            <a:endParaRPr lang="ru-RU" sz="3200" dirty="0"/>
          </a:p>
        </p:txBody>
      </p:sp>
      <p:sp>
        <p:nvSpPr>
          <p:cNvPr id="246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4213" y="1412875"/>
            <a:ext cx="8161337" cy="468312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ru-RU" sz="2400"/>
              <a:t>Можно торговать, имея только одну гирю в 1 фунт. С ее помощью можно взвесить любое число фунтов. Например, если надо взвесить 5 фунтов вишен, то можно взвешивать 5 раз по 1 фунту. Но можно поступить иначе. 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/>
              <a:t>В тексте говорится о том, что можно уменьшить число гирь в разновесе, если ставить гири и на ту чашу, где лежит взвешиваемый товар. А как уменьшить число взвешиваний, если использовать уже взвешенный товар?</a:t>
            </a:r>
          </a:p>
          <a:p>
            <a:pPr marL="609600" indent="-609600">
              <a:lnSpc>
                <a:spcPct val="90000"/>
              </a:lnSpc>
            </a:pPr>
            <a:r>
              <a:rPr lang="ru-RU" sz="2400"/>
              <a:t>Объясни, как взвесить 5 фунтов вишен менее чем за 5 взвешиваний.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2400"/>
              <a:t>								5%, 14%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Новые умения. 6 класс</a:t>
            </a:r>
          </a:p>
        </p:txBody>
      </p:sp>
      <p:sp>
        <p:nvSpPr>
          <p:cNvPr id="266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/>
              <a:t>Находить и пояснять ошибку</a:t>
            </a:r>
          </a:p>
          <a:p>
            <a:r>
              <a:rPr lang="ru-RU" i="1"/>
              <a:t>приводить пример</a:t>
            </a:r>
            <a:r>
              <a:rPr lang="ru-RU"/>
              <a:t>, поясняющий утверждение или опровергающий его. Вообще, умение объяснять, ссылаясь на информацию из текста, пояснять своими словами, доказывать </a:t>
            </a:r>
          </a:p>
          <a:p>
            <a:r>
              <a:rPr lang="ru-RU" i="1"/>
              <a:t>проводить аналогию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Задание 1 </a:t>
            </a:r>
            <a:br>
              <a:rPr lang="ru-RU"/>
            </a:br>
            <a:r>
              <a:rPr lang="ru-RU" sz="3600"/>
              <a:t>(найти ошибку и обосновать)</a:t>
            </a:r>
          </a:p>
        </p:txBody>
      </p:sp>
      <p:sp>
        <p:nvSpPr>
          <p:cNvPr id="267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/>
              <a:t>На уроке шестиклассники записывали числа римскими цифрами. Оля и Катя сделали это с ошибками. Укажи номер правила, которое было нарушено каждой из девочек.</a:t>
            </a:r>
          </a:p>
          <a:p>
            <a:pPr>
              <a:buFont typeface="Wingdings" pitchFamily="2" charset="2"/>
              <a:buNone/>
            </a:pPr>
            <a:r>
              <a:rPr lang="ru-RU" sz="2800"/>
              <a:t>Оля записала число 9 так: </a:t>
            </a:r>
            <a:r>
              <a:rPr lang="en-US" sz="2800"/>
              <a:t>VIIII</a:t>
            </a:r>
            <a:r>
              <a:rPr lang="ru-RU" sz="2800"/>
              <a:t>.  		</a:t>
            </a:r>
            <a:r>
              <a:rPr lang="ru-RU" sz="2800" i="1"/>
              <a:t>Нарушено правило ____</a:t>
            </a:r>
            <a:endParaRPr lang="ru-RU" sz="2800"/>
          </a:p>
          <a:p>
            <a:r>
              <a:rPr lang="ru-RU" sz="2800"/>
              <a:t>Катя записала число 8 так: IIX. 		</a:t>
            </a:r>
            <a:r>
              <a:rPr lang="ru-RU" sz="2800" i="1"/>
              <a:t>Нарушено правило ____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Задание 2 </a:t>
            </a:r>
            <a:br>
              <a:rPr lang="ru-RU"/>
            </a:br>
            <a:r>
              <a:rPr lang="ru-RU" sz="3200"/>
              <a:t>(привести свой пример, пояснить)</a:t>
            </a:r>
          </a:p>
        </p:txBody>
      </p:sp>
      <p:sp>
        <p:nvSpPr>
          <p:cNvPr id="270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В позиционной системе два числа можно сравнить по количеству входящих в них цифр: чем больше цифр в числе, тем оно больше. В римской системе это не так. Приведи свой пример или пример из текста, который это подтверждает. Дай пояснение.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Задание 3 </a:t>
            </a:r>
            <a:r>
              <a:rPr lang="ru-RU" sz="3200"/>
              <a:t>(аналогия)</a:t>
            </a:r>
          </a:p>
        </p:txBody>
      </p:sp>
      <p:sp>
        <p:nvSpPr>
          <p:cNvPr id="269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Прочитай задачу: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«В кармане лежат одинаковые на ощупь карамельки: 6 яблочных и 2 вишнёвые. Сколько карамелек надо вынуть из кармана не глядя, чтобы среди них обязательно была хотя бы одна яблочная карамелька и хотя бы одна вишнёвая?»</a:t>
            </a:r>
            <a:endParaRPr lang="ru-RU" sz="24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Соответствует ли эта задача какой-либо из задач, описанных в тексте? Обведи номер ответа</a:t>
            </a:r>
            <a:r>
              <a:rPr lang="ru-RU" sz="2400" i="1"/>
              <a:t>.</a:t>
            </a:r>
            <a:endParaRPr lang="ru-RU" sz="24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1)	соответствует только Задаче 1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2)	соответствует только Задаче 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3)	соответствует и Задаче 1, и Задаче 2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/>
              <a:t>4)	не соответствует ни одной из них</a:t>
            </a:r>
          </a:p>
        </p:txBody>
      </p:sp>
      <p:pic>
        <p:nvPicPr>
          <p:cNvPr id="269323" name="Picture 11" descr="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8800" y="-4067175"/>
            <a:ext cx="647700" cy="1828800"/>
          </a:xfrm>
          <a:prstGeom prst="rect">
            <a:avLst/>
          </a:prstGeom>
          <a:noFill/>
        </p:spPr>
      </p:pic>
      <p:pic>
        <p:nvPicPr>
          <p:cNvPr id="269322" name="Picture 10" descr="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8800" y="-2238375"/>
            <a:ext cx="647700" cy="1828800"/>
          </a:xfrm>
          <a:prstGeom prst="rect">
            <a:avLst/>
          </a:prstGeom>
          <a:noFill/>
        </p:spPr>
      </p:pic>
      <p:pic>
        <p:nvPicPr>
          <p:cNvPr id="269321" name="Picture 9" descr="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8800" y="-409575"/>
            <a:ext cx="647700" cy="1828800"/>
          </a:xfrm>
          <a:prstGeom prst="rect">
            <a:avLst/>
          </a:prstGeom>
          <a:noFill/>
        </p:spPr>
      </p:pic>
      <p:pic>
        <p:nvPicPr>
          <p:cNvPr id="269320" name="Picture 8" descr="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8800" y="1419225"/>
            <a:ext cx="647700" cy="1828800"/>
          </a:xfrm>
          <a:prstGeom prst="rect">
            <a:avLst/>
          </a:prstGeom>
          <a:noFill/>
        </p:spPr>
      </p:pic>
      <p:pic>
        <p:nvPicPr>
          <p:cNvPr id="269319" name="Picture 7" descr="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8800" y="3248025"/>
            <a:ext cx="647700" cy="1828800"/>
          </a:xfrm>
          <a:prstGeom prst="rect">
            <a:avLst/>
          </a:prstGeom>
          <a:noFill/>
        </p:spPr>
      </p:pic>
      <p:pic>
        <p:nvPicPr>
          <p:cNvPr id="269318" name="Picture 6" descr="1 -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368800" y="5076825"/>
            <a:ext cx="647700" cy="1828800"/>
          </a:xfrm>
          <a:prstGeom prst="rect">
            <a:avLst/>
          </a:prstGeom>
          <a:noFill/>
        </p:spPr>
      </p:pic>
      <p:pic>
        <p:nvPicPr>
          <p:cNvPr id="269317" name="Picture 5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68800" y="6905625"/>
            <a:ext cx="655637" cy="1828800"/>
          </a:xfrm>
          <a:prstGeom prst="rect">
            <a:avLst/>
          </a:prstGeom>
          <a:noFill/>
        </p:spPr>
      </p:pic>
      <p:pic>
        <p:nvPicPr>
          <p:cNvPr id="269316" name="Picture 4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68800" y="8734425"/>
            <a:ext cx="655637" cy="1828800"/>
          </a:xfrm>
          <a:prstGeom prst="rect">
            <a:avLst/>
          </a:prstGeom>
          <a:noFill/>
        </p:spPr>
      </p:pic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-4368800" y="-4859338"/>
            <a:ext cx="178816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 eaLnBrk="1" hangingPunct="1"/>
            <a:r>
              <a:rPr lang="ru-RU" sz="1400">
                <a:latin typeface="Times New Roman" pitchFamily="18" charset="0"/>
                <a:cs typeface="Times New Roman" pitchFamily="18" charset="0"/>
              </a:rPr>
              <a:t>Прочитай задачу: </a:t>
            </a:r>
            <a:endParaRPr lang="ru-RU" sz="800"/>
          </a:p>
          <a:p>
            <a:pPr algn="l"/>
            <a:r>
              <a:rPr lang="ru-RU" sz="1400">
                <a:latin typeface="Times New Roman" pitchFamily="18" charset="0"/>
                <a:cs typeface="Times New Roman" pitchFamily="18" charset="0"/>
              </a:rPr>
              <a:t>«В кармане лежат одинаковые на ощупь карамельки: 6 яблочных и 2 вишнёвые. Сколько карамелек надо вынуть из кармана не глядя, чтобы среди них обязательно была хотя бы одна яблочная карамелька и хотя бы одна вишнёвая?»</a:t>
            </a:r>
            <a:endParaRPr lang="ru-RU" sz="800"/>
          </a:p>
          <a:p>
            <a:pPr algn="l"/>
            <a:endParaRPr lang="ru-RU"/>
          </a:p>
        </p:txBody>
      </p:sp>
      <p:sp>
        <p:nvSpPr>
          <p:cNvPr id="269325" name="Rectangle 13"/>
          <p:cNvSpPr>
            <a:spLocks noChangeArrowheads="1"/>
          </p:cNvSpPr>
          <p:nvPr/>
        </p:nvSpPr>
        <p:spPr bwMode="auto">
          <a:xfrm>
            <a:off x="-4368800" y="10563225"/>
            <a:ext cx="81597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 eaLnBrk="1" hangingPunct="1"/>
            <a:r>
              <a:rPr lang="ru-RU" sz="1400" b="1">
                <a:latin typeface="Times New Roman" pitchFamily="18" charset="0"/>
                <a:cs typeface="Times New Roman" pitchFamily="18" charset="0"/>
              </a:rPr>
              <a:t>А)	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Соответствует ли эта задача какой-либо из задач, описанных в тексте? Обведи номер ответа</a:t>
            </a:r>
            <a:r>
              <a:rPr lang="ru-RU" sz="1400" i="1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/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1)	соответствует только Задаче 1 </a:t>
            </a:r>
            <a:endParaRPr lang="ru-RU" sz="800"/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2)	соответствует только Задаче 2</a:t>
            </a:r>
            <a:endParaRPr lang="ru-RU" sz="800"/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3)	соответствует и Задаче 1, и Задаче 2</a:t>
            </a:r>
            <a:endParaRPr lang="ru-RU" sz="800"/>
          </a:p>
          <a:p>
            <a:pPr algn="just"/>
            <a:r>
              <a:rPr lang="ru-RU" sz="1400">
                <a:latin typeface="Times New Roman" pitchFamily="18" charset="0"/>
                <a:cs typeface="Times New Roman" pitchFamily="18" charset="0"/>
              </a:rPr>
              <a:t>4)	не соответствует ни одной из них</a:t>
            </a:r>
            <a:endParaRPr lang="ru-RU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7 класс. 8 класс</a:t>
            </a:r>
          </a:p>
        </p:txBody>
      </p:sp>
      <p:sp>
        <p:nvSpPr>
          <p:cNvPr id="27136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/>
              <a:t>Использовать символьную запись для представления информации из текста;</a:t>
            </a:r>
          </a:p>
          <a:p>
            <a:r>
              <a:rPr lang="ru-RU" sz="2800"/>
              <a:t>Задавать вопросы  </a:t>
            </a:r>
          </a:p>
          <a:p>
            <a:r>
              <a:rPr lang="ru-RU" sz="2800"/>
              <a:t>Сопоставлять информацию из разных источников с целью выявления гипотезы, дающей ответ на поставленный вопрос, подключать к решению задачи знания из других областей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3536"/>
            <a:ext cx="9144000" cy="1143000"/>
          </a:xfrm>
        </p:spPr>
        <p:txBody>
          <a:bodyPr>
            <a:normAutofit fontScale="90000"/>
          </a:bodyPr>
          <a:lstStyle/>
          <a:p>
            <a:pPr marL="54864" algn="ctr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      </a:t>
            </a:r>
            <a:r>
              <a:rPr lang="ru-RU" sz="4900" dirty="0" smtClean="0">
                <a:solidFill>
                  <a:srgbClr val="00007D"/>
                </a:solidFill>
                <a:effectLst/>
              </a:rPr>
              <a:t>Особенности текстов по истории</a:t>
            </a:r>
            <a:endParaRPr lang="ru-RU" sz="4900" dirty="0">
              <a:solidFill>
                <a:srgbClr val="00007D"/>
              </a:solidFill>
              <a:effectLst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Тексты моделируют некоторые виды реальных текстов, с которыми ученик может столкнуться в реальной жизни (учебные тексты, энциклопедические статьи, публикации СМИ, научно-популярная литература и т.п.)</a:t>
            </a:r>
          </a:p>
        </p:txBody>
      </p:sp>
    </p:spTree>
    <p:extLst>
      <p:ext uri="{BB962C8B-B14F-4D97-AF65-F5344CB8AC3E}">
        <p14:creationId xmlns:p14="http://schemas.microsoft.com/office/powerpoint/2010/main" val="4940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007D"/>
                </a:solidFill>
                <a:effectLst/>
              </a:rPr>
              <a:t>Особенности текстов по истории</a:t>
            </a:r>
            <a:endParaRPr lang="ru-RU" dirty="0">
              <a:solidFill>
                <a:srgbClr val="00007D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2. Содержат специальную историческую и общественно-политическую терминологию  (</a:t>
            </a:r>
            <a:r>
              <a:rPr lang="ru-RU" b="1" dirty="0" smtClean="0"/>
              <a:t>частично</a:t>
            </a:r>
            <a:r>
              <a:rPr lang="ru-RU" dirty="0" smtClean="0"/>
              <a:t> разъясняемую в сносках).</a:t>
            </a:r>
          </a:p>
          <a:p>
            <a:pPr marL="0" indent="0">
              <a:buNone/>
            </a:pPr>
            <a:r>
              <a:rPr lang="ru-RU" dirty="0" smtClean="0"/>
              <a:t>3. Как правило адаптированные на основе авторских текстов или материалов Интернета.</a:t>
            </a:r>
          </a:p>
          <a:p>
            <a:pPr marL="0" indent="0">
              <a:buNone/>
            </a:pPr>
            <a:r>
              <a:rPr lang="ru-RU" dirty="0" smtClean="0"/>
              <a:t>4. Ориентированы на </a:t>
            </a:r>
            <a:r>
              <a:rPr lang="ru-RU" b="1" dirty="0" smtClean="0"/>
              <a:t>любознательность</a:t>
            </a:r>
            <a:r>
              <a:rPr lang="ru-RU" dirty="0" smtClean="0"/>
              <a:t> и </a:t>
            </a:r>
            <a:r>
              <a:rPr lang="ru-RU" b="1" dirty="0" smtClean="0"/>
              <a:t>эмоциональность</a:t>
            </a:r>
            <a:r>
              <a:rPr lang="ru-RU" dirty="0" smtClean="0"/>
              <a:t> младших подростков (интересные или необычные сюжеты)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99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0099"/>
                </a:solidFill>
                <a:effectLst/>
              </a:rPr>
              <a:t>Тематика текстов по истории в комплексной работе</a:t>
            </a:r>
            <a:r>
              <a:rPr lang="ru-RU" b="1" dirty="0" smtClean="0">
                <a:solidFill>
                  <a:srgbClr val="000099"/>
                </a:solidFill>
              </a:rPr>
              <a:t>: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5 класс: «Культ крокодила» и «</a:t>
            </a:r>
            <a:r>
              <a:rPr lang="ru-RU" dirty="0" err="1" smtClean="0"/>
              <a:t>Олимпионики</a:t>
            </a:r>
            <a:r>
              <a:rPr lang="ru-RU" dirty="0" smtClean="0"/>
              <a:t>»</a:t>
            </a:r>
          </a:p>
          <a:p>
            <a:r>
              <a:rPr lang="ru-RU" dirty="0" smtClean="0"/>
              <a:t>6 класс: «День Наума </a:t>
            </a:r>
            <a:r>
              <a:rPr lang="ru-RU" dirty="0" err="1" smtClean="0"/>
              <a:t>Грамотника</a:t>
            </a:r>
            <a:r>
              <a:rPr lang="ru-RU" dirty="0" smtClean="0"/>
              <a:t>» и «Судебный поединок»</a:t>
            </a:r>
          </a:p>
          <a:p>
            <a:r>
              <a:rPr lang="ru-RU" dirty="0" smtClean="0"/>
              <a:t>7 класс: «Отмена местничества» и «Кофе- от предмета роскоши к роскоши общения»</a:t>
            </a:r>
          </a:p>
          <a:p>
            <a:r>
              <a:rPr lang="ru-RU" dirty="0" smtClean="0"/>
              <a:t>8 класс: «</a:t>
            </a:r>
            <a:r>
              <a:rPr lang="ru-RU" dirty="0" err="1" smtClean="0"/>
              <a:t>Царскосельская</a:t>
            </a:r>
            <a:r>
              <a:rPr lang="ru-RU" dirty="0" smtClean="0"/>
              <a:t> железная дорога» и «</a:t>
            </a:r>
            <a:r>
              <a:rPr lang="ru-RU" dirty="0" err="1" smtClean="0"/>
              <a:t>Тюльпановая</a:t>
            </a:r>
            <a:r>
              <a:rPr lang="ru-RU" dirty="0" smtClean="0"/>
              <a:t> лихорадка»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24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37B0-F3FE-4330-9CA9-8A7DBFFC4503}" type="slidenum">
              <a:rPr lang="ru-RU"/>
              <a:pPr>
                <a:defRPr/>
              </a:pPr>
              <a:t>7</a:t>
            </a:fld>
            <a:endParaRPr lang="ru-RU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539552" y="1124744"/>
            <a:ext cx="7993063" cy="1296144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Уровневый подход служит основой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для организации индивидуальной работы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с учащимися</a:t>
            </a:r>
            <a:endParaRPr lang="ru-RU" sz="1600" b="1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755576" y="4797152"/>
            <a:ext cx="7848872" cy="206084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/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Уровневый подход к представлению результатов </a:t>
            </a:r>
          </a:p>
          <a:p>
            <a:pPr algn="just"/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реализуется за счет фиксации различных уровней </a:t>
            </a:r>
          </a:p>
          <a:p>
            <a:pPr algn="just"/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достижения обучающимися планируемых</a:t>
            </a:r>
          </a:p>
          <a:p>
            <a:pPr algn="just"/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результатов: базового уровня и уровней</a:t>
            </a:r>
          </a:p>
          <a:p>
            <a:pPr algn="just"/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выше и ниже базового.</a:t>
            </a:r>
            <a:endParaRPr lang="ru-RU" sz="2000" b="1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0" y="0"/>
            <a:ext cx="8928100" cy="109216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В </a:t>
            </a:r>
            <a:r>
              <a:rPr lang="ru-RU" sz="2800" b="1" dirty="0">
                <a:solidFill>
                  <a:srgbClr val="000099"/>
                </a:solidFill>
              </a:rPr>
              <a:t>чем </a:t>
            </a:r>
            <a:r>
              <a:rPr lang="ru-RU" sz="2800" b="1" dirty="0" smtClean="0">
                <a:solidFill>
                  <a:srgbClr val="000099"/>
                </a:solidFill>
              </a:rPr>
              <a:t>проявляется уровневый  подход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к оценке образовательных достижений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139952" y="4077072"/>
            <a:ext cx="648072" cy="198022"/>
          </a:xfrm>
          <a:prstGeom prst="down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755575" y="2564904"/>
            <a:ext cx="7776865" cy="21602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</a:pPr>
            <a:endParaRPr lang="ru-RU" sz="2600" b="1" dirty="0" smtClean="0">
              <a:solidFill>
                <a:srgbClr val="000099"/>
              </a:solidFill>
              <a:latin typeface="Tahoma" pitchFamily="34" charset="0"/>
              <a:cs typeface="Arial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Уровневый подход к содержанию оценки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 обеспечивается структурой планируемых 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результатов: </a:t>
            </a:r>
          </a:p>
          <a:p>
            <a:pPr algn="just">
              <a:lnSpc>
                <a:spcPct val="80000"/>
              </a:lnSpc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Общецелевой блок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«Выпускник научится»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«Выпускник получит возможность научиться»</a:t>
            </a:r>
          </a:p>
          <a:p>
            <a:pPr algn="ctr">
              <a:lnSpc>
                <a:spcPct val="80000"/>
              </a:lnSpc>
            </a:pPr>
            <a:endParaRPr lang="ru-RU" sz="2600" b="1" dirty="0" smtClean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2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rgbClr val="FF0000"/>
                </a:solidFill>
              </a:rPr>
              <a:t>Примеры заданий (история, группа 1)</a:t>
            </a:r>
            <a:endParaRPr lang="ru-RU" dirty="0">
              <a:solidFill>
                <a:srgbClr val="000099"/>
              </a:solidFill>
              <a:effectLst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653809"/>
              </p:ext>
            </p:extLst>
          </p:nvPr>
        </p:nvGraphicFramePr>
        <p:xfrm>
          <a:off x="1475656" y="3724077"/>
          <a:ext cx="6120680" cy="2608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62045"/>
                <a:gridCol w="1306507"/>
                <a:gridCol w="1152128"/>
              </a:tblGrid>
              <a:tr h="897377"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Суждение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 gridSpan="2"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Верно ли суждение?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1)	И Фивы, и оазис Эль-</a:t>
                      </a:r>
                      <a:r>
                        <a:rPr lang="ru-RU" sz="1400" dirty="0" err="1">
                          <a:effectLst/>
                        </a:rPr>
                        <a:t>Фаюм</a:t>
                      </a:r>
                      <a:r>
                        <a:rPr lang="ru-RU" sz="1400" dirty="0">
                          <a:effectLst/>
                        </a:rPr>
                        <a:t>, и </a:t>
                      </a:r>
                      <a:r>
                        <a:rPr lang="ru-RU" sz="1400" dirty="0" err="1">
                          <a:effectLst/>
                        </a:rPr>
                        <a:t>Элефантина</a:t>
                      </a:r>
                      <a:r>
                        <a:rPr lang="ru-RU" sz="1400" dirty="0">
                          <a:effectLst/>
                        </a:rPr>
                        <a:t> располагались восточнее </a:t>
                      </a:r>
                      <a:r>
                        <a:rPr lang="ru-RU" sz="1400" dirty="0" err="1">
                          <a:effectLst/>
                        </a:rPr>
                        <a:t>Синая</a:t>
                      </a:r>
                      <a:r>
                        <a:rPr lang="ru-RU" sz="14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Неверно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2)	Оазис Эль-Фаюм расположен на территории Нубийской пустыни.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Неверно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</a:tr>
              <a:tr h="0">
                <a:tc>
                  <a:txBody>
                    <a:bodyPr/>
                    <a:lstStyle/>
                    <a:p>
                      <a:pPr marL="215900" indent="-215900"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3)	Оазис Эль-Фаюм намного ближе к дельте Нила, чем Фивы и Элефантина.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Верно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  <a:tc>
                  <a:txBody>
                    <a:bodyPr/>
                    <a:lstStyle/>
                    <a:p>
                      <a:pPr marL="44958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Неверно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36195" marB="36195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259632" y="1495818"/>
            <a:ext cx="7586814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прочитанном тексте говорится о нескольких территориях Древнего Египта.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 Петя А. описал расположение этих территорий. Какие из его описаний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верны, а какие – нет?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Обведи в таблице «Верно» или «Неверно» для каждого суждения.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6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55576" y="1859340"/>
            <a:ext cx="74168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Культ крокодила был распространён в Верхнем и Нижнем Египте. Но не везде, например его не было в </a:t>
            </a:r>
            <a:r>
              <a:rPr lang="ru-RU" sz="2400" b="1" dirty="0" err="1"/>
              <a:t>Элефантине</a:t>
            </a:r>
            <a:r>
              <a:rPr lang="ru-RU" sz="2400" b="1" dirty="0"/>
              <a:t>. </a:t>
            </a:r>
          </a:p>
          <a:p>
            <a:r>
              <a:rPr lang="ru-RU" sz="2400" b="1" dirty="0"/>
              <a:t>Особую значимость культ их приобрёл в г. Фивы и в Эль-</a:t>
            </a:r>
            <a:r>
              <a:rPr lang="ru-RU" sz="2400" b="1" dirty="0" err="1"/>
              <a:t>Фаюме</a:t>
            </a:r>
            <a:r>
              <a:rPr lang="ru-RU" sz="2400" b="1" dirty="0"/>
              <a:t> – оазисе в ливийской пустыне.</a:t>
            </a:r>
          </a:p>
          <a:p>
            <a:r>
              <a:rPr lang="ru-RU" sz="2400" b="1" dirty="0" err="1" smtClean="0"/>
              <a:t>Элефанти́на</a:t>
            </a:r>
            <a:r>
              <a:rPr lang="ru-RU" sz="2400" b="1" dirty="0" smtClean="0"/>
              <a:t> </a:t>
            </a:r>
            <a:r>
              <a:rPr lang="ru-RU" sz="2400" b="1" dirty="0"/>
              <a:t>(</a:t>
            </a:r>
            <a:r>
              <a:rPr lang="ru-RU" sz="2400" b="1" dirty="0" err="1"/>
              <a:t>Elephantíne</a:t>
            </a:r>
            <a:r>
              <a:rPr lang="ru-RU" sz="2400" b="1" dirty="0"/>
              <a:t>), древнегреческое название острова на р. Нил (напротив Асуана) и древнего поселения на нём. </a:t>
            </a:r>
            <a:r>
              <a:rPr lang="ru-RU" sz="2400" b="1" dirty="0" err="1"/>
              <a:t>Элефанти́на</a:t>
            </a:r>
            <a:r>
              <a:rPr lang="ru-RU" sz="2400" b="1" dirty="0"/>
              <a:t> была центром торговли Древнего Египта с Югом.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/>
              </a:rPr>
              <a:t>Фрагмент текста </a:t>
            </a:r>
            <a:br>
              <a:rPr lang="ru-RU" dirty="0" smtClean="0">
                <a:solidFill>
                  <a:srgbClr val="0070C0"/>
                </a:solidFill>
                <a:effectLst/>
              </a:rPr>
            </a:br>
            <a:r>
              <a:rPr lang="ru-RU" dirty="0" smtClean="0">
                <a:solidFill>
                  <a:srgbClr val="0070C0"/>
                </a:solidFill>
                <a:effectLst/>
              </a:rPr>
              <a:t>«Культ крокодила» 5 класс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8606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egypt-map-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288382" cy="4785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70C0"/>
                </a:solidFill>
                <a:effectLst/>
              </a:rPr>
              <a:t>Предлагаемая в тексте карта</a:t>
            </a:r>
            <a:endParaRPr lang="ru-RU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67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заданий (история, текст «</a:t>
            </a:r>
            <a:r>
              <a:rPr lang="ru-RU" sz="3200" b="1" dirty="0" err="1" smtClean="0">
                <a:solidFill>
                  <a:srgbClr val="FF0000"/>
                </a:solidFill>
              </a:rPr>
              <a:t>Тюльпановая</a:t>
            </a:r>
            <a:r>
              <a:rPr lang="ru-RU" sz="3200" b="1" smtClean="0">
                <a:solidFill>
                  <a:srgbClr val="FF0000"/>
                </a:solidFill>
              </a:rPr>
              <a:t> лихорадка», группа </a:t>
            </a:r>
            <a:r>
              <a:rPr lang="ru-RU" sz="3200" b="1" dirty="0" smtClean="0">
                <a:solidFill>
                  <a:srgbClr val="FF0000"/>
                </a:solidFill>
              </a:rPr>
              <a:t>3)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Прочитайте следующий текст и ответьте на вопрос.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400" dirty="0" err="1" smtClean="0"/>
              <a:t>Тюльпановая</a:t>
            </a:r>
            <a:r>
              <a:rPr lang="ru-RU" sz="4400" dirty="0" smtClean="0"/>
              <a:t> </a:t>
            </a:r>
            <a:r>
              <a:rPr lang="ru-RU" sz="4400" dirty="0"/>
              <a:t>лихорадка породила легенды. Одна из них – про то, как торговцы тюльпанами из голландского города Харлем прослышали о гаагском сапожнике, которому якобы удалось вывести чёрный тюльпан. Депутация из Харлема навестила сапожника и купила у него все луковицы за 1500 флоринов. После этого прямо на глазах у </a:t>
            </a:r>
            <a:r>
              <a:rPr lang="ru-RU" sz="4400" dirty="0" err="1"/>
              <a:t>тюльпановода</a:t>
            </a:r>
            <a:r>
              <a:rPr lang="ru-RU" sz="4400" dirty="0"/>
              <a:t>-любителя </a:t>
            </a:r>
            <a:r>
              <a:rPr lang="ru-RU" sz="4400" dirty="0" err="1"/>
              <a:t>харлемцы</a:t>
            </a:r>
            <a:r>
              <a:rPr lang="ru-RU" sz="4400" dirty="0"/>
              <a:t> бросились яростно топтать луковицы и успокоились, только превратив их в кашу. Сапожник не вынес надругательства над цветами, слёг и умер.</a:t>
            </a:r>
          </a:p>
          <a:p>
            <a:pPr marL="0" indent="0">
              <a:buNone/>
            </a:pPr>
            <a:endParaRPr lang="ru-RU" sz="4400" dirty="0" smtClean="0"/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чём причина такого странного поведения торговцев из Гарлема?</a:t>
            </a:r>
          </a:p>
          <a:p>
            <a:pPr marL="0" indent="0">
              <a:buNone/>
            </a:pPr>
            <a:r>
              <a:rPr lang="ru-RU" dirty="0"/>
              <a:t>Ответ: </a:t>
            </a:r>
          </a:p>
        </p:txBody>
      </p:sp>
    </p:spTree>
    <p:extLst>
      <p:ext uri="{BB962C8B-B14F-4D97-AF65-F5344CB8AC3E}">
        <p14:creationId xmlns:p14="http://schemas.microsoft.com/office/powerpoint/2010/main" val="104669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7D"/>
                </a:solidFill>
                <a:effectLst/>
              </a:rPr>
              <a:t>Для выполнения задания необходимо:</a:t>
            </a:r>
            <a:endParaRPr lang="ru-RU" sz="3200" dirty="0">
              <a:solidFill>
                <a:srgbClr val="00007D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Соотнести новую информацию с общим содержанием исходного текста (о дороговизне необычных луковиц, конкуренции и спекуляции ими) и предложенную новую информацию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8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заданий (история, </a:t>
            </a:r>
            <a:r>
              <a:rPr lang="ru-RU" sz="3200" dirty="0" smtClean="0">
                <a:solidFill>
                  <a:srgbClr val="FF0000"/>
                </a:solidFill>
              </a:rPr>
              <a:t>текст «</a:t>
            </a:r>
            <a:r>
              <a:rPr lang="ru-RU" sz="3200" dirty="0" err="1" smtClean="0">
                <a:solidFill>
                  <a:srgbClr val="FF0000"/>
                </a:solidFill>
              </a:rPr>
              <a:t>Царскосельская</a:t>
            </a:r>
            <a:r>
              <a:rPr lang="ru-RU" sz="3200" dirty="0" smtClean="0">
                <a:solidFill>
                  <a:srgbClr val="FF0000"/>
                </a:solidFill>
              </a:rPr>
              <a:t> железная дорога» </a:t>
            </a:r>
            <a:r>
              <a:rPr lang="ru-RU" sz="3200" b="1" dirty="0" smtClean="0">
                <a:solidFill>
                  <a:srgbClr val="FF0000"/>
                </a:solidFill>
              </a:rPr>
              <a:t>группа 1)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Напишите рекламный текст, посвящённый празднику открытия первой железной дороги в Царском Селе. Текст должен содержать не менее двух фактов, которые могли бы убедить людей прийти на открытие железной дороги. Текст может сопровождаться иллюстрациями.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456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Примеры заданий (история, текст «Судебный поединок», группа 3)</a:t>
            </a:r>
            <a:endParaRPr lang="ru-RU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63688" y="2380238"/>
            <a:ext cx="705678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5241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 считает, что судебный поединок свидетельствует о том, что в средние века люди больше доверяли Божьему суду, чем закону.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Таня считает, что в средние века законов было мало, поэтому приходилось прибегать к судебному поединку.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Чью точку зрения ты разделяешь? Отметь свой ответ знаком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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sym typeface="Wingdings 2" pitchFamily="18" charset="2"/>
              </a:rPr>
              <a:t>и обоснуй его, используя текст.</a:t>
            </a:r>
            <a:endParaRPr kumimoji="0" lang="ru-RU" altLang="ja-JP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MS Mincho" pitchFamily="49" charset="-128"/>
              <a:cs typeface="Times New Roman" pitchFamily="18" charset="0"/>
              <a:sym typeface="Wingdings 2" pitchFamily="18" charset="2"/>
            </a:endParaRPr>
          </a:p>
          <a:p>
            <a:pPr marL="0" marR="0" lvl="0" indent="25241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2" pitchFamily="18" charset="2"/>
              </a:rPr>
              <a:t>Обоснование</a:t>
            </a: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  <a:sym typeface="Wingdings 2" pitchFamily="18" charset="2"/>
              </a:rPr>
              <a:t>: </a:t>
            </a:r>
            <a:endParaRPr kumimoji="0" lang="ru-RU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  <a:sym typeface="Wingdings 2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066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285750" y="214313"/>
            <a:ext cx="885825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000099"/>
                </a:solidFill>
              </a:rPr>
              <a:t>Основные показатели, по которым представляются результаты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14313" y="1357313"/>
            <a:ext cx="871537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  <a:defRPr/>
            </a:pPr>
            <a:endParaRPr lang="ru-RU" b="1" dirty="0">
              <a:latin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Успешность </a:t>
            </a:r>
            <a:r>
              <a:rPr lang="ru-RU" sz="2800" b="1" dirty="0" err="1">
                <a:solidFill>
                  <a:srgbClr val="000099"/>
                </a:solidFill>
                <a:latin typeface="Arial" charset="0"/>
              </a:rPr>
              <a:t>сформированности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 умений работать с текстом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. </a:t>
            </a:r>
          </a:p>
          <a:p>
            <a:pPr marL="514350" indent="-514350">
              <a:buFontTx/>
              <a:buAutoNum type="arabicPeriod"/>
              <a:defRPr/>
            </a:pPr>
            <a:endParaRPr lang="ru-RU" sz="2800" dirty="0">
              <a:solidFill>
                <a:srgbClr val="000099"/>
              </a:solidFill>
              <a:latin typeface="Arial" charset="0"/>
            </a:endParaRPr>
          </a:p>
          <a:p>
            <a:pPr marL="514350" indent="-514350">
              <a:buFontTx/>
              <a:buAutoNum type="arabicPeriod"/>
              <a:defRPr/>
            </a:pP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Успешность </a:t>
            </a:r>
            <a:r>
              <a:rPr lang="ru-RU" sz="2800" b="1" dirty="0" err="1">
                <a:solidFill>
                  <a:srgbClr val="000099"/>
                </a:solidFill>
                <a:latin typeface="Arial" charset="0"/>
              </a:rPr>
              <a:t>сформированности</a:t>
            </a:r>
            <a:r>
              <a:rPr lang="ru-RU" sz="2800" b="1" dirty="0">
                <a:solidFill>
                  <a:srgbClr val="000099"/>
                </a:solidFill>
                <a:latin typeface="Arial" charset="0"/>
              </a:rPr>
              <a:t> отдельных групп умений работать с текстом: </a:t>
            </a:r>
            <a:r>
              <a:rPr lang="ru-RU" sz="2800" dirty="0">
                <a:solidFill>
                  <a:srgbClr val="000099"/>
                </a:solidFill>
                <a:latin typeface="Arial" charset="0"/>
              </a:rPr>
              <a:t>общее понимание текста, ориентация в тексте; глубокое и детальное понимание содержания и формы текста; использование информации из текста для различных целей. </a:t>
            </a:r>
          </a:p>
          <a:p>
            <a:pPr indent="363538" algn="just">
              <a:buFontTx/>
              <a:buChar char="-"/>
              <a:defRPr/>
            </a:pPr>
            <a:endParaRPr lang="ru-RU" sz="2400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  <a:p>
            <a:pPr lvl="1">
              <a:defRPr/>
            </a:pPr>
            <a:endParaRPr lang="ru-RU" b="1" dirty="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ru-RU" dirty="0" smtClean="0">
                <a:solidFill>
                  <a:srgbClr val="000099"/>
                </a:solidFill>
              </a:rPr>
              <a:t>Представление результатов</a:t>
            </a:r>
            <a:endParaRPr lang="ru-RU" dirty="0">
              <a:solidFill>
                <a:srgbClr val="000099"/>
              </a:solidFill>
            </a:endParaRPr>
          </a:p>
        </p:txBody>
      </p:sp>
      <p:pic>
        <p:nvPicPr>
          <p:cNvPr id="197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07739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40" y="857232"/>
            <a:ext cx="5810260" cy="279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76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3643314"/>
            <a:ext cx="5857884" cy="3214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</a:rPr>
              <a:t>Формы представления результатов  выполнения комплексной работы</a:t>
            </a:r>
          </a:p>
        </p:txBody>
      </p:sp>
      <p:pic>
        <p:nvPicPr>
          <p:cNvPr id="7" name="Содержимое 4" descr="Форм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091" y="1066909"/>
            <a:ext cx="2203510" cy="2779877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8" name="Содержимое 4" descr="Форм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78018" y="1098926"/>
            <a:ext cx="3888000" cy="27478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9" name="Содержимое 4" descr="Форм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1945" y="3920869"/>
            <a:ext cx="3888000" cy="2747859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pic>
        <p:nvPicPr>
          <p:cNvPr id="12" name="Содержимое 4" descr="Форма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499256" y="3920868"/>
            <a:ext cx="3888000" cy="2747860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C637B0-F3FE-4330-9CA9-8A7DBFFC4503}" type="slidenum">
              <a:rPr lang="ru-RU"/>
              <a:pPr>
                <a:defRPr/>
              </a:pPr>
              <a:t>8</a:t>
            </a:fld>
            <a:endParaRPr lang="ru-RU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539552" y="1124744"/>
            <a:ext cx="7993063" cy="864096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Оценка трех групп результатов: 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предметный, </a:t>
            </a:r>
            <a:r>
              <a:rPr lang="ru-RU" sz="2800" b="1" dirty="0" err="1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метапредметных</a:t>
            </a:r>
            <a:r>
              <a:rPr lang="ru-RU" sz="28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и личностных</a:t>
            </a:r>
            <a:endParaRPr lang="ru-RU" sz="1600" b="1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23528" y="5157192"/>
            <a:ext cx="8712968" cy="170080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Использование разнообразных форм и методов оценки,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взаимно дополняющих друг друга (стандартизированных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устных и письменных работ,  проектов, 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практических работ, самооценки, наблюдения и др.)</a:t>
            </a:r>
            <a:endParaRPr lang="ru-RU" sz="2000" b="1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gray">
          <a:xfrm>
            <a:off x="0" y="0"/>
            <a:ext cx="8928100" cy="1092168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В </a:t>
            </a:r>
            <a:r>
              <a:rPr lang="ru-RU" sz="2800" b="1" dirty="0">
                <a:solidFill>
                  <a:srgbClr val="000099"/>
                </a:solidFill>
              </a:rPr>
              <a:t>чем </a:t>
            </a:r>
            <a:r>
              <a:rPr lang="ru-RU" sz="2800" b="1" dirty="0" smtClean="0">
                <a:solidFill>
                  <a:srgbClr val="000099"/>
                </a:solidFill>
              </a:rPr>
              <a:t>проявляется комплексный  подход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000099"/>
                </a:solidFill>
              </a:rPr>
              <a:t>к оценке образовательных достижений</a:t>
            </a:r>
            <a:endParaRPr lang="ru-RU" sz="2800" b="1" dirty="0">
              <a:solidFill>
                <a:srgbClr val="000099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 bwMode="auto">
          <a:xfrm>
            <a:off x="4139952" y="4077072"/>
            <a:ext cx="648072" cy="198022"/>
          </a:xfrm>
          <a:prstGeom prst="downArrow">
            <a:avLst/>
          </a:prstGeom>
          <a:gradFill rotWithShape="1">
            <a:gsLst>
              <a:gs pos="0">
                <a:srgbClr val="B2B2B2"/>
              </a:gs>
              <a:gs pos="50000">
                <a:srgbClr val="FFFFCC"/>
              </a:gs>
              <a:gs pos="100000">
                <a:srgbClr val="B2B2B2"/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51520" y="2060848"/>
            <a:ext cx="8640960" cy="158417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Использование комплекса оценочных процедур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(стартовой, текущей, тематической, промежуточной) 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как основы для оценки динамики индивидуальных 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образовательных достижений (индивидуального</a:t>
            </a:r>
          </a:p>
          <a:p>
            <a:pPr algn="just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прогресса) и для итоговой оценки</a:t>
            </a:r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691953" y="3717032"/>
            <a:ext cx="7912496" cy="1296144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Использование контекстной информации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(об особенностях учащихся, учебном процессе и др.)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 для интерпретации полученных результатов</a:t>
            </a:r>
          </a:p>
          <a:p>
            <a:pPr algn="ctr">
              <a:lnSpc>
                <a:spcPct val="80000"/>
              </a:lnSpc>
            </a:pPr>
            <a:r>
              <a:rPr lang="ru-RU" sz="2600" b="1" dirty="0" smtClean="0">
                <a:solidFill>
                  <a:srgbClr val="000099"/>
                </a:solidFill>
                <a:latin typeface="Calibri" pitchFamily="34" charset="0"/>
                <a:cs typeface="Arial" pitchFamily="34" charset="0"/>
              </a:rPr>
              <a:t>в целях управления качеством образования</a:t>
            </a:r>
            <a:endParaRPr lang="ru-RU" sz="2600" b="1" dirty="0">
              <a:solidFill>
                <a:srgbClr val="000099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725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1945" y="201059"/>
            <a:ext cx="8303172" cy="4926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Форма 1. Результаты выполнения комплексной работы по классу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7" name="Содержимое 4" descr="Форма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9996" y="793641"/>
            <a:ext cx="4302966" cy="5428483"/>
          </a:xfr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5" name="Рисунок 4" descr="МП6-1-группы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7296" y="2763152"/>
            <a:ext cx="2558939" cy="1427270"/>
          </a:xfrm>
          <a:prstGeom prst="rect">
            <a:avLst/>
          </a:prstGeom>
        </p:spPr>
      </p:pic>
      <p:pic>
        <p:nvPicPr>
          <p:cNvPr id="9" name="Рисунок 8" descr="МП6-1-предметы.png"/>
          <p:cNvPicPr>
            <a:picLocks noChangeAspect="1"/>
          </p:cNvPicPr>
          <p:nvPr/>
        </p:nvPicPr>
        <p:blipFill>
          <a:blip r:embed="rId4" cstate="print"/>
          <a:srcRect l="1605" r="1819"/>
          <a:stretch>
            <a:fillRect/>
          </a:stretch>
        </p:blipFill>
        <p:spPr>
          <a:xfrm>
            <a:off x="5065986" y="971601"/>
            <a:ext cx="3773214" cy="1706831"/>
          </a:xfrm>
          <a:prstGeom prst="rect">
            <a:avLst/>
          </a:prstGeom>
        </p:spPr>
      </p:pic>
      <p:pic>
        <p:nvPicPr>
          <p:cNvPr id="10" name="Рисунок 9" descr="МП6-1-уровень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69530" y="4275142"/>
            <a:ext cx="4374470" cy="14950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1945" y="201059"/>
            <a:ext cx="8303172" cy="4926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Форма 2. Результаты оценки индивидуальных достижений учащихся по комплексной работе 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8" name="Содержимое 4" descr="Форма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45931" y="934112"/>
            <a:ext cx="7315200" cy="517004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1945" y="201059"/>
            <a:ext cx="8303172" cy="4926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Форма 3. Результаты выполнения комплексной работы по отдельным заданиям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7" name="Содержимое 4" descr="Форма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297" y="977973"/>
            <a:ext cx="7704081" cy="544489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E0B17C-7408-4392-9667-68CDF4B7AAE2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1945" y="201059"/>
            <a:ext cx="8303172" cy="492617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0099"/>
                </a:solidFill>
              </a:rPr>
              <a:t>Форма 4. Результаты оценки индивидуальных достижений учащегося по комплексной по отдельным заданиям</a:t>
            </a:r>
            <a:endParaRPr lang="ru-RU" sz="2000" b="1" dirty="0">
              <a:solidFill>
                <a:srgbClr val="000099"/>
              </a:solidFill>
            </a:endParaRPr>
          </a:p>
        </p:txBody>
      </p:sp>
      <p:pic>
        <p:nvPicPr>
          <p:cNvPr id="8" name="Содержимое 4" descr="Форма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8786" y="1052255"/>
            <a:ext cx="7609490" cy="53780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 имеющимся вопросам обращайтесь:</a:t>
            </a:r>
            <a:endParaRPr lang="ru-RU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611187" y="1844675"/>
            <a:ext cx="7555351" cy="38893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Издательство «Просвещение»</a:t>
            </a: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127521, г. Москва, 3-й пр. Марьиной Рощи, 41	</a:t>
            </a:r>
            <a:endParaRPr lang="ru-RU" sz="2400" b="1" dirty="0" smtClean="0"/>
          </a:p>
          <a:p>
            <a:r>
              <a:rPr lang="de-AT" sz="2400" b="1" i="1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http://prosv.ru</a:t>
            </a:r>
            <a:endParaRPr lang="ru-RU" sz="2400" b="1" i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sz="24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Центр измерений в образовании </a:t>
            </a: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Телефон: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 (495) 789-3040 (</a:t>
            </a:r>
            <a:r>
              <a:rPr lang="ru-RU" sz="2400" i="1" dirty="0" err="1" smtClean="0">
                <a:solidFill>
                  <a:schemeClr val="tx2">
                    <a:lumMod val="75000"/>
                  </a:schemeClr>
                </a:solidFill>
              </a:rPr>
              <a:t>доб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. 4693)		</a:t>
            </a:r>
          </a:p>
          <a:p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</a:rPr>
              <a:t>E-</a:t>
            </a:r>
            <a:r>
              <a:rPr lang="de-AT" sz="2400" dirty="0" err="1" smtClean="0">
                <a:solidFill>
                  <a:schemeClr val="tx2">
                    <a:lumMod val="75000"/>
                  </a:schemeClr>
                </a:solidFill>
              </a:rPr>
              <a:t>mail</a:t>
            </a:r>
            <a:r>
              <a:rPr lang="de-AT" sz="24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de-AT" sz="2400" u="sng" dirty="0" smtClean="0">
                <a:hlinkClick r:id="rId3"/>
              </a:rPr>
              <a:t>cio-info@prosv.ru</a:t>
            </a:r>
            <a:r>
              <a:rPr lang="de-AT" sz="2400" dirty="0" smtClean="0"/>
              <a:t>	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" name="Рисунок 8" descr="ФГОС.wm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61212" y="4906963"/>
            <a:ext cx="2087563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459792-5C13-4029-9252-0249474E3290}" type="slidenum">
              <a:rPr lang="ru-RU" smtClean="0"/>
              <a:pPr>
                <a:defRPr/>
              </a:pPr>
              <a:t>84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228600"/>
            <a:ext cx="8715375" cy="1128713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FF0000"/>
                </a:solidFill>
              </a:rPr>
              <a:t>Спасибо за внимание!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b="1" dirty="0" smtClean="0"/>
              <a:t>Ковалева Галина Сергеевна, </a:t>
            </a:r>
            <a:r>
              <a:rPr lang="ru-RU" dirty="0" smtClean="0"/>
              <a:t>руководитель Центра оценки качества  образования Института содержания и методов обучения РАО</a:t>
            </a:r>
          </a:p>
          <a:p>
            <a:pPr indent="9525" eaLnBrk="1" hangingPunct="1">
              <a:buFontTx/>
              <a:buNone/>
              <a:defRPr/>
            </a:pPr>
            <a:r>
              <a:rPr lang="ru-RU" b="1" dirty="0" smtClean="0">
                <a:solidFill>
                  <a:srgbClr val="000099"/>
                </a:solidFill>
              </a:rPr>
              <a:t>Тел./факс: (49</a:t>
            </a:r>
            <a:r>
              <a:rPr lang="en-US" b="1" dirty="0" smtClean="0">
                <a:solidFill>
                  <a:srgbClr val="000099"/>
                </a:solidFill>
              </a:rPr>
              <a:t>9</a:t>
            </a:r>
            <a:r>
              <a:rPr lang="ru-RU" b="1" dirty="0" smtClean="0">
                <a:solidFill>
                  <a:srgbClr val="000099"/>
                </a:solidFill>
              </a:rPr>
              <a:t>)-246-24-21</a:t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en-US" b="1" dirty="0" smtClean="0">
                <a:solidFill>
                  <a:srgbClr val="000099"/>
                </a:solidFill>
              </a:rPr>
              <a:t>e-mail: </a:t>
            </a:r>
            <a:r>
              <a:rPr lang="en-US" b="1" dirty="0" smtClean="0">
                <a:solidFill>
                  <a:srgbClr val="000099"/>
                </a:solidFill>
                <a:hlinkClick r:id="rId3"/>
              </a:rPr>
              <a:t>centeroko@mail.ru</a:t>
            </a:r>
            <a:r>
              <a:rPr lang="ru-RU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</a:rPr>
              <a:t/>
            </a:r>
            <a:br>
              <a:rPr lang="en-US" b="1" dirty="0" smtClean="0">
                <a:solidFill>
                  <a:srgbClr val="000099"/>
                </a:solidFill>
              </a:rPr>
            </a:br>
            <a:r>
              <a:rPr lang="ru-RU" b="1" dirty="0" smtClean="0">
                <a:solidFill>
                  <a:srgbClr val="000099"/>
                </a:solidFill>
              </a:rPr>
              <a:t>сайты: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 smtClean="0">
                <a:solidFill>
                  <a:srgbClr val="000099"/>
                </a:solidFill>
                <a:hlinkClick r:id="rId4"/>
              </a:rPr>
              <a:t>www.centeroko.ru</a:t>
            </a:r>
            <a:endParaRPr lang="ru-RU" b="1" dirty="0" smtClean="0">
              <a:solidFill>
                <a:srgbClr val="000099"/>
              </a:solidFill>
            </a:endParaRPr>
          </a:p>
          <a:p>
            <a:pPr eaLnBrk="1" hangingPunct="1">
              <a:buFontTx/>
              <a:buNone/>
              <a:defRPr/>
            </a:pPr>
            <a:endParaRPr lang="ru-RU" dirty="0" smtClean="0">
              <a:solidFill>
                <a:srgbClr val="000099"/>
              </a:solidFill>
            </a:endParaRPr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64C630-8388-4863-885F-3B7A4E3096C7}" type="slidenum">
              <a:rPr lang="ru-RU" smtClean="0">
                <a:latin typeface="Arial" pitchFamily="34" charset="0"/>
              </a:rPr>
              <a:pPr/>
              <a:t>85</a:t>
            </a:fld>
            <a:endParaRPr lang="ru-RU" smtClean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D6210-740E-4B6E-AFD4-E6E5A443D7F5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30723" name="Text Box 6"/>
          <p:cNvSpPr txBox="1">
            <a:spLocks noChangeArrowheads="1"/>
          </p:cNvSpPr>
          <p:nvPr/>
        </p:nvSpPr>
        <p:spPr bwMode="auto">
          <a:xfrm>
            <a:off x="755576" y="1341438"/>
            <a:ext cx="7993137" cy="492125"/>
          </a:xfrm>
          <a:prstGeom prst="rect">
            <a:avLst/>
          </a:prstGeom>
          <a:gradFill rotWithShape="1">
            <a:gsLst>
              <a:gs pos="0">
                <a:srgbClr val="F3F9FA"/>
              </a:gs>
              <a:gs pos="100000">
                <a:srgbClr val="EEF7F8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3200" b="1" dirty="0">
                <a:solidFill>
                  <a:srgbClr val="00007D"/>
                </a:solidFill>
              </a:rPr>
              <a:t>МЕТАПРЕДМЕТНЫЕ ДЕЙСТВИЯ</a:t>
            </a:r>
          </a:p>
        </p:txBody>
      </p:sp>
      <p:sp>
        <p:nvSpPr>
          <p:cNvPr id="30724" name="AutoShape 2"/>
          <p:cNvSpPr>
            <a:spLocks noChangeArrowheads="1"/>
          </p:cNvSpPr>
          <p:nvPr/>
        </p:nvSpPr>
        <p:spPr bwMode="auto">
          <a:xfrm>
            <a:off x="107950" y="1989138"/>
            <a:ext cx="2195513" cy="5032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регулятивные</a:t>
            </a:r>
          </a:p>
        </p:txBody>
      </p:sp>
      <p:sp>
        <p:nvSpPr>
          <p:cNvPr id="30725" name="AutoShape 2"/>
          <p:cNvSpPr>
            <a:spLocks noChangeArrowheads="1"/>
          </p:cNvSpPr>
          <p:nvPr/>
        </p:nvSpPr>
        <p:spPr bwMode="auto">
          <a:xfrm>
            <a:off x="2339975" y="1989138"/>
            <a:ext cx="2879725" cy="50323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коммуникативные</a:t>
            </a:r>
            <a:endParaRPr lang="ru-RU" sz="2000" b="1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6" name="AutoShape 2"/>
          <p:cNvSpPr>
            <a:spLocks noChangeArrowheads="1"/>
          </p:cNvSpPr>
          <p:nvPr/>
        </p:nvSpPr>
        <p:spPr bwMode="auto">
          <a:xfrm>
            <a:off x="6443663" y="1989138"/>
            <a:ext cx="2590800" cy="503237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познавательные</a:t>
            </a:r>
            <a:endParaRPr lang="ru-RU" sz="2000" b="1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7" name="AutoShape 2"/>
          <p:cNvSpPr>
            <a:spLocks noChangeArrowheads="1"/>
          </p:cNvSpPr>
          <p:nvPr/>
        </p:nvSpPr>
        <p:spPr bwMode="auto">
          <a:xfrm>
            <a:off x="107950" y="2492375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целеполагание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8" name="AutoShape 2"/>
          <p:cNvSpPr>
            <a:spLocks noChangeArrowheads="1"/>
          </p:cNvSpPr>
          <p:nvPr/>
        </p:nvSpPr>
        <p:spPr bwMode="auto">
          <a:xfrm>
            <a:off x="2339975" y="2565400"/>
            <a:ext cx="2879725" cy="6477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речевые средства, 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т.ч. с опорой на ИКТ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29" name="AutoShape 2"/>
          <p:cNvSpPr>
            <a:spLocks noChangeArrowheads="1"/>
          </p:cNvSpPr>
          <p:nvPr/>
        </p:nvSpPr>
        <p:spPr bwMode="auto">
          <a:xfrm>
            <a:off x="6443663" y="2492375"/>
            <a:ext cx="2590800" cy="11525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работа с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инфор</a:t>
            </a: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мацией</a:t>
            </a: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: 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поиск,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запись, восприятие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в т.ч. средствами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ИКТ</a:t>
            </a:r>
          </a:p>
        </p:txBody>
      </p:sp>
      <p:sp>
        <p:nvSpPr>
          <p:cNvPr id="30730" name="AutoShape 2"/>
          <p:cNvSpPr>
            <a:spLocks noChangeArrowheads="1"/>
          </p:cNvSpPr>
          <p:nvPr/>
        </p:nvSpPr>
        <p:spPr bwMode="auto">
          <a:xfrm>
            <a:off x="107950" y="2781300"/>
            <a:ext cx="2195513" cy="2873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планирование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1" name="AutoShape 2"/>
          <p:cNvSpPr>
            <a:spLocks noChangeArrowheads="1"/>
          </p:cNvSpPr>
          <p:nvPr/>
        </p:nvSpPr>
        <p:spPr bwMode="auto">
          <a:xfrm>
            <a:off x="107950" y="3068638"/>
            <a:ext cx="2195513" cy="4318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способ</a:t>
            </a:r>
          </a:p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действия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2" name="AutoShape 2"/>
          <p:cNvSpPr>
            <a:spLocks noChangeArrowheads="1"/>
          </p:cNvSpPr>
          <p:nvPr/>
        </p:nvSpPr>
        <p:spPr bwMode="auto">
          <a:xfrm>
            <a:off x="107950" y="3500438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контроль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3" name="AutoShape 2"/>
          <p:cNvSpPr>
            <a:spLocks noChangeArrowheads="1"/>
          </p:cNvSpPr>
          <p:nvPr/>
        </p:nvSpPr>
        <p:spPr bwMode="auto">
          <a:xfrm>
            <a:off x="107950" y="3789363"/>
            <a:ext cx="2195513" cy="2873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коррекция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4" name="AutoShape 2"/>
          <p:cNvSpPr>
            <a:spLocks noChangeArrowheads="1"/>
          </p:cNvSpPr>
          <p:nvPr/>
        </p:nvSpPr>
        <p:spPr bwMode="auto">
          <a:xfrm>
            <a:off x="2339975" y="3284538"/>
            <a:ext cx="2879725" cy="5762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коммуникация при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взаимодействии</a:t>
            </a:r>
            <a:endParaRPr lang="ru-RU" sz="1400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5" name="AutoShape 2"/>
          <p:cNvSpPr>
            <a:spLocks noChangeArrowheads="1"/>
          </p:cNvSpPr>
          <p:nvPr/>
        </p:nvSpPr>
        <p:spPr bwMode="auto">
          <a:xfrm>
            <a:off x="6443663" y="3644900"/>
            <a:ext cx="2590800" cy="720725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использование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моделей, знаков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и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символов,схем</a:t>
            </a:r>
            <a:endParaRPr lang="ru-RU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6" name="AutoShape 2"/>
          <p:cNvSpPr>
            <a:spLocks noChangeArrowheads="1"/>
          </p:cNvSpPr>
          <p:nvPr/>
        </p:nvSpPr>
        <p:spPr bwMode="auto">
          <a:xfrm>
            <a:off x="6443663" y="4365625"/>
            <a:ext cx="2590800" cy="1873250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eaLnBrk="1" hangingPunct="1">
              <a:lnSpc>
                <a:spcPct val="75000"/>
              </a:lnSpc>
              <a:buFontTx/>
              <a:buChar char="•"/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логические </a:t>
            </a:r>
            <a:r>
              <a:rPr lang="ru-RU" b="1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опе</a:t>
            </a: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рации: 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анализ,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синтез, сравнение,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сериация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класси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фикация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,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обобще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ние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, подведение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под понятие, </a:t>
            </a:r>
            <a:r>
              <a:rPr lang="ru-RU" dirty="0" err="1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ана</a:t>
            </a: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-</a:t>
            </a:r>
          </a:p>
          <a:p>
            <a:pPr marL="342900" indent="-342900" eaLnBrk="1" hangingPunct="1">
              <a:lnSpc>
                <a:spcPct val="75000"/>
              </a:lnSpc>
            </a:pPr>
            <a:r>
              <a:rPr lang="ru-RU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     логия, суждение</a:t>
            </a:r>
          </a:p>
        </p:txBody>
      </p:sp>
      <p:sp>
        <p:nvSpPr>
          <p:cNvPr id="30737" name="AutoShape 2"/>
          <p:cNvSpPr>
            <a:spLocks noChangeArrowheads="1"/>
          </p:cNvSpPr>
          <p:nvPr/>
        </p:nvSpPr>
        <p:spPr bwMode="auto">
          <a:xfrm>
            <a:off x="5219700" y="1989138"/>
            <a:ext cx="1187450" cy="5762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2400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чтение</a:t>
            </a:r>
            <a:endParaRPr lang="ru-RU" sz="2000" b="1" dirty="0">
              <a:solidFill>
                <a:srgbClr val="00007D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30738" name="AutoShape 2"/>
          <p:cNvSpPr>
            <a:spLocks noChangeArrowheads="1"/>
          </p:cNvSpPr>
          <p:nvPr/>
        </p:nvSpPr>
        <p:spPr bwMode="auto">
          <a:xfrm>
            <a:off x="5220072" y="2564904"/>
            <a:ext cx="1187450" cy="792163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b="1" dirty="0">
                <a:solidFill>
                  <a:srgbClr val="00007D"/>
                </a:solidFill>
                <a:latin typeface="Tahoma" pitchFamily="34" charset="0"/>
                <a:cs typeface="Arial" pitchFamily="34" charset="0"/>
              </a:rPr>
              <a:t>ИКТ</a:t>
            </a:r>
          </a:p>
        </p:txBody>
      </p:sp>
      <p:sp>
        <p:nvSpPr>
          <p:cNvPr id="117782" name="AutoShape 22"/>
          <p:cNvSpPr>
            <a:spLocks noChangeArrowheads="1"/>
          </p:cNvSpPr>
          <p:nvPr/>
        </p:nvSpPr>
        <p:spPr bwMode="auto">
          <a:xfrm>
            <a:off x="2771775" y="4508500"/>
            <a:ext cx="2520950" cy="223361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 dirty="0">
                <a:solidFill>
                  <a:srgbClr val="0000FF"/>
                </a:solidFill>
              </a:rPr>
              <a:t>Оценка по</a:t>
            </a:r>
          </a:p>
          <a:p>
            <a:pPr algn="ctr" eaLnBrk="1" hangingPunct="1"/>
            <a:r>
              <a:rPr lang="ru-RU" b="1" i="1" u="sng" dirty="0">
                <a:solidFill>
                  <a:srgbClr val="0000FF"/>
                </a:solidFill>
              </a:rPr>
              <a:t>результатам</a:t>
            </a:r>
          </a:p>
          <a:p>
            <a:pPr algn="ctr" eaLnBrk="1" hangingPunct="1"/>
            <a:r>
              <a:rPr lang="ru-RU" b="1" i="1" dirty="0">
                <a:solidFill>
                  <a:srgbClr val="0000FF"/>
                </a:solidFill>
              </a:rPr>
              <a:t>выполнения</a:t>
            </a:r>
          </a:p>
        </p:txBody>
      </p:sp>
      <p:sp>
        <p:nvSpPr>
          <p:cNvPr id="117783" name="AutoShape 23"/>
          <p:cNvSpPr>
            <a:spLocks noChangeArrowheads="1"/>
          </p:cNvSpPr>
          <p:nvPr/>
        </p:nvSpPr>
        <p:spPr bwMode="auto">
          <a:xfrm>
            <a:off x="179388" y="4581525"/>
            <a:ext cx="2376487" cy="2087563"/>
          </a:xfrm>
          <a:prstGeom prst="irregularSeal1">
            <a:avLst/>
          </a:prstGeom>
          <a:solidFill>
            <a:srgbClr val="EEF7F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Оценка в</a:t>
            </a:r>
          </a:p>
          <a:p>
            <a:pPr algn="ctr" eaLnBrk="1" hangingPunct="1"/>
            <a:r>
              <a:rPr lang="ru-RU" b="1" i="1" u="sng">
                <a:solidFill>
                  <a:srgbClr val="FF0000"/>
                </a:solidFill>
              </a:rPr>
              <a:t>процессе</a:t>
            </a:r>
          </a:p>
          <a:p>
            <a:pPr algn="ctr" eaLnBrk="1" hangingPunct="1"/>
            <a:r>
              <a:rPr lang="ru-RU" b="1" i="1">
                <a:solidFill>
                  <a:srgbClr val="FF0000"/>
                </a:solidFill>
              </a:rPr>
              <a:t>выполнения</a:t>
            </a:r>
          </a:p>
        </p:txBody>
      </p:sp>
      <p:sp>
        <p:nvSpPr>
          <p:cNvPr id="117784" name="Line 24"/>
          <p:cNvSpPr>
            <a:spLocks noChangeShapeType="1"/>
          </p:cNvSpPr>
          <p:nvPr/>
        </p:nvSpPr>
        <p:spPr bwMode="auto">
          <a:xfrm flipV="1">
            <a:off x="1763713" y="3357563"/>
            <a:ext cx="1008062" cy="12239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5" name="Line 25"/>
          <p:cNvSpPr>
            <a:spLocks noChangeShapeType="1"/>
          </p:cNvSpPr>
          <p:nvPr/>
        </p:nvSpPr>
        <p:spPr bwMode="auto">
          <a:xfrm flipV="1">
            <a:off x="3779838" y="2852738"/>
            <a:ext cx="0" cy="1944687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6" name="Line 26"/>
          <p:cNvSpPr>
            <a:spLocks noChangeShapeType="1"/>
          </p:cNvSpPr>
          <p:nvPr/>
        </p:nvSpPr>
        <p:spPr bwMode="auto">
          <a:xfrm flipV="1">
            <a:off x="4427538" y="2420938"/>
            <a:ext cx="1296987" cy="2160587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7" name="Line 27"/>
          <p:cNvSpPr>
            <a:spLocks noChangeShapeType="1"/>
          </p:cNvSpPr>
          <p:nvPr/>
        </p:nvSpPr>
        <p:spPr bwMode="auto">
          <a:xfrm flipV="1">
            <a:off x="4859338" y="2276475"/>
            <a:ext cx="2738437" cy="2736850"/>
          </a:xfrm>
          <a:prstGeom prst="line">
            <a:avLst/>
          </a:prstGeom>
          <a:noFill/>
          <a:ln w="50800">
            <a:solidFill>
              <a:srgbClr val="CC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7788" name="Line 28"/>
          <p:cNvSpPr>
            <a:spLocks noChangeShapeType="1"/>
          </p:cNvSpPr>
          <p:nvPr/>
        </p:nvSpPr>
        <p:spPr bwMode="auto">
          <a:xfrm flipV="1">
            <a:off x="1116013" y="2349500"/>
            <a:ext cx="0" cy="24479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9" name="AutoShape 2"/>
          <p:cNvSpPr>
            <a:spLocks noChangeArrowheads="1"/>
          </p:cNvSpPr>
          <p:nvPr/>
        </p:nvSpPr>
        <p:spPr bwMode="gray">
          <a:xfrm>
            <a:off x="215900" y="152400"/>
            <a:ext cx="8712200" cy="1008063"/>
          </a:xfrm>
          <a:prstGeom prst="roundRect">
            <a:avLst>
              <a:gd name="adj" fmla="val 49106"/>
            </a:avLst>
          </a:prstGeom>
          <a:solidFill>
            <a:srgbClr val="99CCFF"/>
          </a:solidFill>
          <a:ln w="28575">
            <a:solidFill>
              <a:schemeClr val="bg1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Оценка </a:t>
            </a:r>
            <a:r>
              <a:rPr lang="ru-RU" sz="3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образовательных достижений:</a:t>
            </a:r>
            <a:endParaRPr lang="ru-RU" sz="3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6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метапредметные</a:t>
            </a:r>
            <a:r>
              <a:rPr lang="ru-RU" sz="3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результаты</a:t>
            </a:r>
          </a:p>
        </p:txBody>
      </p:sp>
      <p:sp>
        <p:nvSpPr>
          <p:cNvPr id="28" name="AutoShape 2"/>
          <p:cNvSpPr>
            <a:spLocks noChangeArrowheads="1"/>
          </p:cNvSpPr>
          <p:nvPr/>
        </p:nvSpPr>
        <p:spPr bwMode="auto">
          <a:xfrm>
            <a:off x="5256213" y="3357563"/>
            <a:ext cx="1187450" cy="792163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70000"/>
              </a:lnSpc>
            </a:pP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проектно</a:t>
            </a:r>
            <a:endParaRPr lang="ru-RU" sz="1700" b="1" dirty="0" smtClean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  <a:p>
            <a:pPr algn="ctr" eaLnBrk="1" hangingPunct="1">
              <a:lnSpc>
                <a:spcPct val="70000"/>
              </a:lnSpc>
            </a:pPr>
            <a:r>
              <a:rPr lang="ru-RU" sz="17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-</a:t>
            </a: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исследов</a:t>
            </a:r>
            <a:r>
              <a:rPr lang="ru-RU" sz="1700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lnSpc>
                <a:spcPct val="70000"/>
              </a:lnSpc>
            </a:pPr>
            <a:r>
              <a:rPr lang="ru-RU" sz="1700" b="1" dirty="0" err="1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деятельн</a:t>
            </a:r>
            <a:r>
              <a:rPr lang="ru-RU" b="1" dirty="0" smtClean="0">
                <a:solidFill>
                  <a:schemeClr val="bg2"/>
                </a:solidFill>
                <a:latin typeface="Tahoma" pitchFamily="34" charset="0"/>
                <a:cs typeface="Arial" pitchFamily="34" charset="0"/>
              </a:rPr>
              <a:t>.</a:t>
            </a:r>
            <a:endParaRPr lang="ru-RU" b="1" dirty="0">
              <a:solidFill>
                <a:schemeClr val="bg2"/>
              </a:solidFill>
              <a:latin typeface="Tahoma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7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7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7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7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7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7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7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82" grpId="0" animBg="1"/>
      <p:bldP spid="117783" grpId="0" animBg="1"/>
      <p:bldP spid="117784" grpId="0" animBg="1"/>
      <p:bldP spid="117785" grpId="0" animBg="1"/>
      <p:bldP spid="117786" grpId="0" animBg="1"/>
      <p:bldP spid="117787" grpId="0" animBg="1"/>
      <p:bldP spid="1177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450</TotalTime>
  <Words>3396</Words>
  <Application>Microsoft Office PowerPoint</Application>
  <PresentationFormat>Экран (4:3)</PresentationFormat>
  <Paragraphs>553</Paragraphs>
  <Slides>85</Slides>
  <Notes>12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85</vt:i4>
      </vt:variant>
    </vt:vector>
  </HeadingPairs>
  <TitlesOfParts>
    <vt:vector size="98" baseType="lpstr">
      <vt:lpstr>Arial Unicode MS</vt:lpstr>
      <vt:lpstr>MS Mincho</vt:lpstr>
      <vt:lpstr>Adobe Fangsong Std R</vt:lpstr>
      <vt:lpstr>Arial</vt:lpstr>
      <vt:lpstr>Calibri</vt:lpstr>
      <vt:lpstr>Cambria</vt:lpstr>
      <vt:lpstr>Symbol</vt:lpstr>
      <vt:lpstr>Tahoma</vt:lpstr>
      <vt:lpstr>Times New Roman</vt:lpstr>
      <vt:lpstr>Wingdings</vt:lpstr>
      <vt:lpstr>Wingdings 2</vt:lpstr>
      <vt:lpstr>Тема Office</vt:lpstr>
      <vt:lpstr>Chart</vt:lpstr>
      <vt:lpstr>Итоговая оценка: метапредметные результаты. Смысловое чтение и работа с информацией </vt:lpstr>
      <vt:lpstr>Система оценки образовательных достижений в соответствии с ФГОС</vt:lpstr>
      <vt:lpstr>Презентация PowerPoint</vt:lpstr>
      <vt:lpstr>Основным объектом системы оценки, ее содержательной и критериальной базой</vt:lpstr>
      <vt:lpstr>Основные подходы, реализуемые системой оценки  в соответствии с ФГОС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Особенности оценки метапредметных результатов </vt:lpstr>
      <vt:lpstr>Объект и предмет оценки метапредметных результатов </vt:lpstr>
      <vt:lpstr>Наиболее адекватные формы оценки метапредметных результатов </vt:lpstr>
      <vt:lpstr>Презентация PowerPoint</vt:lpstr>
      <vt:lpstr>Презентация PowerPoint</vt:lpstr>
      <vt:lpstr>Презентация PowerPoint</vt:lpstr>
      <vt:lpstr>Читательская грамотность (PISA)</vt:lpstr>
      <vt:lpstr>Учет факторов, влияющих на читательскую грамотность (PISA)</vt:lpstr>
      <vt:lpstr>Распределение учащихся на группы в зависимости от их круга чтения и овладения учебными стратегиями работы с текстом</vt:lpstr>
      <vt:lpstr>Связь между читательской грамотностью  и особенностями чтения </vt:lpstr>
      <vt:lpstr>Сравнение результатов исследований читательской грамотности учащихся МБОУ СОШ №4 г. Никольска</vt:lpstr>
      <vt:lpstr>«Тяни-толкай» –  измеритель динамики читательской грамотности</vt:lpstr>
      <vt:lpstr>Сравнительные результаты учащихся4, 6 и 9 классов</vt:lpstr>
      <vt:lpstr>Презентация PowerPoint</vt:lpstr>
      <vt:lpstr>Успешность выполнения работы.  Динамика результатов учащихся 5, 7 и 9 классов в образовательных учреждениях ЯНАО (2012 г)  </vt:lpstr>
      <vt:lpstr>Динамика сформированности читательской грамотности (образовательные учреждения ЯНАО, 2012 г.)</vt:lpstr>
      <vt:lpstr>Измерительные материалы для оценки метапредметных результатов  в начальной школе (комплексные работы)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Требования к текстам, используемым в итоговых работах</vt:lpstr>
      <vt:lpstr>Требования к текстам, используемым в итоговых работах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Психолого-педагогические диагностики для начальной школы</vt:lpstr>
      <vt:lpstr> СТАНДАРТ: « сознательно строить речевое высказывание  в соответствии с задачами коммуникации». </vt:lpstr>
      <vt:lpstr>Презентация PowerPoint</vt:lpstr>
      <vt:lpstr>Особенности комплексной работы  для основной школы</vt:lpstr>
      <vt:lpstr>Презентация PowerPoint</vt:lpstr>
      <vt:lpstr>Требования к измерительным материалам</vt:lpstr>
      <vt:lpstr>Особенности комплексной работы</vt:lpstr>
      <vt:lpstr>Акцент на 5 класс!</vt:lpstr>
      <vt:lpstr>Учебный текст по математике в 5-6 классах</vt:lpstr>
      <vt:lpstr>Как читать?</vt:lpstr>
      <vt:lpstr>Тематика текстов по математике в комплексной работе:</vt:lpstr>
      <vt:lpstr>Группы умений</vt:lpstr>
      <vt:lpstr>Презентация PowerPoint</vt:lpstr>
      <vt:lpstr>1 группа</vt:lpstr>
      <vt:lpstr>Примеры заданий  (математика, группа1)</vt:lpstr>
      <vt:lpstr>2 группа</vt:lpstr>
      <vt:lpstr>Примеры заданий (математика, группа 2)</vt:lpstr>
      <vt:lpstr>Примеры заданий (математика, группа 2)</vt:lpstr>
      <vt:lpstr>3 группа</vt:lpstr>
      <vt:lpstr>Примеры заданий (математика, группа 3)</vt:lpstr>
      <vt:lpstr>Примеры заданий (математика, группа 3)</vt:lpstr>
      <vt:lpstr>Новые умения. 6 класс</vt:lpstr>
      <vt:lpstr>Задание 1  (найти ошибку и обосновать)</vt:lpstr>
      <vt:lpstr>Задание 2  (привести свой пример, пояснить)</vt:lpstr>
      <vt:lpstr>Задание 3 (аналогия)</vt:lpstr>
      <vt:lpstr>7 класс. 8 класс</vt:lpstr>
      <vt:lpstr>       Особенности текстов по истории</vt:lpstr>
      <vt:lpstr>Особенности текстов по истории</vt:lpstr>
      <vt:lpstr>Тематика текстов по истории в комплексной работе:</vt:lpstr>
      <vt:lpstr>Примеры заданий (история, группа 1)</vt:lpstr>
      <vt:lpstr>Фрагмент текста  «Культ крокодила» 5 класс</vt:lpstr>
      <vt:lpstr>Предлагаемая в тексте карта</vt:lpstr>
      <vt:lpstr>Примеры заданий (история, текст «Тюльпановая лихорадка», группа 3)</vt:lpstr>
      <vt:lpstr>Для выполнения задания необходимо:</vt:lpstr>
      <vt:lpstr>Примеры заданий (история, текст «Царскосельская железная дорога» группа 1)</vt:lpstr>
      <vt:lpstr>Примеры заданий (история, текст «Судебный поединок», группа 3)</vt:lpstr>
      <vt:lpstr>Презентация PowerPoint</vt:lpstr>
      <vt:lpstr>Представление результатов</vt:lpstr>
      <vt:lpstr>Формы представления результатов  выполнения комплексной работы</vt:lpstr>
      <vt:lpstr>Форма 1. Результаты выполнения комплексной работы по классу</vt:lpstr>
      <vt:lpstr>Форма 2. Результаты оценки индивидуальных достижений учащихся по комплексной работе </vt:lpstr>
      <vt:lpstr>Форма 3. Результаты выполнения комплексной работы по отдельным заданиям</vt:lpstr>
      <vt:lpstr>Форма 4. Результаты оценки индивидуальных достижений учащегося по комплексной по отдельным заданиям</vt:lpstr>
      <vt:lpstr>По имеющимся вопросам обращайтесь: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оценки метапредметных результатов в начальной и основной школе</dc:title>
  <dc:creator>Asus</dc:creator>
  <cp:lastModifiedBy>1</cp:lastModifiedBy>
  <cp:revision>68</cp:revision>
  <dcterms:created xsi:type="dcterms:W3CDTF">2014-11-17T01:34:24Z</dcterms:created>
  <dcterms:modified xsi:type="dcterms:W3CDTF">2016-03-28T18:38:03Z</dcterms:modified>
</cp:coreProperties>
</file>