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90" r:id="rId5"/>
    <p:sldId id="279" r:id="rId6"/>
    <p:sldId id="292" r:id="rId7"/>
    <p:sldId id="294" r:id="rId8"/>
    <p:sldId id="297" r:id="rId9"/>
    <p:sldId id="295" r:id="rId10"/>
    <p:sldId id="299" r:id="rId11"/>
    <p:sldId id="296" r:id="rId12"/>
    <p:sldId id="291" r:id="rId13"/>
    <p:sldId id="298" r:id="rId14"/>
    <p:sldId id="280" r:id="rId15"/>
    <p:sldId id="260" r:id="rId16"/>
    <p:sldId id="281" r:id="rId17"/>
    <p:sldId id="283" r:id="rId18"/>
    <p:sldId id="284" r:id="rId19"/>
    <p:sldId id="285" r:id="rId20"/>
    <p:sldId id="286" r:id="rId21"/>
    <p:sldId id="288" r:id="rId22"/>
    <p:sldId id="262" r:id="rId23"/>
    <p:sldId id="289" r:id="rId24"/>
    <p:sldId id="268" r:id="rId25"/>
    <p:sldId id="300" r:id="rId26"/>
    <p:sldId id="269" r:id="rId27"/>
    <p:sldId id="277" r:id="rId28"/>
    <p:sldId id="27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11.12.2017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extLst>
      <p:ext uri="{BB962C8B-B14F-4D97-AF65-F5344CB8AC3E}">
        <p14:creationId xmlns:p14="http://schemas.microsoft.com/office/powerpoint/2010/main" val="159194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cstate="print">
            <a:clrChange>
              <a:clrFrom>
                <a:srgbClr val="FFFFFF"/>
              </a:clrFrom>
              <a:clrTo>
                <a:srgbClr val="FFFFFF">
                  <a:alpha val="0"/>
                </a:srgbClr>
              </a:clrTo>
            </a:clrChange>
          </a:blip>
          <a:srcRect l="8363" t="8363"/>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11.12.2017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48681"/>
            <a:ext cx="7772400" cy="1872207"/>
          </a:xfrm>
        </p:spPr>
        <p:txBody>
          <a:bodyPr>
            <a:normAutofit/>
          </a:bodyPr>
          <a:lstStyle/>
          <a:p>
            <a:r>
              <a:rPr lang="ru-RU" dirty="0" smtClean="0">
                <a:solidFill>
                  <a:srgbClr val="C00000"/>
                </a:solidFill>
                <a:latin typeface="Times New Roman" panose="02020603050405020304" pitchFamily="18" charset="0"/>
                <a:cs typeface="Times New Roman" panose="02020603050405020304" pitchFamily="18" charset="0"/>
              </a:rPr>
              <a:t>Дидактические игры для формирования связной речи</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691680" y="2708921"/>
            <a:ext cx="5472608" cy="3172518"/>
          </a:xfrm>
        </p:spPr>
        <p:txBody>
          <a:bodyPr/>
          <a:lstStyle/>
          <a:p>
            <a:endParaRPr lang="ru-RU" dirty="0">
              <a:solidFill>
                <a:srgbClr val="002060"/>
              </a:solidFill>
            </a:endParaRPr>
          </a:p>
        </p:txBody>
      </p:sp>
      <p:pic>
        <p:nvPicPr>
          <p:cNvPr id="6" name="Picture 2"/>
          <p:cNvPicPr>
            <a:picLocks noChangeAspect="1" noChangeArrowheads="1"/>
          </p:cNvPicPr>
          <p:nvPr/>
        </p:nvPicPr>
        <p:blipFill>
          <a:blip r:embed="rId2" cstate="print"/>
          <a:srcRect/>
          <a:stretch>
            <a:fillRect/>
          </a:stretch>
        </p:blipFill>
        <p:spPr bwMode="auto">
          <a:xfrm>
            <a:off x="1691680" y="2708920"/>
            <a:ext cx="5472608" cy="3172517"/>
          </a:xfrm>
          <a:prstGeom prst="rect">
            <a:avLst/>
          </a:prstGeom>
          <a:no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latin typeface="Times New Roman" panose="02020603050405020304" pitchFamily="18" charset="0"/>
                <a:cs typeface="Times New Roman" panose="02020603050405020304" pitchFamily="18" charset="0"/>
              </a:rPr>
              <a:t>«Волшебный кубик»</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dirty="0" smtClean="0">
                <a:latin typeface="Times New Roman" panose="02020603050405020304" pitchFamily="18" charset="0"/>
                <a:cs typeface="Times New Roman" panose="02020603050405020304" pitchFamily="18" charset="0"/>
              </a:rPr>
              <a:t>Цель: </a:t>
            </a:r>
            <a:r>
              <a:rPr lang="ru-RU" sz="2400" dirty="0" smtClean="0">
                <a:latin typeface="Times New Roman" panose="02020603050405020304" pitchFamily="18" charset="0"/>
                <a:cs typeface="Times New Roman" panose="02020603050405020304" pitchFamily="18" charset="0"/>
              </a:rPr>
              <a:t>упражнять в четком произношении слов и предложений. Составлять предложения по данной картинке, придумывать рассказ.</a:t>
            </a:r>
          </a:p>
          <a:p>
            <a:pPr marL="0" indent="0" algn="ctr">
              <a:buNone/>
            </a:pPr>
            <a:r>
              <a:rPr lang="ru-RU" sz="2400" dirty="0" smtClean="0">
                <a:latin typeface="Times New Roman" panose="02020603050405020304" pitchFamily="18" charset="0"/>
                <a:cs typeface="Times New Roman" panose="02020603050405020304" pitchFamily="18" charset="0"/>
              </a:rPr>
              <a:t>Оборудование: кубик, обклеенный предметными картинками.</a:t>
            </a:r>
            <a:endParaRPr lang="ru-RU" sz="2400" dirty="0">
              <a:latin typeface="Times New Roman" panose="02020603050405020304" pitchFamily="18" charset="0"/>
              <a:cs typeface="Times New Roman" panose="02020603050405020304" pitchFamily="18" charset="0"/>
            </a:endParaRPr>
          </a:p>
        </p:txBody>
      </p:sp>
      <p:pic>
        <p:nvPicPr>
          <p:cNvPr id="1026" name="Picture 2" descr="F:\зан. фото\DSCN7552.JPG"/>
          <p:cNvPicPr>
            <a:picLocks noChangeAspect="1" noChangeArrowheads="1"/>
          </p:cNvPicPr>
          <p:nvPr/>
        </p:nvPicPr>
        <p:blipFill>
          <a:blip r:embed="rId2" cstate="print"/>
          <a:srcRect l="5972" t="9698" r="6838"/>
          <a:stretch>
            <a:fillRect/>
          </a:stretch>
        </p:blipFill>
        <p:spPr bwMode="auto">
          <a:xfrm>
            <a:off x="2555776" y="3573016"/>
            <a:ext cx="3672408" cy="2852935"/>
          </a:xfrm>
          <a:prstGeom prst="rect">
            <a:avLst/>
          </a:prstGeom>
          <a:noFill/>
        </p:spPr>
      </p:pic>
    </p:spTree>
    <p:extLst>
      <p:ext uri="{BB962C8B-B14F-4D97-AF65-F5344CB8AC3E}">
        <p14:creationId xmlns:p14="http://schemas.microsoft.com/office/powerpoint/2010/main" val="121813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latin typeface="Times New Roman" panose="02020603050405020304" pitchFamily="18" charset="0"/>
                <a:cs typeface="Times New Roman" panose="02020603050405020304" pitchFamily="18" charset="0"/>
              </a:rPr>
              <a:t>Интересные рассказы</a:t>
            </a:r>
            <a:endParaRPr lang="ru-RU" dirty="0">
              <a:solidFill>
                <a:srgbClr val="7030A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06"/>
          <a:stretch/>
        </p:blipFill>
        <p:spPr>
          <a:xfrm>
            <a:off x="971599" y="1825522"/>
            <a:ext cx="2575061" cy="2212409"/>
          </a:xfr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3353" t="4805" r="13577"/>
          <a:stretch/>
        </p:blipFill>
        <p:spPr>
          <a:xfrm>
            <a:off x="6252456" y="1772816"/>
            <a:ext cx="2457313" cy="2430084"/>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28349" t="8400"/>
          <a:stretch/>
        </p:blipFill>
        <p:spPr>
          <a:xfrm>
            <a:off x="3679452" y="4037930"/>
            <a:ext cx="2440212" cy="2339733"/>
          </a:xfrm>
          <a:prstGeom prst="rect">
            <a:avLst/>
          </a:prstGeom>
        </p:spPr>
      </p:pic>
    </p:spTree>
    <p:extLst>
      <p:ext uri="{BB962C8B-B14F-4D97-AF65-F5344CB8AC3E}">
        <p14:creationId xmlns:p14="http://schemas.microsoft.com/office/powerpoint/2010/main" val="56958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7030A0"/>
                </a:solidFill>
                <a:latin typeface="Times New Roman" panose="02020603050405020304" pitchFamily="18" charset="0"/>
                <a:cs typeface="Times New Roman" panose="02020603050405020304" pitchFamily="18" charset="0"/>
              </a:rPr>
              <a:t>«Сказочная змейка»</a:t>
            </a:r>
          </a:p>
        </p:txBody>
      </p:sp>
      <p:sp>
        <p:nvSpPr>
          <p:cNvPr id="3" name="Объект 2"/>
          <p:cNvSpPr>
            <a:spLocks noGrp="1"/>
          </p:cNvSpPr>
          <p:nvPr>
            <p:ph idx="1"/>
          </p:nvPr>
        </p:nvSpPr>
        <p:spPr>
          <a:xfrm>
            <a:off x="457200" y="1685907"/>
            <a:ext cx="8229600" cy="4597971"/>
          </a:xfrm>
        </p:spPr>
        <p:txBody>
          <a:bodyPr>
            <a:normAutofit/>
          </a:bodyPr>
          <a:lstStyle/>
          <a:p>
            <a:pPr marL="0" indent="0" algn="ctr">
              <a:buNone/>
            </a:pPr>
            <a:r>
              <a:rPr lang="ru-RU" sz="1800" dirty="0" smtClean="0">
                <a:latin typeface="Times New Roman" panose="02020603050405020304" pitchFamily="18" charset="0"/>
                <a:cs typeface="Times New Roman" panose="02020603050405020304" pitchFamily="18" charset="0"/>
              </a:rPr>
              <a:t>Цель</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закреплять </a:t>
            </a:r>
            <a:r>
              <a:rPr lang="ru-RU" sz="1800" dirty="0">
                <a:latin typeface="Times New Roman" panose="02020603050405020304" pitchFamily="18" charset="0"/>
                <a:cs typeface="Times New Roman" panose="02020603050405020304" pitchFamily="18" charset="0"/>
              </a:rPr>
              <a:t>умение составлять </a:t>
            </a:r>
            <a:r>
              <a:rPr lang="ru-RU" sz="1800" dirty="0" smtClean="0">
                <a:latin typeface="Times New Roman" panose="02020603050405020304" pitchFamily="18" charset="0"/>
                <a:cs typeface="Times New Roman" panose="02020603050405020304" pitchFamily="18" charset="0"/>
              </a:rPr>
              <a:t>предложения с </a:t>
            </a:r>
            <a:r>
              <a:rPr lang="ru-RU" sz="1800" dirty="0">
                <a:latin typeface="Times New Roman" panose="02020603050405020304" pitchFamily="18" charset="0"/>
                <a:cs typeface="Times New Roman" panose="02020603050405020304" pitchFamily="18" charset="0"/>
              </a:rPr>
              <a:t>заданными словами; </a:t>
            </a:r>
            <a:r>
              <a:rPr lang="ru-RU" sz="1800" dirty="0" smtClean="0">
                <a:latin typeface="Times New Roman" panose="02020603050405020304" pitchFamily="18" charset="0"/>
                <a:cs typeface="Times New Roman" panose="02020603050405020304" pitchFamily="18" charset="0"/>
              </a:rPr>
              <a:t>совершенствовать навыки </a:t>
            </a:r>
            <a:r>
              <a:rPr lang="ru-RU" sz="1800" dirty="0">
                <a:latin typeface="Times New Roman" panose="02020603050405020304" pitchFamily="18" charset="0"/>
                <a:cs typeface="Times New Roman" panose="02020603050405020304" pitchFamily="18" charset="0"/>
              </a:rPr>
              <a:t>связной </a:t>
            </a:r>
            <a:r>
              <a:rPr lang="ru-RU" sz="1800" dirty="0" smtClean="0">
                <a:latin typeface="Times New Roman" panose="02020603050405020304" pitchFamily="18" charset="0"/>
                <a:cs typeface="Times New Roman" panose="02020603050405020304" pitchFamily="18" charset="0"/>
              </a:rPr>
              <a:t>речи.</a:t>
            </a:r>
          </a:p>
          <a:p>
            <a:pPr marL="0" indent="0" algn="ctr">
              <a:buNone/>
            </a:pPr>
            <a:r>
              <a:rPr lang="ru-RU" sz="1900" dirty="0" smtClean="0">
                <a:latin typeface="Times New Roman" panose="02020603050405020304" pitchFamily="18" charset="0"/>
                <a:cs typeface="Times New Roman" panose="02020603050405020304" pitchFamily="18" charset="0"/>
              </a:rPr>
              <a:t>Выкладывая фишку, надо </a:t>
            </a:r>
            <a:r>
              <a:rPr lang="ru-RU" sz="1900" dirty="0">
                <a:latin typeface="Times New Roman" panose="02020603050405020304" pitchFamily="18" charset="0"/>
                <a:cs typeface="Times New Roman" panose="02020603050405020304" pitchFamily="18" charset="0"/>
              </a:rPr>
              <a:t>придумать </a:t>
            </a:r>
            <a:r>
              <a:rPr lang="ru-RU" sz="1900" dirty="0" smtClean="0">
                <a:latin typeface="Times New Roman" panose="02020603050405020304" pitchFamily="18" charset="0"/>
                <a:cs typeface="Times New Roman" panose="02020603050405020304" pitchFamily="18" charset="0"/>
              </a:rPr>
              <a:t>предложение, в </a:t>
            </a:r>
            <a:r>
              <a:rPr lang="ru-RU" sz="1900" dirty="0">
                <a:latin typeface="Times New Roman" panose="02020603050405020304" pitchFamily="18" charset="0"/>
                <a:cs typeface="Times New Roman" panose="02020603050405020304" pitchFamily="18" charset="0"/>
              </a:rPr>
              <a:t>котором называется </a:t>
            </a:r>
            <a:r>
              <a:rPr lang="ru-RU" sz="1900" dirty="0" smtClean="0">
                <a:latin typeface="Times New Roman" panose="02020603050405020304" pitchFamily="18" charset="0"/>
                <a:cs typeface="Times New Roman" panose="02020603050405020304" pitchFamily="18" charset="0"/>
              </a:rPr>
              <a:t>то, что </a:t>
            </a:r>
            <a:r>
              <a:rPr lang="ru-RU" sz="1900" dirty="0">
                <a:latin typeface="Times New Roman" panose="02020603050405020304" pitchFamily="18" charset="0"/>
                <a:cs typeface="Times New Roman" panose="02020603050405020304" pitchFamily="18" charset="0"/>
              </a:rPr>
              <a:t>изображено на картинке, причем предложение должно быть по смыслу </a:t>
            </a:r>
            <a:r>
              <a:rPr lang="ru-RU" sz="1900" dirty="0" smtClean="0">
                <a:latin typeface="Times New Roman" panose="02020603050405020304" pitchFamily="18" charset="0"/>
                <a:cs typeface="Times New Roman" panose="02020603050405020304" pitchFamily="18" charset="0"/>
              </a:rPr>
              <a:t>связано с </a:t>
            </a:r>
            <a:r>
              <a:rPr lang="ru-RU" sz="1900" dirty="0">
                <a:latin typeface="Times New Roman" panose="02020603050405020304" pitchFamily="18" charset="0"/>
                <a:cs typeface="Times New Roman" panose="02020603050405020304" pitchFamily="18" charset="0"/>
              </a:rPr>
              <a:t>предыдущим, </a:t>
            </a:r>
            <a:r>
              <a:rPr lang="ru-RU" sz="1900" dirty="0" smtClean="0">
                <a:latin typeface="Times New Roman" panose="02020603050405020304" pitchFamily="18" charset="0"/>
                <a:cs typeface="Times New Roman" panose="02020603050405020304" pitchFamily="18" charset="0"/>
              </a:rPr>
              <a:t>чтобы </a:t>
            </a:r>
            <a:r>
              <a:rPr lang="ru-RU" sz="1900" dirty="0">
                <a:latin typeface="Times New Roman" panose="02020603050405020304" pitchFamily="18" charset="0"/>
                <a:cs typeface="Times New Roman" panose="02020603050405020304" pitchFamily="18" charset="0"/>
              </a:rPr>
              <a:t>получился связный рассказ или сказка.</a:t>
            </a:r>
          </a:p>
          <a:p>
            <a:endParaRPr lang="ru-RU" dirty="0"/>
          </a:p>
        </p:txBody>
      </p:sp>
      <p:pic>
        <p:nvPicPr>
          <p:cNvPr id="4" name="Рисунок 3" descr="Дидактические игры по развитию связной речи и обучению грамоте «Змейки»"/>
          <p:cNvPicPr/>
          <p:nvPr/>
        </p:nvPicPr>
        <p:blipFill rotWithShape="1">
          <a:blip r:embed="rId2" cstate="print">
            <a:extLst>
              <a:ext uri="{28A0092B-C50C-407E-A947-70E740481C1C}">
                <a14:useLocalDpi xmlns:a14="http://schemas.microsoft.com/office/drawing/2010/main" val="0"/>
              </a:ext>
            </a:extLst>
          </a:blip>
          <a:srcRect l="14712" t="1541" r="9283"/>
          <a:stretch/>
        </p:blipFill>
        <p:spPr bwMode="auto">
          <a:xfrm>
            <a:off x="542625" y="4685648"/>
            <a:ext cx="2592288" cy="1591160"/>
          </a:xfrm>
          <a:prstGeom prst="rect">
            <a:avLst/>
          </a:prstGeom>
          <a:noFill/>
          <a:ln w="57150">
            <a:solidFill>
              <a:srgbClr val="7030A0"/>
            </a:solidFill>
          </a:ln>
        </p:spPr>
      </p:pic>
      <p:pic>
        <p:nvPicPr>
          <p:cNvPr id="5" name="Рисунок 4" descr="http://www.maam.ru/upload/blogs/detsad-116289-1399748259.jpg"/>
          <p:cNvPicPr/>
          <p:nvPr/>
        </p:nvPicPr>
        <p:blipFill rotWithShape="1">
          <a:blip r:embed="rId3" cstate="print">
            <a:extLst>
              <a:ext uri="{28A0092B-C50C-407E-A947-70E740481C1C}">
                <a14:useLocalDpi xmlns:a14="http://schemas.microsoft.com/office/drawing/2010/main" val="0"/>
              </a:ext>
            </a:extLst>
          </a:blip>
          <a:srcRect l="1660" t="35790" r="389" b="31580"/>
          <a:stretch/>
        </p:blipFill>
        <p:spPr bwMode="auto">
          <a:xfrm>
            <a:off x="5940152" y="4725144"/>
            <a:ext cx="2664296" cy="1512168"/>
          </a:xfrm>
          <a:prstGeom prst="rect">
            <a:avLst/>
          </a:prstGeom>
          <a:solidFill>
            <a:schemeClr val="accent2"/>
          </a:solidFill>
          <a:ln w="57150">
            <a:solidFill>
              <a:srgbClr val="7030A0"/>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388" y="3212976"/>
            <a:ext cx="2592288" cy="1944216"/>
          </a:xfrm>
          <a:prstGeom prst="rect">
            <a:avLst/>
          </a:prstGeom>
        </p:spPr>
      </p:pic>
    </p:spTree>
    <p:extLst>
      <p:ext uri="{BB962C8B-B14F-4D97-AF65-F5344CB8AC3E}">
        <p14:creationId xmlns:p14="http://schemas.microsoft.com/office/powerpoint/2010/main" val="112209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ЗАДУМАЙ СЛОВО»</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1600" dirty="0" smtClean="0">
                <a:latin typeface="Times New Roman" panose="02020603050405020304" pitchFamily="18" charset="0"/>
                <a:cs typeface="Times New Roman" panose="02020603050405020304" pitchFamily="18" charset="0"/>
              </a:rPr>
              <a:t>Цель</a:t>
            </a:r>
            <a:r>
              <a:rPr lang="ru-RU" sz="1600" dirty="0">
                <a:latin typeface="Times New Roman" panose="02020603050405020304" pitchFamily="18" charset="0"/>
                <a:cs typeface="Times New Roman" panose="02020603050405020304" pitchFamily="18" charset="0"/>
              </a:rPr>
              <a:t>: систематизировать представления о значении слов, выражать свои мысли в краткой форме, подбирать слова-названия качеств, предметов, действий.</a:t>
            </a:r>
          </a:p>
          <a:p>
            <a:pPr marL="0" indent="0" algn="ctr">
              <a:buNone/>
            </a:pPr>
            <a:r>
              <a:rPr lang="ru-RU" sz="1600" dirty="0">
                <a:latin typeface="Times New Roman" panose="02020603050405020304" pitchFamily="18" charset="0"/>
                <a:cs typeface="Times New Roman" panose="02020603050405020304" pitchFamily="18" charset="0"/>
              </a:rPr>
              <a:t>Ребёнок задумывает слово, которое все знают, но не называет его, а только рассказывает, что оно обозначает, т. е. какой предмет, что с ним можно делать или что он делает. Остальные участники игры отгадывают, что это за слово, например: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 пушистый, лакает молоко, </a:t>
            </a:r>
            <a:r>
              <a:rPr lang="ru-RU" sz="1600" dirty="0" err="1">
                <a:latin typeface="Times New Roman" panose="02020603050405020304" pitchFamily="18" charset="0"/>
                <a:cs typeface="Times New Roman" panose="02020603050405020304" pitchFamily="18" charset="0"/>
              </a:rPr>
              <a:t>мурлыкает</a:t>
            </a:r>
            <a:r>
              <a:rPr lang="ru-RU" sz="1600" dirty="0">
                <a:latin typeface="Times New Roman" panose="02020603050405020304" pitchFamily="18" charset="0"/>
                <a:cs typeface="Times New Roman" panose="02020603050405020304" pitchFamily="18" charset="0"/>
              </a:rPr>
              <a:t> (котёнок);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 красивый, голосистый, кукарекает (петух);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она металлическая, ею можно есть суп, кашу (ложка);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она оранжевая, длинная, вкусная, сочная (морковка);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оно белое, плывёт по небу (облако).</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323340"/>
            <a:ext cx="2592288" cy="194421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283026"/>
            <a:ext cx="2699792" cy="2024844"/>
          </a:xfrm>
          <a:prstGeom prst="rect">
            <a:avLst/>
          </a:prstGeom>
        </p:spPr>
      </p:pic>
    </p:spTree>
    <p:extLst>
      <p:ext uri="{BB962C8B-B14F-4D97-AF65-F5344CB8AC3E}">
        <p14:creationId xmlns:p14="http://schemas.microsoft.com/office/powerpoint/2010/main" val="313186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3600" b="1" dirty="0" smtClean="0">
                <a:solidFill>
                  <a:srgbClr val="7030A0"/>
                </a:solidFill>
                <a:latin typeface="Times New Roman" panose="02020603050405020304" pitchFamily="18" charset="0"/>
                <a:cs typeface="Times New Roman" panose="02020603050405020304" pitchFamily="18" charset="0"/>
              </a:rPr>
              <a:t>«</a:t>
            </a:r>
            <a:r>
              <a:rPr lang="ru-RU" sz="3600" b="1" dirty="0">
                <a:solidFill>
                  <a:srgbClr val="7030A0"/>
                </a:solidFill>
                <a:latin typeface="Times New Roman" panose="02020603050405020304" pitchFamily="18" charset="0"/>
                <a:cs typeface="Times New Roman" panose="02020603050405020304" pitchFamily="18" charset="0"/>
              </a:rPr>
              <a:t>ЧТО НАПУТАЛ НЕЗНАЙКА?»</a:t>
            </a:r>
            <a:r>
              <a:rPr lang="ru-RU" sz="3600" dirty="0">
                <a:solidFill>
                  <a:srgbClr val="7030A0"/>
                </a:solidFill>
                <a:latin typeface="Times New Roman" panose="02020603050405020304" pitchFamily="18" charset="0"/>
                <a:cs typeface="Times New Roman" panose="02020603050405020304" pitchFamily="18" charset="0"/>
              </a:rPr>
              <a:t/>
            </a:r>
            <a:br>
              <a:rPr lang="ru-RU" sz="3600" dirty="0">
                <a:solidFill>
                  <a:srgbClr val="7030A0"/>
                </a:solidFill>
                <a:latin typeface="Times New Roman" panose="02020603050405020304" pitchFamily="18" charset="0"/>
                <a:cs typeface="Times New Roman" panose="02020603050405020304" pitchFamily="18" charset="0"/>
              </a:rPr>
            </a:br>
            <a:endParaRPr lang="ru-RU" sz="36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2800" dirty="0" smtClean="0">
                <a:latin typeface="Times New Roman" panose="02020603050405020304" pitchFamily="18" charset="0"/>
                <a:cs typeface="Times New Roman" panose="02020603050405020304" pitchFamily="18" charset="0"/>
              </a:rPr>
              <a:t>Цель: находить </a:t>
            </a:r>
            <a:r>
              <a:rPr lang="ru-RU" sz="2800" dirty="0">
                <a:latin typeface="Times New Roman" panose="02020603050405020304" pitchFamily="18" charset="0"/>
                <a:cs typeface="Times New Roman" panose="02020603050405020304" pitchFamily="18" charset="0"/>
              </a:rPr>
              <a:t>ошибки в описании и исправлять их.</a:t>
            </a:r>
          </a:p>
          <a:p>
            <a:pPr marL="0" indent="0" algn="ctr">
              <a:buNone/>
            </a:pPr>
            <a:r>
              <a:rPr lang="ru-RU" sz="2800" dirty="0">
                <a:latin typeface="Times New Roman" panose="02020603050405020304" pitchFamily="18" charset="0"/>
                <a:cs typeface="Times New Roman" panose="02020603050405020304" pitchFamily="18" charset="0"/>
              </a:rPr>
              <a:t>В гости к детям приходит Незнайка со своим другом щенком. Незнайка хочет показать, как он научился рассказывать. Рассказывает о щенке, допуская ошибки и неточности в описании, например: «У щенка красный нос и большие лапы. Он кричит: «Мяу!» Дети должны заметить все неточности и ошибки и исправить их.</a:t>
            </a:r>
          </a:p>
          <a:p>
            <a:pPr algn="ct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02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3100" b="1" dirty="0" smtClean="0">
                <a:solidFill>
                  <a:srgbClr val="7030A0"/>
                </a:solidFill>
                <a:latin typeface="Times New Roman" panose="02020603050405020304" pitchFamily="18" charset="0"/>
                <a:cs typeface="Times New Roman" panose="02020603050405020304" pitchFamily="18" charset="0"/>
              </a:rPr>
              <a:t>«</a:t>
            </a:r>
            <a:r>
              <a:rPr lang="ru-RU" sz="3100" b="1" dirty="0">
                <a:solidFill>
                  <a:srgbClr val="7030A0"/>
                </a:solidFill>
                <a:latin typeface="Times New Roman" panose="02020603050405020304" pitchFamily="18" charset="0"/>
                <a:cs typeface="Times New Roman" panose="02020603050405020304" pitchFamily="18" charset="0"/>
              </a:rPr>
              <a:t>КТО ИНТЕРЕСНЕЕ ПРИДУМАЕТ»</a:t>
            </a:r>
            <a:r>
              <a:rPr lang="ru-RU" sz="3100" dirty="0">
                <a:solidFill>
                  <a:srgbClr val="7030A0"/>
                </a:solidFill>
                <a:latin typeface="Times New Roman" panose="02020603050405020304" pitchFamily="18" charset="0"/>
                <a:cs typeface="Times New Roman" panose="02020603050405020304" pitchFamily="18" charset="0"/>
              </a:rPr>
              <a:t/>
            </a:r>
            <a:br>
              <a:rPr lang="ru-RU" sz="3100" dirty="0">
                <a:solidFill>
                  <a:srgbClr val="7030A0"/>
                </a:solidFill>
                <a:latin typeface="Times New Roman" panose="02020603050405020304" pitchFamily="18" charset="0"/>
                <a:cs typeface="Times New Roman" panose="02020603050405020304" pitchFamily="18" charset="0"/>
              </a:rPr>
            </a:br>
            <a:endParaRPr lang="ru-RU" sz="31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pPr marL="0" indent="0">
              <a:buNone/>
            </a:pPr>
            <a:endParaRPr lang="ru-RU" dirty="0"/>
          </a:p>
          <a:p>
            <a:pPr marL="0" indent="0" algn="ctr">
              <a:buNone/>
            </a:pPr>
            <a:r>
              <a:rPr lang="ru-RU" sz="3100" dirty="0">
                <a:latin typeface="Times New Roman" panose="02020603050405020304" pitchFamily="18" charset="0"/>
                <a:cs typeface="Times New Roman" panose="02020603050405020304" pitchFamily="18" charset="0"/>
              </a:rPr>
              <a:t>Цель: учить детей составлять предложения по заданному глаголу.</a:t>
            </a:r>
          </a:p>
          <a:p>
            <a:pPr marL="0" indent="0" algn="ctr">
              <a:buNone/>
            </a:pPr>
            <a:r>
              <a:rPr lang="ru-RU" sz="3100" dirty="0">
                <a:latin typeface="Times New Roman" panose="02020603050405020304" pitchFamily="18" charset="0"/>
                <a:cs typeface="Times New Roman" panose="02020603050405020304" pitchFamily="18" charset="0"/>
              </a:rPr>
              <a:t>Оборудование. Флажки, значки.</a:t>
            </a:r>
          </a:p>
          <a:p>
            <a:pPr marL="0" indent="0" algn="ctr">
              <a:buNone/>
            </a:pPr>
            <a:r>
              <a:rPr lang="ru-RU" sz="3100" dirty="0">
                <a:latin typeface="Times New Roman" panose="02020603050405020304" pitchFamily="18" charset="0"/>
                <a:cs typeface="Times New Roman" panose="02020603050405020304" pitchFamily="18" charset="0"/>
              </a:rPr>
              <a:t>Описание игры. Педагог произносит одно слово (глагол), например, «готовит». Дети придумывают с этим словом предложения, например: «Бабушка готовит вкусные пирожки», «Мама готовит вкусно», «Катя готовит суп». У кого самое интересное предложение, тот получает фишку, значок. Выигрывает тот, у кого больше фишек, значков.</a:t>
            </a:r>
          </a:p>
          <a:p>
            <a:pPr marL="0" indent="0" algn="ctr">
              <a:buNone/>
            </a:pPr>
            <a:r>
              <a:rPr lang="ru-RU" sz="3100" dirty="0">
                <a:latin typeface="Times New Roman" panose="02020603050405020304" pitchFamily="18" charset="0"/>
                <a:cs typeface="Times New Roman" panose="02020603050405020304" pitchFamily="18" charset="0"/>
              </a:rPr>
              <a:t>Примечание. За основу предложения можно взять не только глагол. Педагог может назвать любую часть речи (прилагательное, наречие и т.д.) в зависимости от цели занятия.</a:t>
            </a:r>
          </a:p>
          <a:p>
            <a:endParaRPr lang="ru-RU" dirty="0"/>
          </a:p>
        </p:txBody>
      </p:sp>
    </p:spTree>
    <p:extLst>
      <p:ext uri="{BB962C8B-B14F-4D97-AF65-F5344CB8AC3E}">
        <p14:creationId xmlns:p14="http://schemas.microsoft.com/office/powerpoint/2010/main" val="280699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Расскажи»</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2000" dirty="0" smtClean="0">
                <a:latin typeface="Times New Roman" panose="02020603050405020304" pitchFamily="18" charset="0"/>
                <a:cs typeface="Times New Roman" panose="02020603050405020304" pitchFamily="18" charset="0"/>
              </a:rPr>
              <a:t>Цель</a:t>
            </a:r>
            <a:r>
              <a:rPr lang="ru-RU" sz="2000" b="1"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развивать речь детей, учить составлять описательные рассказы о предметах с помощью схем, развивать внимание, мышление, память.</a:t>
            </a:r>
          </a:p>
          <a:p>
            <a:pPr marL="0" indent="0" algn="ctr">
              <a:buNone/>
            </a:pPr>
            <a:r>
              <a:rPr lang="ru-RU" sz="2000" dirty="0">
                <a:latin typeface="Times New Roman" panose="02020603050405020304" pitchFamily="18" charset="0"/>
                <a:cs typeface="Times New Roman" panose="02020603050405020304" pitchFamily="18" charset="0"/>
              </a:rPr>
              <a:t>Ход </a:t>
            </a:r>
            <a:r>
              <a:rPr lang="ru-RU" sz="2000" b="1"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пользуясь схемой составлять описательный рассказ о предмете, соблюдая последовательность.</a:t>
            </a:r>
          </a:p>
          <a:p>
            <a:pPr algn="ctr"/>
            <a:endParaRPr lang="ru-RU" sz="20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6452" t="21506"/>
          <a:stretch/>
        </p:blipFill>
        <p:spPr>
          <a:xfrm>
            <a:off x="2123728" y="3506763"/>
            <a:ext cx="4176464" cy="2628292"/>
          </a:xfrm>
          <a:prstGeom prst="rect">
            <a:avLst/>
          </a:prstGeom>
        </p:spPr>
      </p:pic>
    </p:spTree>
    <p:extLst>
      <p:ext uri="{BB962C8B-B14F-4D97-AF65-F5344CB8AC3E}">
        <p14:creationId xmlns:p14="http://schemas.microsoft.com/office/powerpoint/2010/main" val="48889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latin typeface="Times New Roman" panose="02020603050405020304" pitchFamily="18" charset="0"/>
                <a:cs typeface="Times New Roman" panose="02020603050405020304" pitchFamily="18" charset="0"/>
              </a:rPr>
              <a:t/>
            </a:r>
            <a:br>
              <a:rPr lang="ru-RU" sz="4000"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Моя семья»</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2400" dirty="0" smtClean="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научить детей составлять предложения о членах семьи по картинкам.</a:t>
            </a:r>
          </a:p>
          <a:p>
            <a:pPr marL="0" indent="0" algn="ctr">
              <a:buNone/>
            </a:pPr>
            <a:r>
              <a:rPr lang="ru-RU" sz="2400" dirty="0">
                <a:latin typeface="Times New Roman" panose="02020603050405020304" pitchFamily="18" charset="0"/>
                <a:cs typeface="Times New Roman" panose="02020603050405020304" pitchFamily="18" charset="0"/>
              </a:rPr>
              <a:t>Оборудование: сюжетные картинки с изображением членов семьи в различных ситуациях.</a:t>
            </a:r>
          </a:p>
          <a:p>
            <a:pPr marL="0" indent="0" algn="ctr">
              <a:buNone/>
            </a:pPr>
            <a:r>
              <a:rPr lang="ru-RU" sz="2400" dirty="0">
                <a:latin typeface="Times New Roman" panose="02020603050405020304" pitchFamily="18" charset="0"/>
                <a:cs typeface="Times New Roman" panose="02020603050405020304" pitchFamily="18" charset="0"/>
              </a:rPr>
              <a:t>Описание. Взрослый показывает картинку и спрашивает ребенка: «Кто это? Что делает?» Ребенок должен ответить полным предложением.</a:t>
            </a:r>
          </a:p>
          <a:p>
            <a:pPr marL="0" indent="0" algn="ctr">
              <a:buNone/>
            </a:pPr>
            <a:r>
              <a:rPr lang="ru-RU" sz="2400" dirty="0">
                <a:latin typeface="Times New Roman" panose="02020603050405020304" pitchFamily="18" charset="0"/>
                <a:cs typeface="Times New Roman" panose="02020603050405020304" pitchFamily="18" charset="0"/>
              </a:rPr>
              <a:t>Например, «Мама стирает белье (готовит еду, шьет юбку, гладит рубашку и т. д.) . Папа чистит ковер (чинит кран, играет в шахматы, смотрит телевизор, читает газету и т. д.) ».</a:t>
            </a:r>
          </a:p>
        </p:txBody>
      </p:sp>
    </p:spTree>
    <p:extLst>
      <p:ext uri="{BB962C8B-B14F-4D97-AF65-F5344CB8AC3E}">
        <p14:creationId xmlns:p14="http://schemas.microsoft.com/office/powerpoint/2010/main" val="275475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Почини предложение»</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pPr marL="0" indent="0" algn="ctr">
              <a:buNone/>
            </a:pPr>
            <a:r>
              <a:rPr lang="ru-RU" sz="2800" dirty="0" smtClean="0">
                <a:latin typeface="Times New Roman" panose="02020603050405020304" pitchFamily="18" charset="0"/>
                <a:cs typeface="Times New Roman" panose="02020603050405020304" pitchFamily="18" charset="0"/>
              </a:rPr>
              <a:t>Цель: </a:t>
            </a:r>
            <a:r>
              <a:rPr lang="ru-RU" sz="2800" dirty="0">
                <a:latin typeface="Times New Roman" panose="02020603050405020304" pitchFamily="18" charset="0"/>
                <a:cs typeface="Times New Roman" panose="02020603050405020304" pitchFamily="18" charset="0"/>
              </a:rPr>
              <a:t>тренировать детей в преобразовании деформированной фразы, развить языковое чутье.</a:t>
            </a:r>
          </a:p>
          <a:p>
            <a:pPr marL="0" indent="0" algn="ctr">
              <a:buNone/>
            </a:pPr>
            <a:r>
              <a:rPr lang="ru-RU" sz="2800" dirty="0">
                <a:latin typeface="Times New Roman" panose="02020603050405020304" pitchFamily="18" charset="0"/>
                <a:cs typeface="Times New Roman" panose="02020603050405020304" pitchFamily="18" charset="0"/>
              </a:rPr>
              <a:t>Оборудование: заранее заготовленные взрослым деформированные фразы, в которых слова - существительные в именительном падеже, глаголы - в начальной форме.</a:t>
            </a:r>
          </a:p>
          <a:p>
            <a:pPr marL="0" indent="0" algn="ctr">
              <a:buNone/>
            </a:pPr>
            <a:r>
              <a:rPr lang="ru-RU" sz="2800" dirty="0">
                <a:latin typeface="Times New Roman" panose="02020603050405020304" pitchFamily="18" charset="0"/>
                <a:cs typeface="Times New Roman" panose="02020603050405020304" pitchFamily="18" charset="0"/>
              </a:rPr>
              <a:t>Описание. Взрослый читает слова, а ребенок должен так их переставить и изменить, чтобы получилось нормальное предложение.</a:t>
            </a:r>
          </a:p>
          <a:p>
            <a:pPr marL="0" indent="0" algn="ctr">
              <a:buNone/>
            </a:pPr>
            <a:r>
              <a:rPr lang="ru-RU" sz="2800" dirty="0">
                <a:latin typeface="Times New Roman" panose="02020603050405020304" pitchFamily="18" charset="0"/>
                <a:cs typeface="Times New Roman" panose="02020603050405020304" pitchFamily="18" charset="0"/>
              </a:rPr>
              <a:t>Например, «Мама, ваза, конфеты, класть» </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«Мама кладет конфеты в вазу»; «Муха, на, стекло, сидеть» - «Муха сидит на стекле»; «Я, книга, читать, интересная» - «Я читаю интересную книгу».</a:t>
            </a:r>
          </a:p>
        </p:txBody>
      </p:sp>
    </p:spTree>
    <p:extLst>
      <p:ext uri="{BB962C8B-B14F-4D97-AF65-F5344CB8AC3E}">
        <p14:creationId xmlns:p14="http://schemas.microsoft.com/office/powerpoint/2010/main" val="145455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latin typeface="Times New Roman" panose="02020603050405020304" pitchFamily="18" charset="0"/>
                <a:cs typeface="Times New Roman" panose="02020603050405020304" pitchFamily="18" charset="0"/>
              </a:rPr>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Собери </a:t>
            </a:r>
            <a:r>
              <a:rPr lang="ru-RU" b="1" dirty="0" smtClean="0">
                <a:solidFill>
                  <a:srgbClr val="7030A0"/>
                </a:solidFill>
                <a:latin typeface="Times New Roman" panose="02020603050405020304" pitchFamily="18" charset="0"/>
                <a:cs typeface="Times New Roman" panose="02020603050405020304" pitchFamily="18" charset="0"/>
              </a:rPr>
              <a:t>картинку-сказку»</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1800" dirty="0" smtClean="0">
                <a:latin typeface="Times New Roman" panose="02020603050405020304" pitchFamily="18" charset="0"/>
                <a:cs typeface="Times New Roman" panose="02020603050405020304" pitchFamily="18" charset="0"/>
              </a:rPr>
              <a:t>Цель</a:t>
            </a:r>
            <a:r>
              <a:rPr lang="ru-RU" sz="1800" b="1"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учить детей из частей составлять целое изображение, называть сказку, действующих лиц, учить последовательно, рассказывать сказку. Воспитывать внимание, усидчивость. Развивать речь, обогащать словарный запас.</a:t>
            </a:r>
          </a:p>
          <a:p>
            <a:pPr marL="0" indent="0" algn="ctr">
              <a:buNone/>
            </a:pPr>
            <a:r>
              <a:rPr lang="ru-RU" sz="1800" dirty="0">
                <a:latin typeface="Times New Roman" panose="02020603050405020304" pitchFamily="18" charset="0"/>
                <a:cs typeface="Times New Roman" panose="02020603050405020304" pitchFamily="18" charset="0"/>
              </a:rPr>
              <a:t>Ход</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ребенку предлагается из частей собрать целое изображение сюжета сказки. Ребенок должен назвать сказку и действующие лица, а затем рассказать сказку.</a:t>
            </a:r>
          </a:p>
          <a:p>
            <a:endParaRPr lang="ru-RU" dirty="0"/>
          </a:p>
        </p:txBody>
      </p:sp>
      <p:pic>
        <p:nvPicPr>
          <p:cNvPr id="7" name="Рисунок 6" descr="Дидактические игры для развития связной речи"/>
          <p:cNvPicPr/>
          <p:nvPr/>
        </p:nvPicPr>
        <p:blipFill rotWithShape="1">
          <a:blip r:embed="rId2" cstate="print">
            <a:extLst>
              <a:ext uri="{28A0092B-C50C-407E-A947-70E740481C1C}">
                <a14:useLocalDpi xmlns:a14="http://schemas.microsoft.com/office/drawing/2010/main" val="0"/>
              </a:ext>
            </a:extLst>
          </a:blip>
          <a:srcRect l="11812" t="7848" r="3533"/>
          <a:stretch/>
        </p:blipFill>
        <p:spPr bwMode="auto">
          <a:xfrm>
            <a:off x="5004048" y="3507650"/>
            <a:ext cx="3456384" cy="2674075"/>
          </a:xfrm>
          <a:prstGeom prst="rect">
            <a:avLst/>
          </a:prstGeom>
          <a:noFill/>
          <a:ln>
            <a:noFill/>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479869"/>
            <a:ext cx="3528392" cy="2646294"/>
          </a:xfrm>
          <a:prstGeom prst="rect">
            <a:avLst/>
          </a:prstGeom>
        </p:spPr>
      </p:pic>
    </p:spTree>
    <p:extLst>
      <p:ext uri="{BB962C8B-B14F-4D97-AF65-F5344CB8AC3E}">
        <p14:creationId xmlns:p14="http://schemas.microsoft.com/office/powerpoint/2010/main" val="106354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196752"/>
            <a:ext cx="8229600" cy="5472608"/>
          </a:xfrm>
        </p:spPr>
        <p:txBody>
          <a:bodyPr>
            <a:normAutofit fontScale="40000" lnSpcReduction="20000"/>
          </a:bodyPr>
          <a:lstStyle/>
          <a:p>
            <a:pPr marL="0" indent="0">
              <a:buNone/>
            </a:pPr>
            <a:r>
              <a:rPr lang="ru-RU" sz="5100" b="1" dirty="0">
                <a:latin typeface="Times New Roman" pitchFamily="18" charset="0"/>
                <a:cs typeface="Times New Roman" pitchFamily="18" charset="0"/>
              </a:rPr>
              <a:t>Развитие связной речи является центральной задачей речевого воспитания детей. Это обусловлено, прежде всего, ее социальной значимостью и ролью в формировании личности. Именно в связной речи реализуется основная, </a:t>
            </a:r>
            <a:r>
              <a:rPr lang="ru-RU" sz="5100" b="1" dirty="0" smtClean="0">
                <a:latin typeface="Times New Roman" pitchFamily="18" charset="0"/>
                <a:cs typeface="Times New Roman" pitchFamily="18" charset="0"/>
              </a:rPr>
              <a:t>коммуникативная </a:t>
            </a:r>
            <a:r>
              <a:rPr lang="ru-RU" sz="5100" b="1" dirty="0">
                <a:latin typeface="Times New Roman" pitchFamily="18" charset="0"/>
                <a:cs typeface="Times New Roman" pitchFamily="18" charset="0"/>
              </a:rPr>
              <a:t>функция языка и речи</a:t>
            </a:r>
            <a:r>
              <a:rPr lang="ru-RU" sz="5100" b="1" dirty="0" smtClean="0">
                <a:latin typeface="Times New Roman" pitchFamily="18" charset="0"/>
                <a:cs typeface="Times New Roman" pitchFamily="18" charset="0"/>
              </a:rPr>
              <a:t>.</a:t>
            </a:r>
          </a:p>
          <a:p>
            <a:pPr>
              <a:buNone/>
            </a:pPr>
            <a:endParaRPr lang="ru-RU" sz="5100" dirty="0">
              <a:latin typeface="Times New Roman" pitchFamily="18" charset="0"/>
              <a:cs typeface="Times New Roman" pitchFamily="18" charset="0"/>
            </a:endParaRPr>
          </a:p>
          <a:p>
            <a:pPr marL="0" indent="0">
              <a:buNone/>
            </a:pPr>
            <a:r>
              <a:rPr lang="ru-RU" sz="5100" b="1" dirty="0">
                <a:latin typeface="Times New Roman" pitchFamily="18" charset="0"/>
                <a:cs typeface="Times New Roman" pitchFamily="18" charset="0"/>
              </a:rPr>
              <a:t>Связная речь - высшая форма речи мыслительной деятельности, которая определяет уровень речевого и умственного развития ребенка</a:t>
            </a:r>
            <a:r>
              <a:rPr lang="ru-RU" sz="5100" dirty="0" smtClean="0">
                <a:latin typeface="Times New Roman" pitchFamily="18" charset="0"/>
                <a:cs typeface="Times New Roman" pitchFamily="18" charset="0"/>
              </a:rPr>
              <a:t>.</a:t>
            </a:r>
          </a:p>
          <a:p>
            <a:endParaRPr lang="ru-RU" sz="5100" dirty="0">
              <a:latin typeface="Times New Roman" pitchFamily="18" charset="0"/>
              <a:cs typeface="Times New Roman" pitchFamily="18" charset="0"/>
            </a:endParaRPr>
          </a:p>
          <a:p>
            <a:pPr marL="0" indent="0">
              <a:buNone/>
            </a:pPr>
            <a:r>
              <a:rPr lang="ru-RU" sz="5100" b="1" dirty="0">
                <a:latin typeface="Times New Roman" pitchFamily="18" charset="0"/>
                <a:cs typeface="Times New Roman" pitchFamily="18" charset="0"/>
              </a:rPr>
              <a:t>Дидактические игры используются для решения всех задач речевого развития. Они закрепляют и уточняют словарь, навыки быстрого выбора наиболее подходящего слова, изменения и образования слов, упражняют в составлении связных высказываний, развивают объяснительную речь</a:t>
            </a:r>
            <a:r>
              <a:rPr lang="ru-RU" sz="5100" b="1" dirty="0" smtClean="0">
                <a:latin typeface="Times New Roman" pitchFamily="18" charset="0"/>
                <a:cs typeface="Times New Roman" pitchFamily="18" charset="0"/>
              </a:rPr>
              <a:t>.</a:t>
            </a:r>
          </a:p>
          <a:p>
            <a:endParaRPr lang="ru-RU" sz="5100" dirty="0">
              <a:latin typeface="Times New Roman" pitchFamily="18" charset="0"/>
              <a:cs typeface="Times New Roman" pitchFamily="18" charset="0"/>
            </a:endParaRPr>
          </a:p>
          <a:p>
            <a:pPr marL="0" indent="0">
              <a:buNone/>
            </a:pPr>
            <a:r>
              <a:rPr lang="ru-RU" sz="5100" b="1" dirty="0">
                <a:latin typeface="Times New Roman" pitchFamily="18" charset="0"/>
                <a:cs typeface="Times New Roman" pitchFamily="18" charset="0"/>
              </a:rPr>
              <a:t>Для развития связной речи у старших дошкольников с ОНР были разработаны занятия с использованием дидактических игр. При подборе дидактических игр учитывались возрастные особенности старших дошкольников</a:t>
            </a:r>
            <a:r>
              <a:rPr lang="ru-RU" sz="5100" b="1" dirty="0" smtClean="0">
                <a:latin typeface="Times New Roman" pitchFamily="18" charset="0"/>
                <a:cs typeface="Times New Roman" pitchFamily="18" charset="0"/>
              </a:rPr>
              <a:t>.</a:t>
            </a:r>
          </a:p>
          <a:p>
            <a:pPr>
              <a:buNone/>
            </a:pPr>
            <a:endParaRPr lang="ru-RU" sz="5100" dirty="0">
              <a:latin typeface="Times New Roman" pitchFamily="18" charset="0"/>
              <a:cs typeface="Times New Roman" pitchFamily="18" charset="0"/>
            </a:endParaRPr>
          </a:p>
          <a:p>
            <a:pPr>
              <a:buNone/>
            </a:pPr>
            <a:endParaRPr lang="ru-RU" sz="51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094749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Профессии»</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sz="1600" dirty="0" smtClean="0">
                <a:latin typeface="Times New Roman" panose="02020603050405020304" pitchFamily="18" charset="0"/>
                <a:cs typeface="Times New Roman" panose="02020603050405020304" pitchFamily="18" charset="0"/>
              </a:rPr>
              <a:t>Цель: </a:t>
            </a:r>
            <a:r>
              <a:rPr lang="ru-RU" sz="1600" dirty="0">
                <a:latin typeface="Times New Roman" panose="02020603050405020304" pitchFamily="18" charset="0"/>
                <a:cs typeface="Times New Roman" panose="02020603050405020304" pitchFamily="18" charset="0"/>
              </a:rPr>
              <a:t>научить детей составлять предложения о людях знакомых ребенку профессий.</a:t>
            </a:r>
          </a:p>
          <a:p>
            <a:pPr marL="0" indent="0" algn="ctr">
              <a:buNone/>
            </a:pPr>
            <a:r>
              <a:rPr lang="ru-RU" sz="1600" dirty="0">
                <a:latin typeface="Times New Roman" panose="02020603050405020304" pitchFamily="18" charset="0"/>
                <a:cs typeface="Times New Roman" panose="02020603050405020304" pitchFamily="18" charset="0"/>
              </a:rPr>
              <a:t>Оборудование: сюжетные картинки с изображением людей определенных профессий: продавец, повар, учитель, шофер, милиционер, строитель, парикмахер, художник, пожарник, врач.</a:t>
            </a:r>
          </a:p>
          <a:p>
            <a:pPr marL="0" indent="0" algn="ctr">
              <a:buNone/>
            </a:pPr>
            <a:r>
              <a:rPr lang="ru-RU" sz="1600" dirty="0">
                <a:latin typeface="Times New Roman" panose="02020603050405020304" pitchFamily="18" charset="0"/>
                <a:cs typeface="Times New Roman" panose="02020603050405020304" pitchFamily="18" charset="0"/>
              </a:rPr>
              <a:t>Описание. Ребенок должен составить предложение по картине об обязанностях человека данной профессии. Например, «Шофер водит машину»; «Строитель строит дом»; «Учитель учит детей в школе».</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615265"/>
            <a:ext cx="3528392" cy="2510898"/>
          </a:xfrm>
          <a:prstGeom prst="rect">
            <a:avLst/>
          </a:prstGeom>
        </p:spPr>
      </p:pic>
    </p:spTree>
    <p:extLst>
      <p:ext uri="{BB962C8B-B14F-4D97-AF65-F5344CB8AC3E}">
        <p14:creationId xmlns:p14="http://schemas.microsoft.com/office/powerpoint/2010/main" val="81388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ЧТО ДЛЯ ЧЕГО»</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pPr marL="0" indent="0" algn="ctr">
              <a:buNone/>
            </a:pPr>
            <a:r>
              <a:rPr lang="ru-RU" sz="2900" dirty="0" smtClean="0">
                <a:latin typeface="Times New Roman" panose="02020603050405020304" pitchFamily="18" charset="0"/>
                <a:cs typeface="Times New Roman" panose="02020603050405020304" pitchFamily="18" charset="0"/>
              </a:rPr>
              <a:t>Цель</a:t>
            </a:r>
            <a:r>
              <a:rPr lang="ru-RU" sz="2900" dirty="0">
                <a:latin typeface="Times New Roman" panose="02020603050405020304" pitchFamily="18" charset="0"/>
                <a:cs typeface="Times New Roman" panose="02020603050405020304" pitchFamily="18" charset="0"/>
              </a:rPr>
              <a:t>: использовать в речи глаголы в неопределённой форме, конструкции сложноподчинённого предложения.</a:t>
            </a:r>
          </a:p>
          <a:p>
            <a:pPr marL="0" indent="0" algn="ctr">
              <a:buNone/>
            </a:pPr>
            <a:r>
              <a:rPr lang="ru-RU" sz="2900" dirty="0">
                <a:latin typeface="Times New Roman" panose="02020603050405020304" pitchFamily="18" charset="0"/>
                <a:cs typeface="Times New Roman" panose="02020603050405020304" pitchFamily="18" charset="0"/>
              </a:rPr>
              <a:t>Материал: картинки с изображениями предметов (реальные предметы), которыми пользуются при умывании, одевании и т. д. (мыло, зубная щётка, щётка для ногтей, полотенце, зубная паста, заколка, лента для волос, ножницы, ваза, поднос, кружки, ложки, тарелки, носки, ботинки и т. д.), кукла.</a:t>
            </a:r>
          </a:p>
          <a:p>
            <a:pPr marL="0" indent="0" algn="ctr">
              <a:buNone/>
            </a:pPr>
            <a:r>
              <a:rPr lang="ru-RU" sz="2900" dirty="0">
                <a:latin typeface="Times New Roman" panose="02020603050405020304" pitchFamily="18" charset="0"/>
                <a:cs typeface="Times New Roman" panose="02020603050405020304" pitchFamily="18" charset="0"/>
              </a:rPr>
              <a:t>Детей знакомят с куклой. Рассматривают с ними картинки (предметы), называют. Далее кукла показывает картинки по одной, а дети, не называя их, говорят, для чего нужен тот или иной предмет (чтобы чистить зубы, чтобы мыть руки, чтобы причёсываться и т. д.). В дальнейшем кто-то из детей (с завязанными или закрытыми глазами) отгадывает предмет по его функции и называет его.</a:t>
            </a:r>
          </a:p>
          <a:p>
            <a:endParaRPr lang="ru-RU" dirty="0"/>
          </a:p>
        </p:txBody>
      </p:sp>
    </p:spTree>
    <p:extLst>
      <p:ext uri="{BB962C8B-B14F-4D97-AF65-F5344CB8AC3E}">
        <p14:creationId xmlns:p14="http://schemas.microsoft.com/office/powerpoint/2010/main" val="286517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ЗАГАДКА»</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5598" y="1340769"/>
            <a:ext cx="8229600" cy="4895938"/>
          </a:xfrm>
        </p:spPr>
        <p:txBody>
          <a:bodyPr>
            <a:normAutofit/>
          </a:bodyPr>
          <a:lstStyle/>
          <a:p>
            <a:pPr marL="0" indent="0" algn="ctr">
              <a:buNone/>
            </a:pPr>
            <a:r>
              <a:rPr lang="ru-RU" sz="1400" dirty="0" smtClean="0">
                <a:latin typeface="Times New Roman" panose="02020603050405020304" pitchFamily="18" charset="0"/>
                <a:cs typeface="Times New Roman" panose="02020603050405020304" pitchFamily="18" charset="0"/>
              </a:rPr>
              <a:t>Цель</a:t>
            </a:r>
            <a:r>
              <a:rPr lang="ru-RU" sz="1400" dirty="0">
                <a:latin typeface="Times New Roman" panose="02020603050405020304" pitchFamily="18" charset="0"/>
                <a:cs typeface="Times New Roman" panose="02020603050405020304" pitchFamily="18" charset="0"/>
              </a:rPr>
              <a:t>: выделять признаки предметов, придумывать загадки, используя образные слова и выражения.</a:t>
            </a:r>
          </a:p>
          <a:p>
            <a:pPr marL="0" indent="0" algn="ctr">
              <a:buNone/>
            </a:pPr>
            <a:r>
              <a:rPr lang="ru-RU" sz="1400" dirty="0">
                <a:latin typeface="Times New Roman" panose="02020603050405020304" pitchFamily="18" charset="0"/>
                <a:cs typeface="Times New Roman" panose="02020603050405020304" pitchFamily="18" charset="0"/>
              </a:rPr>
              <a:t>У каждого игрока на столе картинка, перевёрнутая изображением вниз.</a:t>
            </a:r>
          </a:p>
          <a:p>
            <a:pPr marL="0" indent="0" algn="ctr">
              <a:buNone/>
            </a:pPr>
            <a:r>
              <a:rPr lang="ru-RU" sz="1400" dirty="0">
                <a:latin typeface="Times New Roman" panose="02020603050405020304" pitchFamily="18" charset="0"/>
                <a:cs typeface="Times New Roman" panose="02020603050405020304" pitchFamily="18" charset="0"/>
              </a:rPr>
              <a:t>Задание: придумать загадку по картинке и загадать всем присутствующим. Выиграет тот, кто придумает самые интересные загадки, подберёт сравнения, описания, «красивые» слова для своей загадки.</a:t>
            </a:r>
          </a:p>
          <a:p>
            <a:pPr marL="0" indent="0" algn="ctr">
              <a:buNone/>
            </a:pPr>
            <a:r>
              <a:rPr lang="ru-RU" sz="1400" dirty="0">
                <a:latin typeface="Times New Roman" panose="02020603050405020304" pitchFamily="18" charset="0"/>
                <a:cs typeface="Times New Roman" panose="02020603050405020304" pitchFamily="18" charset="0"/>
              </a:rPr>
              <a:t>Вариант игры</a:t>
            </a:r>
          </a:p>
          <a:p>
            <a:pPr marL="0" indent="0" algn="ctr">
              <a:buNone/>
            </a:pPr>
            <a:r>
              <a:rPr lang="ru-RU" sz="1400" dirty="0">
                <a:latin typeface="Times New Roman" panose="02020603050405020304" pitchFamily="18" charset="0"/>
                <a:cs typeface="Times New Roman" panose="02020603050405020304" pitchFamily="18" charset="0"/>
              </a:rPr>
              <a:t>Цель: развивать воображение, умение выразительно передавать содержание, характеры с помощью слова.</a:t>
            </a:r>
          </a:p>
          <a:p>
            <a:pPr marL="0" indent="0" algn="ctr">
              <a:buNone/>
            </a:pPr>
            <a:r>
              <a:rPr lang="ru-RU" sz="1400" dirty="0">
                <a:latin typeface="Times New Roman" panose="02020603050405020304" pitchFamily="18" charset="0"/>
                <a:cs typeface="Times New Roman" panose="02020603050405020304" pitchFamily="18" charset="0"/>
              </a:rPr>
              <a:t>Взрослый выбирает одного-двух игроков, которые, используя кукол, шапочки или другие атрибуты, разыгрывают какой-либо эпизод, диалог из литературного произведения. Дети отгадывают, из какой сказки или рассказа этот отрывок. Кто отгадает первым и скажет, что предшествовало этому эпизоду, и какие действия в произведении за ним последуют, получит право загадывать следующую загадку. Игра повторяется несколько раз.</a:t>
            </a:r>
          </a:p>
          <a:p>
            <a:pPr algn="ctr"/>
            <a:endParaRPr lang="ru-RU" sz="1400" dirty="0">
              <a:latin typeface="Times New Roman" panose="02020603050405020304" pitchFamily="18" charset="0"/>
              <a:cs typeface="Times New Roman" panose="02020603050405020304" pitchFamily="18" charset="0"/>
            </a:endParaRPr>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149080"/>
            <a:ext cx="2691953" cy="2070033"/>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6604" t="-3461" r="-16604" b="3461"/>
          <a:stretch/>
        </p:blipFill>
        <p:spPr>
          <a:xfrm>
            <a:off x="5292080" y="4115839"/>
            <a:ext cx="3145153" cy="2136514"/>
          </a:xfrm>
          <a:prstGeom prst="rect">
            <a:avLst/>
          </a:prstGeom>
        </p:spPr>
      </p:pic>
    </p:spTree>
    <p:extLst>
      <p:ext uri="{BB962C8B-B14F-4D97-AF65-F5344CB8AC3E}">
        <p14:creationId xmlns:p14="http://schemas.microsoft.com/office/powerpoint/2010/main" val="90487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ПРИДУМАЙ СКАЗКУ»</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lgn="ctr">
              <a:buNone/>
            </a:pPr>
            <a:r>
              <a:rPr lang="ru-RU" sz="2800" dirty="0" smtClean="0">
                <a:latin typeface="Times New Roman" panose="02020603050405020304" pitchFamily="18" charset="0"/>
                <a:cs typeface="Times New Roman" panose="02020603050405020304" pitchFamily="18" charset="0"/>
              </a:rPr>
              <a:t>Цель</a:t>
            </a:r>
            <a:r>
              <a:rPr lang="ru-RU" sz="2800" dirty="0">
                <a:latin typeface="Times New Roman" panose="02020603050405020304" pitchFamily="18" charset="0"/>
                <a:cs typeface="Times New Roman" panose="02020603050405020304" pitchFamily="18" charset="0"/>
              </a:rPr>
              <a:t>: самостоятельно подбирать выразительные средства для составления сказки или рассказа на заданную тему.</a:t>
            </a:r>
          </a:p>
          <a:p>
            <a:pPr marL="0" indent="0" algn="ctr">
              <a:buNone/>
            </a:pPr>
            <a:r>
              <a:rPr lang="ru-RU" sz="2800" dirty="0">
                <a:latin typeface="Times New Roman" panose="02020603050405020304" pitchFamily="18" charset="0"/>
                <a:cs typeface="Times New Roman" panose="02020603050405020304" pitchFamily="18" charset="0"/>
              </a:rPr>
              <a:t>Сочинить </a:t>
            </a:r>
            <a:r>
              <a:rPr lang="ru-RU" sz="2800" dirty="0" smtClean="0">
                <a:latin typeface="Times New Roman" panose="02020603050405020304" pitchFamily="18" charset="0"/>
                <a:cs typeface="Times New Roman" panose="02020603050405020304" pitchFamily="18" charset="0"/>
              </a:rPr>
              <a:t>сказку, например: «Что снится зимой медведю» </a:t>
            </a:r>
            <a:r>
              <a:rPr lang="ru-RU" sz="2800" dirty="0">
                <a:latin typeface="Times New Roman" panose="02020603050405020304" pitchFamily="18" charset="0"/>
                <a:cs typeface="Times New Roman" panose="02020603050405020304" pitchFamily="18" charset="0"/>
              </a:rPr>
              <a:t>можно предложить детям после того, как они рассмотрят </a:t>
            </a:r>
            <a:r>
              <a:rPr lang="ru-RU" sz="2800" dirty="0" smtClean="0">
                <a:latin typeface="Times New Roman" panose="02020603050405020304" pitchFamily="18" charset="0"/>
                <a:cs typeface="Times New Roman" panose="02020603050405020304" pitchFamily="18" charset="0"/>
              </a:rPr>
              <a:t>картинку, </a:t>
            </a:r>
            <a:r>
              <a:rPr lang="ru-RU" sz="2800" dirty="0">
                <a:latin typeface="Times New Roman" panose="02020603050405020304" pitchFamily="18" charset="0"/>
                <a:cs typeface="Times New Roman" panose="02020603050405020304" pitchFamily="18" charset="0"/>
              </a:rPr>
              <a:t>услышат стихотворение или рассказ </a:t>
            </a:r>
            <a:r>
              <a:rPr lang="ru-RU" sz="2800" dirty="0" smtClean="0">
                <a:latin typeface="Times New Roman" panose="02020603050405020304" pitchFamily="18" charset="0"/>
                <a:cs typeface="Times New Roman" panose="02020603050405020304" pitchFamily="18" charset="0"/>
              </a:rPr>
              <a:t>о диком животном.</a:t>
            </a:r>
            <a:endParaRPr lang="ru-RU" sz="2800" dirty="0">
              <a:latin typeface="Times New Roman" panose="02020603050405020304" pitchFamily="18" charset="0"/>
              <a:cs typeface="Times New Roman" panose="02020603050405020304" pitchFamily="18" charset="0"/>
            </a:endParaRPr>
          </a:p>
          <a:p>
            <a:pPr marL="0" indent="0" algn="ctr">
              <a:buNone/>
            </a:pPr>
            <a:r>
              <a:rPr lang="ru-RU" sz="2800" dirty="0">
                <a:latin typeface="Times New Roman" panose="02020603050405020304" pitchFamily="18" charset="0"/>
                <a:cs typeface="Times New Roman" panose="02020603050405020304" pitchFamily="18" charset="0"/>
              </a:rPr>
              <a:t>Сочиненные детьми сказки можно оформить в маленькие книжечки, в которых дети могут самостоятельно или с помощью родителей нарисовать иллюстрации.</a:t>
            </a:r>
          </a:p>
          <a:p>
            <a:endParaRPr lang="ru-RU" dirty="0"/>
          </a:p>
        </p:txBody>
      </p:sp>
    </p:spTree>
    <p:extLst>
      <p:ext uri="{BB962C8B-B14F-4D97-AF65-F5344CB8AC3E}">
        <p14:creationId xmlns:p14="http://schemas.microsoft.com/office/powerpoint/2010/main" val="373845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3100" b="1" dirty="0" smtClean="0">
                <a:solidFill>
                  <a:srgbClr val="7030A0"/>
                </a:solidFill>
                <a:latin typeface="Times New Roman" panose="02020603050405020304" pitchFamily="18" charset="0"/>
                <a:cs typeface="Times New Roman" panose="02020603050405020304" pitchFamily="18" charset="0"/>
              </a:rPr>
              <a:t>«Играем со сказкой или рассказом»</a:t>
            </a:r>
            <a:r>
              <a:rPr lang="ru-RU" sz="3100" dirty="0">
                <a:solidFill>
                  <a:srgbClr val="7030A0"/>
                </a:solidFill>
                <a:latin typeface="Times New Roman" panose="02020603050405020304" pitchFamily="18" charset="0"/>
                <a:cs typeface="Times New Roman" panose="02020603050405020304" pitchFamily="18" charset="0"/>
              </a:rPr>
              <a:t/>
            </a:r>
            <a:br>
              <a:rPr lang="ru-RU" sz="3100" dirty="0">
                <a:solidFill>
                  <a:srgbClr val="7030A0"/>
                </a:solidFill>
                <a:latin typeface="Times New Roman" panose="02020603050405020304" pitchFamily="18" charset="0"/>
                <a:cs typeface="Times New Roman" panose="02020603050405020304" pitchFamily="18" charset="0"/>
              </a:rPr>
            </a:br>
            <a:endParaRPr lang="ru-RU" sz="31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1417638"/>
            <a:ext cx="8229600" cy="4953149"/>
          </a:xfrm>
        </p:spPr>
        <p:txBody>
          <a:bodyPr>
            <a:normAutofit/>
          </a:bodyPr>
          <a:lstStyle/>
          <a:p>
            <a:pPr marL="0" indent="0" algn="ctr">
              <a:buNone/>
            </a:pPr>
            <a:r>
              <a:rPr lang="ru-RU" sz="1800" dirty="0" smtClean="0">
                <a:latin typeface="Times New Roman" panose="02020603050405020304" pitchFamily="18" charset="0"/>
                <a:cs typeface="Times New Roman" panose="02020603050405020304" pitchFamily="18" charset="0"/>
              </a:rPr>
              <a:t>Цель</a:t>
            </a:r>
            <a:r>
              <a:rPr lang="ru-RU" sz="1800" dirty="0">
                <a:latin typeface="Times New Roman" panose="02020603050405020304" pitchFamily="18" charset="0"/>
                <a:cs typeface="Times New Roman" panose="02020603050405020304" pitchFamily="18" charset="0"/>
              </a:rPr>
              <a:t>: развивать творческие способности (умение придумывать несколько вариантов окончания сказки, </a:t>
            </a:r>
            <a:r>
              <a:rPr lang="ru-RU" sz="1800" dirty="0" smtClean="0">
                <a:latin typeface="Times New Roman" panose="02020603050405020304" pitchFamily="18" charset="0"/>
                <a:cs typeface="Times New Roman" panose="02020603050405020304" pitchFamily="18" charset="0"/>
              </a:rPr>
              <a:t>рассказа, использовать </a:t>
            </a:r>
            <a:r>
              <a:rPr lang="ru-RU" sz="1800" dirty="0">
                <a:latin typeface="Times New Roman" panose="02020603050405020304" pitchFamily="18" charset="0"/>
                <a:cs typeface="Times New Roman" panose="02020603050405020304" pitchFamily="18" charset="0"/>
              </a:rPr>
              <a:t>разнообразные языковые средства).</a:t>
            </a:r>
          </a:p>
          <a:p>
            <a:pPr marL="0" indent="0" algn="ctr">
              <a:buNone/>
            </a:pPr>
            <a:r>
              <a:rPr lang="ru-RU" sz="1800" dirty="0" smtClean="0">
                <a:latin typeface="Times New Roman" panose="02020603050405020304" pitchFamily="18" charset="0"/>
                <a:cs typeface="Times New Roman" panose="02020603050405020304" pitchFamily="18" charset="0"/>
              </a:rPr>
              <a:t>Познакомив </a:t>
            </a:r>
            <a:r>
              <a:rPr lang="ru-RU" sz="1800" dirty="0">
                <a:latin typeface="Times New Roman" panose="02020603050405020304" pitchFamily="18" charset="0"/>
                <a:cs typeface="Times New Roman" panose="02020603050405020304" pitchFamily="18" charset="0"/>
              </a:rPr>
              <a:t>детей со </a:t>
            </a:r>
            <a:r>
              <a:rPr lang="ru-RU" sz="1800" dirty="0" smtClean="0">
                <a:latin typeface="Times New Roman" panose="02020603050405020304" pitchFamily="18" charset="0"/>
                <a:cs typeface="Times New Roman" panose="02020603050405020304" pitchFamily="18" charset="0"/>
              </a:rPr>
              <a:t>сказкой или рассказом, </a:t>
            </a:r>
            <a:r>
              <a:rPr lang="ru-RU" sz="1800" dirty="0">
                <a:latin typeface="Times New Roman" panose="02020603050405020304" pitchFamily="18" charset="0"/>
                <a:cs typeface="Times New Roman" panose="02020603050405020304" pitchFamily="18" charset="0"/>
              </a:rPr>
              <a:t>взрослый обращает их внимание на то, что сказка </a:t>
            </a:r>
            <a:r>
              <a:rPr lang="ru-RU" sz="1800" dirty="0" smtClean="0">
                <a:latin typeface="Times New Roman" panose="02020603050405020304" pitchFamily="18" charset="0"/>
                <a:cs typeface="Times New Roman" panose="02020603050405020304" pitchFamily="18" charset="0"/>
              </a:rPr>
              <a:t>или рассказ не окончены, </a:t>
            </a:r>
            <a:r>
              <a:rPr lang="ru-RU" sz="1800" dirty="0">
                <a:latin typeface="Times New Roman" panose="02020603050405020304" pitchFamily="18" charset="0"/>
                <a:cs typeface="Times New Roman" panose="02020603050405020304" pitchFamily="18" charset="0"/>
              </a:rPr>
              <a:t>но писатель придумал три разных финала, для того чтобы дети смогли поиграть с этой </a:t>
            </a:r>
            <a:r>
              <a:rPr lang="ru-RU" sz="1800" dirty="0" smtClean="0">
                <a:latin typeface="Times New Roman" panose="02020603050405020304" pitchFamily="18" charset="0"/>
                <a:cs typeface="Times New Roman" panose="02020603050405020304" pitchFamily="18" charset="0"/>
              </a:rPr>
              <a:t>сказкой или рассказом. </a:t>
            </a:r>
            <a:r>
              <a:rPr lang="ru-RU" sz="1800" dirty="0">
                <a:latin typeface="Times New Roman" panose="02020603050405020304" pitchFamily="18" charset="0"/>
                <a:cs typeface="Times New Roman" panose="02020603050405020304" pitchFamily="18" charset="0"/>
              </a:rPr>
              <a:t>Предлагает послушать три варианта концовки и выбрать тот, который больше понравится, или придумать свою концовку и нарисовать к ней рисунки. Можно предложить детям придумать весёлую, печальную или поучительную концовку.</a:t>
            </a:r>
          </a:p>
          <a:p>
            <a:pPr marL="0" indent="0" algn="ctr">
              <a:buNone/>
            </a:pPr>
            <a:r>
              <a:rPr lang="ru-RU" sz="1800" dirty="0">
                <a:latin typeface="Times New Roman" panose="02020603050405020304" pitchFamily="18" charset="0"/>
                <a:cs typeface="Times New Roman" panose="02020603050405020304" pitchFamily="18" charset="0"/>
              </a:rPr>
              <a:t>Завершить игру можно выставкой рисунков и детским рассказыванием.</a:t>
            </a:r>
          </a:p>
          <a:p>
            <a:endParaRPr lang="ru-RU" sz="1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4293096"/>
            <a:ext cx="3312368" cy="2018420"/>
          </a:xfrm>
          <a:prstGeom prst="rect">
            <a:avLst/>
          </a:prstGeom>
        </p:spPr>
      </p:pic>
    </p:spTree>
    <p:extLst>
      <p:ext uri="{BB962C8B-B14F-4D97-AF65-F5344CB8AC3E}">
        <p14:creationId xmlns:p14="http://schemas.microsoft.com/office/powerpoint/2010/main" val="450952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НА ВЫСТАВКЕ»</a:t>
            </a:r>
            <a:r>
              <a:rPr lang="ru-RU" dirty="0">
                <a:solidFill>
                  <a:srgbClr val="7030A0"/>
                </a:solidFill>
                <a:latin typeface="Times New Roman" panose="02020603050405020304" pitchFamily="18" charset="0"/>
                <a:cs typeface="Times New Roman" panose="02020603050405020304" pitchFamily="18" charset="0"/>
              </a:rPr>
              <a:t/>
            </a:r>
            <a:br>
              <a:rPr lang="ru-RU" dirty="0">
                <a:solidFill>
                  <a:srgbClr val="7030A0"/>
                </a:solidFill>
                <a:latin typeface="Times New Roman" panose="02020603050405020304" pitchFamily="18" charset="0"/>
                <a:cs typeface="Times New Roman" panose="02020603050405020304" pitchFamily="18" charset="0"/>
              </a:rPr>
            </a:br>
            <a:endParaRPr lang="ru-RU"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lgn="ctr">
              <a:buNone/>
            </a:pPr>
            <a:r>
              <a:rPr lang="ru-RU" sz="2800" dirty="0" smtClean="0">
                <a:latin typeface="Times New Roman" panose="02020603050405020304" pitchFamily="18" charset="0"/>
                <a:cs typeface="Times New Roman" panose="02020603050405020304" pitchFamily="18" charset="0"/>
              </a:rPr>
              <a:t>Цель</a:t>
            </a:r>
            <a:r>
              <a:rPr lang="ru-RU" sz="2800" dirty="0">
                <a:latin typeface="Times New Roman" panose="02020603050405020304" pitchFamily="18" charset="0"/>
                <a:cs typeface="Times New Roman" panose="02020603050405020304" pitchFamily="18" charset="0"/>
              </a:rPr>
              <a:t>: давать описание картины, используя образные слова и выражения.</a:t>
            </a:r>
          </a:p>
          <a:p>
            <a:pPr marL="0" indent="0" algn="ctr">
              <a:buNone/>
            </a:pPr>
            <a:r>
              <a:rPr lang="ru-RU" sz="2800" dirty="0">
                <a:latin typeface="Times New Roman" panose="02020603050405020304" pitchFamily="18" charset="0"/>
                <a:cs typeface="Times New Roman" panose="02020603050405020304" pitchFamily="18" charset="0"/>
              </a:rPr>
              <a:t>Взрослый размещает на мольберте или в групповой комнате детские рисунки (желательно тематически подобранные или по лексическим темам) и организует выставку. Назначает экскурсовода, который проводит экскурсию по выставке. Экскурсовод должен красиво описать картины, дать им названия. Если ребёнок в чём-то затрудняется, дети ему помогают. В</a:t>
            </a:r>
            <a:r>
              <a:rPr lang="ru-RU" sz="2800" dirty="0" smtClean="0">
                <a:latin typeface="Times New Roman" panose="02020603050405020304" pitchFamily="18" charset="0"/>
                <a:cs typeface="Times New Roman" panose="02020603050405020304" pitchFamily="18" charset="0"/>
              </a:rPr>
              <a:t>зрослый </a:t>
            </a:r>
            <a:r>
              <a:rPr lang="ru-RU" sz="2800" dirty="0">
                <a:latin typeface="Times New Roman" panose="02020603050405020304" pitchFamily="18" charset="0"/>
                <a:cs typeface="Times New Roman" panose="02020603050405020304" pitchFamily="18" charset="0"/>
              </a:rPr>
              <a:t>регулирует частоту смены экскурсоводов. В конце игры выбирается лучший экскурсовод.</a:t>
            </a:r>
          </a:p>
          <a:p>
            <a:endParaRPr lang="ru-RU" dirty="0"/>
          </a:p>
        </p:txBody>
      </p:sp>
    </p:spTree>
    <p:extLst>
      <p:ext uri="{BB962C8B-B14F-4D97-AF65-F5344CB8AC3E}">
        <p14:creationId xmlns:p14="http://schemas.microsoft.com/office/powerpoint/2010/main" val="371467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sz="3100" b="1" dirty="0" smtClean="0">
                <a:solidFill>
                  <a:srgbClr val="7030A0"/>
                </a:solidFill>
                <a:latin typeface="Times New Roman" panose="02020603050405020304" pitchFamily="18" charset="0"/>
                <a:cs typeface="Times New Roman" panose="02020603050405020304" pitchFamily="18" charset="0"/>
              </a:rPr>
              <a:t>«</a:t>
            </a:r>
            <a:r>
              <a:rPr lang="ru-RU" sz="3100" b="1" dirty="0">
                <a:solidFill>
                  <a:srgbClr val="7030A0"/>
                </a:solidFill>
                <a:latin typeface="Times New Roman" panose="02020603050405020304" pitchFamily="18" charset="0"/>
                <a:cs typeface="Times New Roman" panose="02020603050405020304" pitchFamily="18" charset="0"/>
              </a:rPr>
              <a:t>О ЧЁМ ГОВОРИТ ПОСЛОВИЦА»</a:t>
            </a:r>
            <a:r>
              <a:rPr lang="ru-RU" sz="3100" dirty="0">
                <a:solidFill>
                  <a:srgbClr val="7030A0"/>
                </a:solidFill>
                <a:latin typeface="Times New Roman" panose="02020603050405020304" pitchFamily="18" charset="0"/>
                <a:cs typeface="Times New Roman" panose="02020603050405020304" pitchFamily="18" charset="0"/>
              </a:rPr>
              <a:t/>
            </a:r>
            <a:br>
              <a:rPr lang="ru-RU" sz="3100" dirty="0">
                <a:solidFill>
                  <a:srgbClr val="7030A0"/>
                </a:solidFill>
                <a:latin typeface="Times New Roman" panose="02020603050405020304" pitchFamily="18" charset="0"/>
                <a:cs typeface="Times New Roman" panose="02020603050405020304" pitchFamily="18" charset="0"/>
              </a:rPr>
            </a:br>
            <a:endParaRPr lang="ru-RU" sz="31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marL="0" indent="0" algn="ctr">
              <a:buNone/>
            </a:pPr>
            <a:r>
              <a:rPr lang="ru-RU" sz="3000" dirty="0" smtClean="0">
                <a:latin typeface="Times New Roman" panose="02020603050405020304" pitchFamily="18" charset="0"/>
                <a:cs typeface="Times New Roman" panose="02020603050405020304" pitchFamily="18" charset="0"/>
              </a:rPr>
              <a:t>После </a:t>
            </a:r>
            <a:r>
              <a:rPr lang="ru-RU" sz="3000" dirty="0">
                <a:latin typeface="Times New Roman" panose="02020603050405020304" pitchFamily="18" charset="0"/>
                <a:cs typeface="Times New Roman" panose="02020603050405020304" pitchFamily="18" charset="0"/>
              </a:rPr>
              <a:t>беседы о значении какой-нибудь пословицы взрослый предлагает детям придумать небольшой рассказ или сказку, в котором кто-то из героев мог бы сказать эту пословицу. Дети могут нарисовать иллюстрацию к пословице. </a:t>
            </a:r>
            <a:r>
              <a:rPr lang="ru-RU" sz="3000" dirty="0" smtClean="0">
                <a:latin typeface="Times New Roman" panose="02020603050405020304" pitchFamily="18" charset="0"/>
                <a:cs typeface="Times New Roman" panose="02020603050405020304" pitchFamily="18" charset="0"/>
              </a:rPr>
              <a:t>Детям </a:t>
            </a:r>
            <a:r>
              <a:rPr lang="ru-RU" sz="3000" dirty="0">
                <a:latin typeface="Times New Roman" panose="02020603050405020304" pitchFamily="18" charset="0"/>
                <a:cs typeface="Times New Roman" panose="02020603050405020304" pitchFamily="18" charset="0"/>
              </a:rPr>
              <a:t>могут быть предложены такие пословицы: «У страха глаза велики»; «Трусливому зайке и пенёк—волк»; «Не рой яму другому, сам в неё попадешь»; «Кто зря сердит, у того голова болит»; «Как аукнется, так и откликнется»; «Какие сани, такие и сами»; «Одна пчела много мёда не наносит» и др.</a:t>
            </a:r>
          </a:p>
          <a:p>
            <a:endParaRPr lang="ru-RU" dirty="0"/>
          </a:p>
        </p:txBody>
      </p:sp>
    </p:spTree>
    <p:extLst>
      <p:ext uri="{BB962C8B-B14F-4D97-AF65-F5344CB8AC3E}">
        <p14:creationId xmlns:p14="http://schemas.microsoft.com/office/powerpoint/2010/main" val="306019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0" algn="ctr">
              <a:buNone/>
            </a:pPr>
            <a:r>
              <a:rPr lang="ru-RU" sz="3000" dirty="0">
                <a:latin typeface="Times New Roman" panose="02020603050405020304" pitchFamily="18" charset="0"/>
                <a:cs typeface="Times New Roman" panose="02020603050405020304" pitchFamily="18" charset="0"/>
              </a:rPr>
              <a:t>В заключении хочется отметить, что использование различных по условиям дидактических </a:t>
            </a:r>
            <a:r>
              <a:rPr lang="ru-RU" sz="3000" dirty="0" smtClean="0">
                <a:latin typeface="Times New Roman" panose="02020603050405020304" pitchFamily="18" charset="0"/>
                <a:cs typeface="Times New Roman" panose="02020603050405020304" pitchFamily="18" charset="0"/>
              </a:rPr>
              <a:t>игр </a:t>
            </a:r>
            <a:r>
              <a:rPr lang="ru-RU" sz="3000" dirty="0">
                <a:latin typeface="Times New Roman" panose="02020603050405020304" pitchFamily="18" charset="0"/>
                <a:cs typeface="Times New Roman" panose="02020603050405020304" pitchFamily="18" charset="0"/>
              </a:rPr>
              <a:t>по </a:t>
            </a:r>
            <a:r>
              <a:rPr lang="ru-RU" sz="3000" dirty="0" smtClean="0">
                <a:latin typeface="Times New Roman" panose="02020603050405020304" pitchFamily="18" charset="0"/>
                <a:cs typeface="Times New Roman" panose="02020603050405020304" pitchFamily="18" charset="0"/>
              </a:rPr>
              <a:t>развитию </a:t>
            </a:r>
            <a:r>
              <a:rPr lang="ru-RU" sz="3000" dirty="0">
                <a:latin typeface="Times New Roman" panose="02020603050405020304" pitchFamily="18" charset="0"/>
                <a:cs typeface="Times New Roman" panose="02020603050405020304" pitchFamily="18" charset="0"/>
              </a:rPr>
              <a:t>связной речи детей с ОНР позволяет овладеть языковыми средствами, на основе которых возможно построение связных, законченных высказываний. Дети овладевают навыками свободного составления рассказа по наглядности, рассказ по аналогии, т. е. того вида монолога, который составляет основу овладения знаниями в школе.</a:t>
            </a:r>
          </a:p>
          <a:p>
            <a:endParaRPr lang="ru-RU" dirty="0"/>
          </a:p>
        </p:txBody>
      </p:sp>
    </p:spTree>
    <p:extLst>
      <p:ext uri="{BB962C8B-B14F-4D97-AF65-F5344CB8AC3E}">
        <p14:creationId xmlns:p14="http://schemas.microsoft.com/office/powerpoint/2010/main" val="3179174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5400" b="1" spc="50" dirty="0" smtClean="0">
                <a:ln w="11430"/>
                <a:solidFill>
                  <a:srgbClr val="7030A0"/>
                </a:solidFill>
                <a:effectLst>
                  <a:outerShdw blurRad="76200" dist="50800" dir="5400000" algn="tl" rotWithShape="0">
                    <a:srgbClr val="000000">
                      <a:alpha val="65000"/>
                    </a:srgbClr>
                  </a:outerShdw>
                </a:effectLst>
                <a:latin typeface="Times New Roman" pitchFamily="18" charset="0"/>
                <a:cs typeface="Times New Roman" pitchFamily="18" charset="0"/>
              </a:rPr>
              <a:t>Спасибо </a:t>
            </a:r>
          </a:p>
          <a:p>
            <a:pPr algn="ctr">
              <a:buNone/>
            </a:pPr>
            <a:r>
              <a:rPr lang="ru-RU" sz="5400" b="1" spc="50" dirty="0" smtClean="0">
                <a:ln w="11430"/>
                <a:solidFill>
                  <a:srgbClr val="7030A0"/>
                </a:solidFill>
                <a:effectLst>
                  <a:outerShdw blurRad="76200" dist="50800" dir="5400000" algn="tl" rotWithShape="0">
                    <a:srgbClr val="000000">
                      <a:alpha val="65000"/>
                    </a:srgbClr>
                  </a:outerShdw>
                </a:effectLst>
                <a:latin typeface="Times New Roman" pitchFamily="18" charset="0"/>
                <a:cs typeface="Times New Roman" pitchFamily="18" charset="0"/>
              </a:rPr>
              <a:t>за внимание!</a:t>
            </a:r>
            <a:endParaRPr lang="ru-RU" sz="5400" b="1" spc="50" dirty="0">
              <a:ln w="11430"/>
              <a:solidFill>
                <a:srgbClr val="7030A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2299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b="1" dirty="0" smtClean="0">
                <a:solidFill>
                  <a:srgbClr val="7030A0"/>
                </a:solidFill>
                <a:latin typeface="Times New Roman" panose="02020603050405020304" pitchFamily="18" charset="0"/>
                <a:cs typeface="Times New Roman" panose="02020603050405020304" pitchFamily="18" charset="0"/>
              </a:rPr>
              <a:t>Задачи</a:t>
            </a:r>
            <a:endParaRPr lang="ru-RU" sz="66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lvl="0" indent="0" algn="ctr">
              <a:buNone/>
            </a:pPr>
            <a:r>
              <a:rPr lang="ru-RU" sz="2400" dirty="0">
                <a:latin typeface="Times New Roman" panose="02020603050405020304" pitchFamily="18" charset="0"/>
                <a:cs typeface="Times New Roman" panose="02020603050405020304" pitchFamily="18" charset="0"/>
              </a:rPr>
              <a:t>Закрепление и развитие у детей навыков речевого общения, речевой </a:t>
            </a:r>
            <a:r>
              <a:rPr lang="ru-RU" sz="2400" dirty="0" smtClean="0">
                <a:latin typeface="Times New Roman" panose="02020603050405020304" pitchFamily="18" charset="0"/>
                <a:cs typeface="Times New Roman" panose="02020603050405020304" pitchFamily="18" charset="0"/>
              </a:rPr>
              <a:t>коммуникации.</a:t>
            </a:r>
            <a:endParaRPr lang="ru-RU" sz="2400" dirty="0">
              <a:latin typeface="Times New Roman" panose="02020603050405020304" pitchFamily="18" charset="0"/>
              <a:cs typeface="Times New Roman" panose="02020603050405020304" pitchFamily="18" charset="0"/>
            </a:endParaRPr>
          </a:p>
          <a:p>
            <a:pPr marL="0" lvl="0" indent="0" algn="ctr">
              <a:buNone/>
            </a:pPr>
            <a:r>
              <a:rPr lang="ru-RU" sz="2400" dirty="0">
                <a:latin typeface="Times New Roman" panose="02020603050405020304" pitchFamily="18" charset="0"/>
                <a:cs typeface="Times New Roman" panose="02020603050405020304" pitchFamily="18" charset="0"/>
              </a:rPr>
              <a:t>Формирование навыков построения связных монологических </a:t>
            </a:r>
            <a:r>
              <a:rPr lang="ru-RU" sz="2400" dirty="0" smtClean="0">
                <a:latin typeface="Times New Roman" panose="02020603050405020304" pitchFamily="18" charset="0"/>
                <a:cs typeface="Times New Roman" panose="02020603050405020304" pitchFamily="18" charset="0"/>
              </a:rPr>
              <a:t>высказываний.</a:t>
            </a:r>
            <a:endParaRPr lang="ru-RU" sz="2400" dirty="0">
              <a:latin typeface="Times New Roman" panose="02020603050405020304" pitchFamily="18" charset="0"/>
              <a:cs typeface="Times New Roman" panose="02020603050405020304" pitchFamily="18" charset="0"/>
            </a:endParaRPr>
          </a:p>
          <a:p>
            <a:pPr marL="0" lvl="0" indent="0" algn="ctr">
              <a:buNone/>
            </a:pPr>
            <a:r>
              <a:rPr lang="ru-RU" sz="2400" dirty="0">
                <a:latin typeface="Times New Roman" panose="02020603050405020304" pitchFamily="18" charset="0"/>
                <a:cs typeface="Times New Roman" panose="02020603050405020304" pitchFamily="18" charset="0"/>
              </a:rPr>
              <a:t>Развитие навыков контроля и самоконтроля за построением связных </a:t>
            </a:r>
            <a:r>
              <a:rPr lang="ru-RU" sz="2400" dirty="0" smtClean="0">
                <a:latin typeface="Times New Roman" panose="02020603050405020304" pitchFamily="18" charset="0"/>
                <a:cs typeface="Times New Roman" panose="02020603050405020304" pitchFamily="18" charset="0"/>
              </a:rPr>
              <a:t>высказываний.</a:t>
            </a:r>
            <a:endParaRPr lang="ru-RU" sz="2400" dirty="0">
              <a:latin typeface="Times New Roman" panose="02020603050405020304" pitchFamily="18" charset="0"/>
              <a:cs typeface="Times New Roman" panose="02020603050405020304" pitchFamily="18" charset="0"/>
            </a:endParaRPr>
          </a:p>
          <a:p>
            <a:pPr marL="0" lvl="0" indent="0" algn="ctr">
              <a:buNone/>
            </a:pPr>
            <a:r>
              <a:rPr lang="ru-RU" sz="2400" dirty="0">
                <a:latin typeface="Times New Roman" panose="02020603050405020304" pitchFamily="18" charset="0"/>
                <a:cs typeface="Times New Roman" panose="02020603050405020304" pitchFamily="18" charset="0"/>
              </a:rPr>
              <a:t>Целенаправленное воздействие на активизацию ряда психических процессов (восприятия, памяти, воображения, мыслительных операций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тесно связанных с формированием устного речевого </a:t>
            </a:r>
            <a:r>
              <a:rPr lang="ru-RU" sz="2400" dirty="0" smtClean="0">
                <a:latin typeface="Times New Roman" panose="02020603050405020304" pitchFamily="18" charset="0"/>
                <a:cs typeface="Times New Roman" panose="02020603050405020304" pitchFamily="18" charset="0"/>
              </a:rPr>
              <a:t>сообщения.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84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Дидактические игры могут быть</a:t>
            </a:r>
          </a:p>
          <a:p>
            <a:pPr marL="0" indent="0" algn="ctr">
              <a:buNone/>
            </a:pPr>
            <a:r>
              <a:rPr lang="ru-RU" sz="3600" dirty="0" smtClean="0">
                <a:latin typeface="Times New Roman" panose="02020603050405020304" pitchFamily="18" charset="0"/>
                <a:cs typeface="Times New Roman" panose="02020603050405020304" pitchFamily="18" charset="0"/>
              </a:rPr>
              <a:t>рекомендованы воспитателям, учителям-логопедам для </a:t>
            </a:r>
            <a:r>
              <a:rPr lang="ru-RU" sz="3600" dirty="0">
                <a:latin typeface="Times New Roman" panose="02020603050405020304" pitchFamily="18" charset="0"/>
                <a:cs typeface="Times New Roman" panose="02020603050405020304" pitchFamily="18" charset="0"/>
              </a:rPr>
              <a:t>групповых, индивидуальных </a:t>
            </a:r>
            <a:r>
              <a:rPr lang="ru-RU" sz="3600" dirty="0" smtClean="0">
                <a:latin typeface="Times New Roman" panose="02020603050405020304" pitchFamily="18" charset="0"/>
                <a:cs typeface="Times New Roman" panose="02020603050405020304" pitchFamily="18" charset="0"/>
              </a:rPr>
              <a:t>занятий </a:t>
            </a:r>
            <a:r>
              <a:rPr lang="ru-RU" sz="3600" dirty="0">
                <a:latin typeface="Times New Roman" panose="02020603050405020304" pitchFamily="18" charset="0"/>
                <a:cs typeface="Times New Roman" panose="02020603050405020304" pitchFamily="18" charset="0"/>
              </a:rPr>
              <a:t>с детьми 5-7 </a:t>
            </a:r>
            <a:r>
              <a:rPr lang="ru-RU" sz="3600" dirty="0" smtClean="0">
                <a:latin typeface="Times New Roman" panose="02020603050405020304" pitchFamily="18" charset="0"/>
                <a:cs typeface="Times New Roman" panose="02020603050405020304" pitchFamily="18" charset="0"/>
              </a:rPr>
              <a:t>лет, а </a:t>
            </a:r>
            <a:r>
              <a:rPr lang="ru-RU" sz="3600" dirty="0">
                <a:latin typeface="Times New Roman" panose="02020603050405020304" pitchFamily="18" charset="0"/>
                <a:cs typeface="Times New Roman" panose="02020603050405020304" pitchFamily="18" charset="0"/>
              </a:rPr>
              <a:t>также родителям</a:t>
            </a:r>
          </a:p>
          <a:p>
            <a:pPr marL="0" indent="0" algn="ctr">
              <a:buNone/>
            </a:pPr>
            <a:r>
              <a:rPr lang="ru-RU" sz="3600" dirty="0" smtClean="0">
                <a:latin typeface="Times New Roman" panose="02020603050405020304" pitchFamily="18" charset="0"/>
                <a:cs typeface="Times New Roman" panose="02020603050405020304" pitchFamily="18" charset="0"/>
              </a:rPr>
              <a:t>для </a:t>
            </a:r>
            <a:r>
              <a:rPr lang="ru-RU" sz="3600" dirty="0">
                <a:latin typeface="Times New Roman" panose="02020603050405020304" pitchFamily="18" charset="0"/>
                <a:cs typeface="Times New Roman" panose="02020603050405020304" pitchFamily="18" charset="0"/>
              </a:rPr>
              <a:t>занятий с </a:t>
            </a:r>
            <a:r>
              <a:rPr lang="ru-RU" sz="3600" dirty="0" smtClean="0">
                <a:latin typeface="Times New Roman" panose="02020603050405020304" pitchFamily="18" charset="0"/>
                <a:cs typeface="Times New Roman" panose="02020603050405020304" pitchFamily="18" charset="0"/>
              </a:rPr>
              <a:t>детьми в </a:t>
            </a:r>
            <a:r>
              <a:rPr lang="ru-RU" sz="3600" dirty="0">
                <a:latin typeface="Times New Roman" panose="02020603050405020304" pitchFamily="18" charset="0"/>
                <a:cs typeface="Times New Roman" panose="02020603050405020304" pitchFamily="18" charset="0"/>
              </a:rPr>
              <a:t>свободное время.</a:t>
            </a:r>
          </a:p>
          <a:p>
            <a:pPr algn="ctr"/>
            <a:endParaRPr lang="ru-RU" sz="3600" dirty="0"/>
          </a:p>
        </p:txBody>
      </p:sp>
      <p:sp>
        <p:nvSpPr>
          <p:cNvPr id="4" name="TextBox 3"/>
          <p:cNvSpPr txBox="1"/>
          <p:nvPr/>
        </p:nvSpPr>
        <p:spPr>
          <a:xfrm>
            <a:off x="1475656" y="476672"/>
            <a:ext cx="7487050" cy="523220"/>
          </a:xfrm>
          <a:prstGeom prst="rect">
            <a:avLst/>
          </a:prstGeom>
          <a:noFill/>
        </p:spPr>
        <p:txBody>
          <a:bodyPr wrap="none" rtlCol="0">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Педагогическая  направленность</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9134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Закончи предложение»</a:t>
            </a:r>
            <a:br>
              <a:rPr lang="ru-RU" b="1" dirty="0">
                <a:solidFill>
                  <a:srgbClr val="7030A0"/>
                </a:solidFill>
                <a:latin typeface="Times New Roman" panose="02020603050405020304" pitchFamily="18" charset="0"/>
                <a:cs typeface="Times New Roman" panose="02020603050405020304" pitchFamily="18" charset="0"/>
              </a:rPr>
            </a:b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781128"/>
          </a:xfrm>
        </p:spPr>
        <p:txBody>
          <a:bodyPr>
            <a:normAutofit/>
          </a:bodyPr>
          <a:lstStyle/>
          <a:p>
            <a:pPr marL="0" indent="0" algn="ctr">
              <a:buNone/>
            </a:pPr>
            <a:r>
              <a:rPr lang="ru-RU" sz="2000" dirty="0" smtClean="0">
                <a:latin typeface="Times New Roman" panose="02020603050405020304" pitchFamily="18" charset="0"/>
                <a:cs typeface="Times New Roman" panose="02020603050405020304" pitchFamily="18" charset="0"/>
              </a:rPr>
              <a:t>Цель: </a:t>
            </a:r>
            <a:r>
              <a:rPr lang="ru-RU" sz="2000" dirty="0">
                <a:latin typeface="Times New Roman" panose="02020603050405020304" pitchFamily="18" charset="0"/>
                <a:cs typeface="Times New Roman" panose="02020603050405020304" pitchFamily="18" charset="0"/>
              </a:rPr>
              <a:t>научить детей составлению простых предложений по картинкам.</a:t>
            </a:r>
          </a:p>
          <a:p>
            <a:pPr marL="0" indent="0" algn="ctr">
              <a:buNone/>
            </a:pPr>
            <a:r>
              <a:rPr lang="ru-RU" sz="2000" dirty="0">
                <a:latin typeface="Times New Roman" panose="02020603050405020304" pitchFamily="18" charset="0"/>
                <a:cs typeface="Times New Roman" panose="02020603050405020304" pitchFamily="18" charset="0"/>
              </a:rPr>
              <a:t>Оборудование: предметные картинки.</a:t>
            </a:r>
          </a:p>
          <a:p>
            <a:pPr marL="0" indent="0" algn="ctr">
              <a:buNone/>
            </a:pPr>
            <a:r>
              <a:rPr lang="ru-RU" sz="2000" dirty="0">
                <a:latin typeface="Times New Roman" panose="02020603050405020304" pitchFamily="18" charset="0"/>
                <a:cs typeface="Times New Roman" panose="02020603050405020304" pitchFamily="18" charset="0"/>
              </a:rPr>
              <a:t>Описание. Взрослый расставляет перед ребенком картинки и начинает произносить предложение, а ребенок должен его закончить подходящим словом, опираясь на картинки.</a:t>
            </a:r>
          </a:p>
          <a:p>
            <a:pPr marL="0" indent="0" algn="ctr">
              <a:buNone/>
            </a:pPr>
            <a:r>
              <a:rPr lang="ru-RU" sz="2000" dirty="0">
                <a:latin typeface="Times New Roman" panose="02020603050405020304" pitchFamily="18" charset="0"/>
                <a:cs typeface="Times New Roman" panose="02020603050405020304" pitchFamily="18" charset="0"/>
              </a:rPr>
              <a:t>Например, «Кошка </a:t>
            </a:r>
            <a:r>
              <a:rPr lang="ru-RU" sz="2000" dirty="0" smtClean="0">
                <a:latin typeface="Times New Roman" panose="02020603050405020304" pitchFamily="18" charset="0"/>
                <a:cs typeface="Times New Roman" panose="02020603050405020304" pitchFamily="18" charset="0"/>
              </a:rPr>
              <a:t>любит (сыр) </a:t>
            </a:r>
            <a:r>
              <a:rPr lang="ru-RU" sz="2000" dirty="0">
                <a:latin typeface="Times New Roman" panose="02020603050405020304" pitchFamily="18" charset="0"/>
                <a:cs typeface="Times New Roman" panose="02020603050405020304" pitchFamily="18" charset="0"/>
              </a:rPr>
              <a:t>»; «Девочка бросает (мяч) »; «Собака грызет (кость) »; «Мама испекла (торт) ».</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005064"/>
            <a:ext cx="2976331" cy="2232248"/>
          </a:xfrm>
          <a:prstGeom prst="rect">
            <a:avLst/>
          </a:prstGeom>
        </p:spPr>
      </p:pic>
    </p:spTree>
    <p:extLst>
      <p:ext uri="{BB962C8B-B14F-4D97-AF65-F5344CB8AC3E}">
        <p14:creationId xmlns:p14="http://schemas.microsoft.com/office/powerpoint/2010/main" val="205711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7030A0"/>
                </a:solidFill>
                <a:latin typeface="Times New Roman" panose="02020603050405020304" pitchFamily="18" charset="0"/>
                <a:cs typeface="Times New Roman" panose="02020603050405020304" pitchFamily="18" charset="0"/>
              </a:rPr>
              <a:t>«Расскажем сказку вместе»</a:t>
            </a:r>
            <a:endParaRPr lang="ru-RU" sz="36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775" y="1417638"/>
            <a:ext cx="8229600" cy="4953149"/>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Цель: развивать речевую активность детей, закреплять знание содержания сказок, умение воспроизводить последовательность действий героев, развивать у детей память , активность, самостоятельность.</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5" y="3933056"/>
            <a:ext cx="3096345" cy="2322259"/>
          </a:xfrm>
          <a:prstGeom prst="rect">
            <a:avLst/>
          </a:prstGeom>
        </p:spPr>
      </p:pic>
    </p:spTree>
    <p:extLst>
      <p:ext uri="{BB962C8B-B14F-4D97-AF65-F5344CB8AC3E}">
        <p14:creationId xmlns:p14="http://schemas.microsoft.com/office/powerpoint/2010/main" val="174278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latin typeface="Times New Roman" panose="02020603050405020304" pitchFamily="18" charset="0"/>
                <a:cs typeface="Times New Roman" panose="02020603050405020304" pitchFamily="18" charset="0"/>
              </a:rPr>
              <a:t>«Сказка-веер»</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ru-RU" dirty="0" smtClean="0">
                <a:latin typeface="Times New Roman" panose="02020603050405020304" pitchFamily="18" charset="0"/>
                <a:cs typeface="Times New Roman" panose="02020603050405020304" pitchFamily="18" charset="0"/>
              </a:rPr>
              <a:t>Цель: учить выразительно рассказывать знакомую сказку, </a:t>
            </a:r>
            <a:r>
              <a:rPr lang="ru-RU" dirty="0">
                <a:latin typeface="Times New Roman" panose="02020603050405020304" pitchFamily="18" charset="0"/>
                <a:cs typeface="Times New Roman" panose="02020603050405020304" pitchFamily="18" charset="0"/>
              </a:rPr>
              <a:t>умение воспроизводить последовательность действий </a:t>
            </a:r>
            <a:r>
              <a:rPr lang="ru-RU" dirty="0" smtClean="0">
                <a:latin typeface="Times New Roman" panose="02020603050405020304" pitchFamily="18" charset="0"/>
                <a:cs typeface="Times New Roman" panose="02020603050405020304" pitchFamily="18" charset="0"/>
              </a:rPr>
              <a:t>героев.</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519714"/>
            <a:ext cx="3389548" cy="254216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19714"/>
            <a:ext cx="3468212" cy="2601159"/>
          </a:xfrm>
          <a:prstGeom prst="rect">
            <a:avLst/>
          </a:prstGeom>
        </p:spPr>
      </p:pic>
    </p:spTree>
    <p:extLst>
      <p:ext uri="{BB962C8B-B14F-4D97-AF65-F5344CB8AC3E}">
        <p14:creationId xmlns:p14="http://schemas.microsoft.com/office/powerpoint/2010/main" val="217352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latin typeface="Times New Roman" panose="02020603050405020304" pitchFamily="18" charset="0"/>
                <a:cs typeface="Times New Roman" panose="02020603050405020304" pitchFamily="18" charset="0"/>
              </a:rPr>
              <a:t>«Карты </a:t>
            </a:r>
            <a:r>
              <a:rPr lang="ru-RU" b="1" dirty="0" err="1" smtClean="0">
                <a:solidFill>
                  <a:srgbClr val="7030A0"/>
                </a:solidFill>
                <a:latin typeface="Times New Roman" panose="02020603050405020304" pitchFamily="18" charset="0"/>
                <a:cs typeface="Times New Roman" panose="02020603050405020304" pitchFamily="18" charset="0"/>
              </a:rPr>
              <a:t>Пассаторе</a:t>
            </a:r>
            <a:r>
              <a:rPr lang="ru-RU" b="1" dirty="0" smtClean="0">
                <a:solidFill>
                  <a:srgbClr val="7030A0"/>
                </a:solidFill>
                <a:latin typeface="Times New Roman" panose="02020603050405020304" pitchFamily="18" charset="0"/>
                <a:cs typeface="Times New Roman" panose="02020603050405020304" pitchFamily="18" charset="0"/>
              </a:rPr>
              <a:t>»</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sz="1600" b="1" dirty="0">
                <a:latin typeface="Times New Roman" panose="02020603050405020304" pitchFamily="18" charset="0"/>
                <a:cs typeface="Times New Roman" panose="02020603050405020304" pitchFamily="18" charset="0"/>
              </a:rPr>
              <a:t>Цель: способствовать развитию связной речи; развивать логику, творчество, память, </a:t>
            </a:r>
            <a:r>
              <a:rPr lang="ru-RU" sz="1600" b="1" dirty="0" smtClean="0">
                <a:latin typeface="Times New Roman" panose="02020603050405020304" pitchFamily="18" charset="0"/>
                <a:cs typeface="Times New Roman" panose="02020603050405020304" pitchFamily="18" charset="0"/>
              </a:rPr>
              <a:t>воображение </a:t>
            </a:r>
            <a:r>
              <a:rPr lang="ru-RU" sz="1600" b="1" dirty="0">
                <a:latin typeface="Times New Roman" panose="02020603050405020304" pitchFamily="18" charset="0"/>
                <a:cs typeface="Times New Roman" panose="02020603050405020304" pitchFamily="18" charset="0"/>
              </a:rPr>
              <a:t>дошкольников, ловкость рук, мелкую моторику пальцев; </a:t>
            </a:r>
            <a:r>
              <a:rPr lang="ru-RU" sz="1600" b="1" dirty="0" smtClean="0">
                <a:latin typeface="Times New Roman" panose="02020603050405020304" pitchFamily="18" charset="0"/>
                <a:cs typeface="Times New Roman" panose="02020603050405020304" pitchFamily="18" charset="0"/>
              </a:rPr>
              <a:t>воспитывать  </a:t>
            </a:r>
            <a:r>
              <a:rPr lang="ru-RU" sz="1600" b="1" dirty="0">
                <a:latin typeface="Times New Roman" panose="02020603050405020304" pitchFamily="18" charset="0"/>
                <a:cs typeface="Times New Roman" panose="02020603050405020304" pitchFamily="18" charset="0"/>
              </a:rPr>
              <a:t>доброжелательные отношения между взрослыми и детьми, а также между </a:t>
            </a:r>
            <a:r>
              <a:rPr lang="ru-RU" sz="1600" b="1" dirty="0" smtClean="0">
                <a:latin typeface="Times New Roman" panose="02020603050405020304" pitchFamily="18" charset="0"/>
                <a:cs typeface="Times New Roman" panose="02020603050405020304" pitchFamily="18" charset="0"/>
              </a:rPr>
              <a:t>сверстниками.</a:t>
            </a:r>
          </a:p>
          <a:p>
            <a:pPr marL="0" indent="0">
              <a:buNone/>
            </a:pPr>
            <a:r>
              <a:rPr lang="ru-RU" sz="1200" dirty="0" smtClean="0">
                <a:latin typeface="Times New Roman" panose="02020603050405020304" pitchFamily="18" charset="0"/>
                <a:cs typeface="Times New Roman" panose="02020603050405020304" pitchFamily="18" charset="0"/>
              </a:rPr>
              <a:t>Ход </a:t>
            </a:r>
            <a:r>
              <a:rPr lang="ru-RU" sz="1200" dirty="0">
                <a:latin typeface="Times New Roman" panose="02020603050405020304" pitchFamily="18" charset="0"/>
                <a:cs typeface="Times New Roman" panose="02020603050405020304" pitchFamily="18" charset="0"/>
              </a:rPr>
              <a:t>игры:</a:t>
            </a:r>
          </a:p>
          <a:p>
            <a:pPr marL="0" indent="0">
              <a:buNone/>
            </a:pPr>
            <a:r>
              <a:rPr lang="ru-RU" sz="1200" dirty="0">
                <a:latin typeface="Times New Roman" panose="02020603050405020304" pitchFamily="18" charset="0"/>
                <a:cs typeface="Times New Roman" panose="02020603050405020304" pitchFamily="18" charset="0"/>
              </a:rPr>
              <a:t>Приготовьте 30-50 картонных карт прямоугольной формы размером 10</a:t>
            </a:r>
            <a:r>
              <a:rPr lang="en-US" sz="1200" dirty="0">
                <a:latin typeface="Times New Roman" panose="02020603050405020304" pitchFamily="18" charset="0"/>
                <a:cs typeface="Times New Roman" panose="02020603050405020304" pitchFamily="18" charset="0"/>
              </a:rPr>
              <a:t>x</a:t>
            </a:r>
            <a:r>
              <a:rPr lang="ru-RU" sz="1200" dirty="0">
                <a:latin typeface="Times New Roman" panose="02020603050405020304" pitchFamily="18" charset="0"/>
                <a:cs typeface="Times New Roman" panose="02020603050405020304" pitchFamily="18" charset="0"/>
              </a:rPr>
              <a:t>7 или обычную старую колоду карт</a:t>
            </a:r>
            <a:r>
              <a:rPr lang="ru-RU" sz="1200" dirty="0" smtClean="0">
                <a:latin typeface="Times New Roman" panose="02020603050405020304" pitchFamily="18" charset="0"/>
                <a:cs typeface="Times New Roman" panose="02020603050405020304" pitchFamily="18" charset="0"/>
              </a:rPr>
              <a:t>.</a:t>
            </a:r>
          </a:p>
          <a:p>
            <a:pPr marL="0" indent="0">
              <a:buNone/>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Затем приклейте на одну из сторон картинку с изображением какого-нибудь объекта,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хорошо </a:t>
            </a:r>
            <a:r>
              <a:rPr lang="ru-RU" sz="1200" dirty="0">
                <a:latin typeface="Times New Roman" panose="02020603050405020304" pitchFamily="18" charset="0"/>
                <a:cs typeface="Times New Roman" panose="02020603050405020304" pitchFamily="18" charset="0"/>
              </a:rPr>
              <a:t>знакомого детям: цветок, машина, шляпа и т.д. Участниками игры может быть неограниченное количество </a:t>
            </a:r>
            <a:r>
              <a:rPr lang="ru-RU" sz="1200" dirty="0" smtClean="0">
                <a:latin typeface="Times New Roman" panose="02020603050405020304" pitchFamily="18" charset="0"/>
                <a:cs typeface="Times New Roman" panose="02020603050405020304" pitchFamily="18" charset="0"/>
              </a:rPr>
              <a:t>человек. Разложите </a:t>
            </a:r>
            <a:r>
              <a:rPr lang="ru-RU" sz="1200" dirty="0">
                <a:latin typeface="Times New Roman" panose="02020603050405020304" pitchFamily="18" charset="0"/>
                <a:cs typeface="Times New Roman" panose="02020603050405020304" pitchFamily="18" charset="0"/>
              </a:rPr>
              <a:t>все карточки на столе «рубашками» вверх. Первый участник берет одну </a:t>
            </a:r>
            <a:r>
              <a:rPr lang="ru-RU" sz="1200" dirty="0" smtClean="0">
                <a:latin typeface="Times New Roman" panose="02020603050405020304" pitchFamily="18" charset="0"/>
                <a:cs typeface="Times New Roman" panose="02020603050405020304" pitchFamily="18" charset="0"/>
              </a:rPr>
              <a:t>карту</a:t>
            </a:r>
          </a:p>
          <a:p>
            <a:pPr marL="0" indent="0">
              <a:buNone/>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и показывает ее всем участникам. Например, на карте изображения домика. Игрок начинает сказку так: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На лесной опушке стояла избушка» Второй участник вытягивает вторую карту с изображением</a:t>
            </a:r>
            <a:r>
              <a:rPr lang="ru-RU" sz="1200" dirty="0" smtClean="0">
                <a:latin typeface="Times New Roman" panose="02020603050405020304" pitchFamily="18" charset="0"/>
                <a:cs typeface="Times New Roman" panose="02020603050405020304" pitchFamily="18" charset="0"/>
              </a:rPr>
              <a:t>,</a:t>
            </a:r>
          </a:p>
          <a:p>
            <a:pPr marL="0" indent="0">
              <a:buNone/>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допустим, попугая и продолжает: «А в избушке жил красивый и яркий попугай».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Следующие </a:t>
            </a:r>
            <a:r>
              <a:rPr lang="ru-RU" sz="1200" dirty="0">
                <a:latin typeface="Times New Roman" panose="02020603050405020304" pitchFamily="18" charset="0"/>
                <a:cs typeface="Times New Roman" panose="02020603050405020304" pitchFamily="18" charset="0"/>
              </a:rPr>
              <a:t>игроки вытягивают карты по одному и продолжают сказку так,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чтобы </a:t>
            </a:r>
            <a:r>
              <a:rPr lang="ru-RU" sz="1200" dirty="0">
                <a:latin typeface="Times New Roman" panose="02020603050405020304" pitchFamily="18" charset="0"/>
                <a:cs typeface="Times New Roman" panose="02020603050405020304" pitchFamily="18" charset="0"/>
              </a:rPr>
              <a:t>сохранялась ее логическая нить. Игра и сама сказка заканчивается тогда</a:t>
            </a:r>
            <a:r>
              <a:rPr lang="ru-RU" sz="1200" dirty="0" smtClean="0">
                <a:latin typeface="Times New Roman" panose="02020603050405020304" pitchFamily="18" charset="0"/>
                <a:cs typeface="Times New Roman" panose="02020603050405020304" pitchFamily="18" charset="0"/>
              </a:rPr>
              <a:t>,</a:t>
            </a:r>
          </a:p>
          <a:p>
            <a:pPr marL="0" indent="0">
              <a:buNone/>
            </a:pPr>
            <a:r>
              <a:rPr lang="ru-RU" sz="1200" dirty="0" smtClean="0">
                <a:latin typeface="Times New Roman" panose="02020603050405020304" pitchFamily="18" charset="0"/>
                <a:cs typeface="Times New Roman" panose="02020603050405020304" pitchFamily="18" charset="0"/>
              </a:rPr>
              <a:t>когда </a:t>
            </a:r>
            <a:r>
              <a:rPr lang="ru-RU" sz="1200" dirty="0">
                <a:latin typeface="Times New Roman" panose="02020603050405020304" pitchFamily="18" charset="0"/>
                <a:cs typeface="Times New Roman" panose="02020603050405020304" pitchFamily="18" charset="0"/>
              </a:rPr>
              <a:t>заканчиваются карты. Игру можно усложнить, разложив картинки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получившейся последовательности, а затем вспомнив и пересказав сказку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от </a:t>
            </a:r>
            <a:r>
              <a:rPr lang="ru-RU" sz="1200" dirty="0">
                <a:latin typeface="Times New Roman" panose="02020603050405020304" pitchFamily="18" charset="0"/>
                <a:cs typeface="Times New Roman" panose="02020603050405020304" pitchFamily="18" charset="0"/>
              </a:rPr>
              <a:t>начала до </a:t>
            </a:r>
            <a:r>
              <a:rPr lang="ru-RU" sz="1200" dirty="0" smtClean="0">
                <a:latin typeface="Times New Roman" panose="02020603050405020304" pitchFamily="18" charset="0"/>
                <a:cs typeface="Times New Roman" panose="02020603050405020304" pitchFamily="18" charset="0"/>
              </a:rPr>
              <a:t>конца. Чем </a:t>
            </a:r>
            <a:r>
              <a:rPr lang="ru-RU" sz="1200" dirty="0">
                <a:latin typeface="Times New Roman" panose="02020603050405020304" pitchFamily="18" charset="0"/>
                <a:cs typeface="Times New Roman" panose="02020603050405020304" pitchFamily="18" charset="0"/>
              </a:rPr>
              <a:t>интереснее будут подобраны изображения для карт,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тем </a:t>
            </a:r>
            <a:r>
              <a:rPr lang="ru-RU" sz="1200" dirty="0">
                <a:latin typeface="Times New Roman" panose="02020603050405020304" pitchFamily="18" charset="0"/>
                <a:cs typeface="Times New Roman" panose="02020603050405020304" pitchFamily="18" charset="0"/>
              </a:rPr>
              <a:t>сказочная история будет разнообразнее.</a:t>
            </a:r>
          </a:p>
          <a:p>
            <a:pPr marL="0" indent="0">
              <a:buNone/>
            </a:pPr>
            <a:endParaRPr lang="ru-RU" dirty="0">
              <a:latin typeface="Times New Roman" panose="02020603050405020304" pitchFamily="18" charset="0"/>
              <a:cs typeface="Times New Roman" panose="02020603050405020304" pitchFamily="18" charset="0"/>
            </a:endParaRPr>
          </a:p>
          <a:p>
            <a:pPr marL="0" indent="0" algn="ctr">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479" y="3877537"/>
            <a:ext cx="2962672" cy="2222005"/>
          </a:xfrm>
          <a:prstGeom prst="rect">
            <a:avLst/>
          </a:prstGeom>
        </p:spPr>
      </p:pic>
    </p:spTree>
    <p:extLst>
      <p:ext uri="{BB962C8B-B14F-4D97-AF65-F5344CB8AC3E}">
        <p14:creationId xmlns:p14="http://schemas.microsoft.com/office/powerpoint/2010/main" val="265388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7030A0"/>
                </a:solidFill>
                <a:latin typeface="Times New Roman" panose="02020603050405020304" pitchFamily="18" charset="0"/>
                <a:cs typeface="Times New Roman" panose="02020603050405020304" pitchFamily="18" charset="0"/>
              </a:rPr>
              <a:t>«Календарь-помощник»</a:t>
            </a:r>
            <a:endParaRPr lang="ru-RU" sz="4000" b="1" dirty="0">
              <a:solidFill>
                <a:srgbClr val="7030A0"/>
              </a:solidFill>
              <a:latin typeface="Times New Roman" panose="02020603050405020304" pitchFamily="18" charset="0"/>
              <a:cs typeface="Times New Roman" panose="02020603050405020304" pitchFamily="18" charset="0"/>
            </a:endParaRPr>
          </a:p>
        </p:txBody>
      </p:sp>
      <p:sp>
        <p:nvSpPr>
          <p:cNvPr id="15" name="Объект 14"/>
          <p:cNvSpPr>
            <a:spLocks noGrp="1"/>
          </p:cNvSpPr>
          <p:nvPr>
            <p:ph idx="1"/>
          </p:nvPr>
        </p:nvSpPr>
        <p:spPr/>
        <p:txBody>
          <a:bodyPr>
            <a:normAutofit/>
          </a:bodyPr>
          <a:lstStyle/>
          <a:p>
            <a:pPr marL="0" indent="0" algn="ctr">
              <a:buNone/>
            </a:pPr>
            <a:r>
              <a:rPr lang="ru-RU" sz="2000" dirty="0">
                <a:latin typeface="Times New Roman" panose="02020603050405020304" pitchFamily="18" charset="0"/>
                <a:cs typeface="Times New Roman" panose="02020603050405020304" pitchFamily="18" charset="0"/>
              </a:rPr>
              <a:t>Цель: учить образовывать форму родительного падежа имен существительных. Активизировать словарь по теме</a:t>
            </a:r>
            <a:r>
              <a:rPr lang="ru-RU" sz="2000" dirty="0" smtClean="0">
                <a:latin typeface="Times New Roman" panose="02020603050405020304" pitchFamily="18" charset="0"/>
                <a:cs typeface="Times New Roman" panose="02020603050405020304" pitchFamily="18" charset="0"/>
              </a:rPr>
              <a:t>. Развивать связную речь.</a:t>
            </a: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988" y="2739630"/>
            <a:ext cx="4788024" cy="3591018"/>
          </a:xfrm>
          <a:prstGeom prst="rect">
            <a:avLst/>
          </a:prstGeom>
        </p:spPr>
      </p:pic>
    </p:spTree>
    <p:extLst>
      <p:ext uri="{BB962C8B-B14F-4D97-AF65-F5344CB8AC3E}">
        <p14:creationId xmlns:p14="http://schemas.microsoft.com/office/powerpoint/2010/main" val="19444473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1892</Words>
  <Application>Microsoft Office PowerPoint</Application>
  <PresentationFormat>Экран (4:3)</PresentationFormat>
  <Paragraphs>110</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Times New Roman</vt:lpstr>
      <vt:lpstr>Тема Office</vt:lpstr>
      <vt:lpstr>Дидактические игры для формирования связной речи</vt:lpstr>
      <vt:lpstr>Презентация PowerPoint</vt:lpstr>
      <vt:lpstr>Задачи</vt:lpstr>
      <vt:lpstr>Презентация PowerPoint</vt:lpstr>
      <vt:lpstr> «Закончи предложение» </vt:lpstr>
      <vt:lpstr>«Расскажем сказку вместе»</vt:lpstr>
      <vt:lpstr>«Сказка-веер»</vt:lpstr>
      <vt:lpstr>«Карты Пассаторе»</vt:lpstr>
      <vt:lpstr>«Календарь-помощник»</vt:lpstr>
      <vt:lpstr>«Волшебный кубик»</vt:lpstr>
      <vt:lpstr>Интересные рассказы</vt:lpstr>
      <vt:lpstr>«Сказочная змейка»</vt:lpstr>
      <vt:lpstr> «ЗАДУМАЙ СЛОВО» </vt:lpstr>
      <vt:lpstr> «ЧТО НАПУТАЛ НЕЗНАЙКА?» </vt:lpstr>
      <vt:lpstr> «КТО ИНТЕРЕСНЕЕ ПРИДУМАЕТ» </vt:lpstr>
      <vt:lpstr> «Расскажи» </vt:lpstr>
      <vt:lpstr> «Моя семья» </vt:lpstr>
      <vt:lpstr> «Почини предложение» </vt:lpstr>
      <vt:lpstr> «Собери картинку-сказку» </vt:lpstr>
      <vt:lpstr> «Профессии» </vt:lpstr>
      <vt:lpstr> «ЧТО ДЛЯ ЧЕГО» </vt:lpstr>
      <vt:lpstr> «ЗАГАДКА» </vt:lpstr>
      <vt:lpstr> «ПРИДУМАЙ СКАЗКУ» </vt:lpstr>
      <vt:lpstr> «Играем со сказкой или рассказом» </vt:lpstr>
      <vt:lpstr> «НА ВЫСТАВКЕ» </vt:lpstr>
      <vt:lpstr> «О ЧЁМ ГОВОРИТ ПОСЛОВИЦА» </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52</cp:revision>
  <dcterms:created xsi:type="dcterms:W3CDTF">2013-01-06T18:32:13Z</dcterms:created>
  <dcterms:modified xsi:type="dcterms:W3CDTF">2017-12-11T19:04:03Z</dcterms:modified>
</cp:coreProperties>
</file>