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presProps.xml" Type="http://schemas.openxmlformats.org/officeDocument/2006/relationships/presProps" Id="rId2"/><Relationship Target="slides/slide8.xml" Type="http://schemas.openxmlformats.org/officeDocument/2006/relationships/slide" Id="rId13"/><Relationship Target="theme/theme1.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y="0" x="0"/>
          <a:ext cy="0" cx="0"/>
          <a:chOff y="0" x="0"/>
          <a:chExt cy="0" cx="0"/>
        </a:xfrm>
      </p:grpSpPr>
      <p:sp>
        <p:nvSpPr>
          <p:cNvPr id="10" name="Shape 10"/>
          <p:cNvSpPr/>
          <p:nvPr/>
        </p:nvSpPr>
        <p:spPr>
          <a:xfrm>
            <a:off y="0" x="4724400"/>
            <a:ext cy="5140547" cx="3012140"/>
          </a:xfrm>
          <a:custGeom>
            <a:pathLst>
              <a:path w="3012141" extrusionOk="0" h="6854064">
                <a:moveTo>
                  <a:pt y="0" x="2623817"/>
                </a:moveTo>
                <a:lnTo>
                  <a:pt y="608783" x="2791741"/>
                </a:lnTo>
                <a:lnTo>
                  <a:pt y="1301537" x="1826176"/>
                </a:lnTo>
                <a:lnTo>
                  <a:pt y="2466623" x="2130539"/>
                </a:lnTo>
                <a:lnTo>
                  <a:pt y="3190866" x="1175470"/>
                </a:lnTo>
                <a:lnTo>
                  <a:pt y="4355952" x="1469337"/>
                </a:lnTo>
                <a:lnTo>
                  <a:pt y="5080194" x="493277"/>
                </a:lnTo>
                <a:lnTo>
                  <a:pt y="6255776" x="808135"/>
                </a:lnTo>
                <a:lnTo>
                  <a:pt y="6854064" x="0"/>
                </a:lnTo>
                <a:lnTo>
                  <a:pt y="6854064" x="388325"/>
                </a:lnTo>
                <a:lnTo>
                  <a:pt y="6308258" x="1007545"/>
                </a:lnTo>
                <a:lnTo>
                  <a:pt y="5122179" x="713678"/>
                </a:lnTo>
                <a:lnTo>
                  <a:pt y="4408433" x="1679242"/>
                </a:lnTo>
                <a:lnTo>
                  <a:pt y="3232851" x="1364384"/>
                </a:lnTo>
                <a:lnTo>
                  <a:pt y="2498112" x="2361435"/>
                </a:lnTo>
                <a:lnTo>
                  <a:pt y="1343522" x="2015091"/>
                </a:lnTo>
                <a:lnTo>
                  <a:pt y="608783" x="3012141"/>
                </a:lnTo>
                <a:lnTo>
                  <a:pt y="0" x="2833722"/>
                </a:lnTo>
              </a:path>
            </a:pathLst>
          </a:custGeom>
          <a:solidFill>
            <a:schemeClr val="dk1"/>
          </a:solidFill>
          <a:ln>
            <a:noFill/>
          </a:ln>
        </p:spPr>
        <p:txBody>
          <a:bodyPr bIns="45700" rIns="91425" lIns="91425" tIns="45700" anchor="ctr" anchorCtr="0">
            <a:noAutofit/>
          </a:bodyPr>
          <a:lstStyle/>
          <a:p>
            <a:pPr>
              <a:spcBef>
                <a:spcPts val="0"/>
              </a:spcBef>
              <a:buNone/>
            </a:pPr>
            <a:r>
              <a:t/>
            </a:r>
            <a:endParaRPr/>
          </a:p>
        </p:txBody>
      </p:sp>
      <p:grpSp>
        <p:nvGrpSpPr>
          <p:cNvPr id="11" name="Shape 11"/>
          <p:cNvGrpSpPr/>
          <p:nvPr/>
        </p:nvGrpSpPr>
        <p:grpSpPr>
          <a:xfrm>
            <a:off y="0" x="4571999"/>
            <a:ext cy="5143499" cx="4546600"/>
            <a:chOff y="0" x="1447"/>
            <a:chExt cy="4319" cx="2863"/>
          </a:xfrm>
        </p:grpSpPr>
        <p:sp>
          <p:nvSpPr>
            <p:cNvPr id="12" name="Shape 12"/>
            <p:cNvSpPr/>
            <p:nvPr/>
          </p:nvSpPr>
          <p:spPr>
            <a:xfrm>
              <a:off y="0" x="1447"/>
              <a:ext cy="4319" cx="1885"/>
            </a:xfrm>
            <a:custGeom>
              <a:pathLst>
                <a:path w="1886" extrusionOk="0" h="4320">
                  <a:moveTo>
                    <a:pt y="0" x="1719"/>
                  </a:moveTo>
                  <a:lnTo>
                    <a:pt y="357" x="1813"/>
                  </a:lnTo>
                  <a:lnTo>
                    <a:pt y="805" x="1194"/>
                  </a:lnTo>
                  <a:lnTo>
                    <a:pt y="1544" x="1393"/>
                  </a:lnTo>
                  <a:lnTo>
                    <a:pt y="1991" x="777"/>
                  </a:lnTo>
                  <a:lnTo>
                    <a:pt y="2734" x="972"/>
                  </a:lnTo>
                  <a:lnTo>
                    <a:pt y="3178" x="355"/>
                  </a:lnTo>
                  <a:lnTo>
                    <a:pt y="3921" x="554"/>
                  </a:lnTo>
                  <a:lnTo>
                    <a:pt y="4320" x="0"/>
                  </a:lnTo>
                  <a:lnTo>
                    <a:pt y="4320" x="109"/>
                  </a:lnTo>
                  <a:lnTo>
                    <a:pt y="3948" x="623"/>
                  </a:lnTo>
                  <a:lnTo>
                    <a:pt y="3205" x="430"/>
                  </a:lnTo>
                  <a:lnTo>
                    <a:pt y="2761" x="1045"/>
                  </a:lnTo>
                  <a:lnTo>
                    <a:pt y="2018" x="850"/>
                  </a:lnTo>
                  <a:lnTo>
                    <a:pt y="1572" x="1468"/>
                  </a:lnTo>
                  <a:lnTo>
                    <a:pt y="830" x="1271"/>
                  </a:lnTo>
                  <a:lnTo>
                    <a:pt y="386" x="1886"/>
                  </a:lnTo>
                  <a:lnTo>
                    <a:pt y="0" x="1788"/>
                  </a:lnTo>
                  <a:lnTo>
                    <a:pt y="0" x="1719"/>
                  </a:lnTo>
                  <a:close/>
                </a:path>
              </a:pathLst>
            </a:custGeom>
            <a:solidFill>
              <a:srgbClr val="A64129"/>
            </a:solidFill>
            <a:ln>
              <a:noFill/>
            </a:ln>
          </p:spPr>
          <p:txBody>
            <a:bodyPr bIns="45700" rIns="91425" lIns="91425" tIns="45700" anchor="t" anchorCtr="0">
              <a:noAutofit/>
            </a:bodyPr>
            <a:lstStyle/>
            <a:p>
              <a:pPr>
                <a:spcBef>
                  <a:spcPts val="0"/>
                </a:spcBef>
                <a:buNone/>
              </a:pPr>
              <a:r>
                <a:t/>
              </a:r>
              <a:endParaRPr/>
            </a:p>
          </p:txBody>
        </p:sp>
        <p:sp>
          <p:nvSpPr>
            <p:cNvPr id="13" name="Shape 13"/>
            <p:cNvSpPr/>
            <p:nvPr/>
          </p:nvSpPr>
          <p:spPr>
            <a:xfrm>
              <a:off y="0" x="1559"/>
              <a:ext cy="4319" cx="1978"/>
            </a:xfrm>
            <a:custGeom>
              <a:pathLst>
                <a:path w="1979" extrusionOk="0" h="4320">
                  <a:moveTo>
                    <a:pt y="0" x="1673"/>
                  </a:moveTo>
                  <a:lnTo>
                    <a:pt y="382" x="1777"/>
                  </a:lnTo>
                  <a:lnTo>
                    <a:pt y="830" x="1160"/>
                  </a:lnTo>
                  <a:lnTo>
                    <a:pt y="1570" x="1357"/>
                  </a:lnTo>
                  <a:lnTo>
                    <a:pt y="2016" x="743"/>
                  </a:lnTo>
                  <a:lnTo>
                    <a:pt y="2759" x="936"/>
                  </a:lnTo>
                  <a:lnTo>
                    <a:pt y="3204" x="319"/>
                  </a:lnTo>
                  <a:lnTo>
                    <a:pt y="3947" x="517"/>
                  </a:lnTo>
                  <a:lnTo>
                    <a:pt y="4320" x="0"/>
                  </a:lnTo>
                  <a:lnTo>
                    <a:pt y="4320" x="304"/>
                  </a:lnTo>
                  <a:lnTo>
                    <a:pt y="4025" x="717"/>
                  </a:lnTo>
                  <a:lnTo>
                    <a:pt y="3280" x="521"/>
                  </a:lnTo>
                  <a:lnTo>
                    <a:pt y="2836" x="1136"/>
                  </a:lnTo>
                  <a:lnTo>
                    <a:pt y="2093" x="941"/>
                  </a:lnTo>
                  <a:lnTo>
                    <a:pt y="1648" x="1559"/>
                  </a:lnTo>
                  <a:lnTo>
                    <a:pt y="905" x="1362"/>
                  </a:lnTo>
                  <a:lnTo>
                    <a:pt y="461" x="1979"/>
                  </a:lnTo>
                  <a:lnTo>
                    <a:pt y="0" x="1859"/>
                  </a:lnTo>
                  <a:lnTo>
                    <a:pt y="0" x="1673"/>
                  </a:lnTo>
                  <a:close/>
                </a:path>
              </a:pathLst>
            </a:custGeom>
            <a:solidFill>
              <a:srgbClr val="384452"/>
            </a:solidFill>
            <a:ln>
              <a:noFill/>
            </a:ln>
          </p:spPr>
          <p:txBody>
            <a:bodyPr bIns="45700" rIns="91425" lIns="91425" tIns="45700" anchor="t" anchorCtr="0">
              <a:noAutofit/>
            </a:bodyPr>
            <a:lstStyle/>
            <a:p>
              <a:pPr>
                <a:spcBef>
                  <a:spcPts val="0"/>
                </a:spcBef>
                <a:buNone/>
              </a:pPr>
              <a:r>
                <a:t/>
              </a:r>
              <a:endParaRPr/>
            </a:p>
          </p:txBody>
        </p:sp>
        <p:sp>
          <p:nvSpPr>
            <p:cNvPr id="14" name="Shape 14"/>
            <p:cNvSpPr/>
            <p:nvPr/>
          </p:nvSpPr>
          <p:spPr>
            <a:xfrm>
              <a:off y="0" x="2090"/>
              <a:ext cy="4319" cx="1805"/>
            </a:xfrm>
            <a:custGeom>
              <a:pathLst>
                <a:path w="1806" extrusionOk="0" h="4320">
                  <a:moveTo>
                    <a:pt y="0" x="1462"/>
                  </a:moveTo>
                  <a:lnTo>
                    <a:pt y="510" x="1604"/>
                  </a:lnTo>
                  <a:lnTo>
                    <a:pt y="958" x="987"/>
                  </a:lnTo>
                  <a:lnTo>
                    <a:pt y="1696" x="1183"/>
                  </a:lnTo>
                  <a:lnTo>
                    <a:pt y="2142" x="570"/>
                  </a:lnTo>
                  <a:lnTo>
                    <a:pt y="2885" x="764"/>
                  </a:lnTo>
                  <a:lnTo>
                    <a:pt y="3329" x="147"/>
                  </a:lnTo>
                  <a:lnTo>
                    <a:pt y="4072" x="344"/>
                  </a:lnTo>
                  <a:lnTo>
                    <a:pt y="4320" x="0"/>
                  </a:lnTo>
                  <a:lnTo>
                    <a:pt y="4320" x="304"/>
                  </a:lnTo>
                  <a:lnTo>
                    <a:pt y="4151" x="544"/>
                  </a:lnTo>
                  <a:lnTo>
                    <a:pt y="3406" x="349"/>
                  </a:lnTo>
                  <a:lnTo>
                    <a:pt y="2961" x="965"/>
                  </a:lnTo>
                  <a:lnTo>
                    <a:pt y="2220" x="768"/>
                  </a:lnTo>
                  <a:lnTo>
                    <a:pt y="1776" x="1385"/>
                  </a:lnTo>
                  <a:lnTo>
                    <a:pt y="1031" x="1189"/>
                  </a:lnTo>
                  <a:lnTo>
                    <a:pt y="586" x="1806"/>
                  </a:lnTo>
                  <a:lnTo>
                    <a:pt y="0" x="1647"/>
                  </a:lnTo>
                  <a:lnTo>
                    <a:pt y="0" x="1462"/>
                  </a:lnTo>
                  <a:close/>
                </a:path>
              </a:pathLst>
            </a:custGeom>
            <a:solidFill>
              <a:srgbClr val="F68C1F"/>
            </a:solidFill>
            <a:ln>
              <a:noFill/>
            </a:ln>
          </p:spPr>
          <p:txBody>
            <a:bodyPr bIns="45700" rIns="91425" lIns="91425" tIns="45700" anchor="t" anchorCtr="0">
              <a:noAutofit/>
            </a:bodyPr>
            <a:lstStyle/>
            <a:p>
              <a:pPr>
                <a:spcBef>
                  <a:spcPts val="0"/>
                </a:spcBef>
                <a:buNone/>
              </a:pPr>
              <a:r>
                <a:t/>
              </a:r>
              <a:endParaRPr/>
            </a:p>
          </p:txBody>
        </p:sp>
        <p:sp>
          <p:nvSpPr>
            <p:cNvPr id="15" name="Shape 15"/>
            <p:cNvSpPr/>
            <p:nvPr/>
          </p:nvSpPr>
          <p:spPr>
            <a:xfrm>
              <a:off y="0" x="2463"/>
              <a:ext cy="4319" cx="1847"/>
            </a:xfrm>
            <a:custGeom>
              <a:pathLst>
                <a:path w="1848" extrusionOk="0" h="4320">
                  <a:moveTo>
                    <a:pt y="0" x="1311"/>
                  </a:moveTo>
                  <a:lnTo>
                    <a:pt y="606" x="1475"/>
                  </a:lnTo>
                  <a:lnTo>
                    <a:pt y="1055" x="856"/>
                  </a:lnTo>
                  <a:lnTo>
                    <a:pt y="1794" x="1054"/>
                  </a:lnTo>
                  <a:lnTo>
                    <a:pt y="2240" x="439"/>
                  </a:lnTo>
                  <a:lnTo>
                    <a:pt y="2981" x="634"/>
                  </a:lnTo>
                  <a:lnTo>
                    <a:pt y="3428" x="16"/>
                  </a:lnTo>
                  <a:lnTo>
                    <a:pt y="4169" x="215"/>
                  </a:lnTo>
                  <a:lnTo>
                    <a:pt y="4320" x="0"/>
                  </a:lnTo>
                  <a:lnTo>
                    <a:pt y="4320" x="570"/>
                  </a:lnTo>
                  <a:lnTo>
                    <a:pt y="4304" x="584"/>
                  </a:lnTo>
                  <a:lnTo>
                    <a:pt y="3570" x="391"/>
                  </a:lnTo>
                  <a:lnTo>
                    <a:pt y="3118" x="1005"/>
                  </a:lnTo>
                  <a:lnTo>
                    <a:pt y="2380" x="810"/>
                  </a:lnTo>
                  <a:lnTo>
                    <a:pt y="1936" x="1422"/>
                  </a:lnTo>
                  <a:lnTo>
                    <a:pt y="1193" x="1229"/>
                  </a:lnTo>
                  <a:lnTo>
                    <a:pt y="743" x="1848"/>
                  </a:lnTo>
                  <a:lnTo>
                    <a:pt y="0" x="1650"/>
                  </a:lnTo>
                  <a:lnTo>
                    <a:pt y="0" x="1311"/>
                  </a:lnTo>
                  <a:close/>
                </a:path>
              </a:pathLst>
            </a:custGeom>
            <a:solidFill>
              <a:srgbClr val="A4BDC0"/>
            </a:solidFill>
            <a:ln>
              <a:noFill/>
            </a:ln>
          </p:spPr>
          <p:txBody>
            <a:bodyPr bIns="45700" rIns="91425" lIns="91425" tIns="45700" anchor="t" anchorCtr="0">
              <a:noAutofit/>
            </a:bodyPr>
            <a:lstStyle/>
            <a:p>
              <a:pPr>
                <a:spcBef>
                  <a:spcPts val="0"/>
                </a:spcBef>
                <a:buNone/>
              </a:pPr>
              <a:r>
                <a:t/>
              </a:r>
              <a:endParaRPr/>
            </a:p>
          </p:txBody>
        </p:sp>
      </p:grpSp>
      <p:sp>
        <p:nvSpPr>
          <p:cNvPr id="16" name="Shape 16"/>
          <p:cNvSpPr txBox="1"/>
          <p:nvPr>
            <p:ph type="ctrTitle"/>
          </p:nvPr>
        </p:nvSpPr>
        <p:spPr>
          <a:xfrm>
            <a:off y="746438" x="685800"/>
            <a:ext cy="1158600" cx="5258700"/>
          </a:xfrm>
          <a:prstGeom prst="rect">
            <a:avLst/>
          </a:prstGeom>
        </p:spPr>
        <p:txBody>
          <a:bodyPr bIns="91425" rIns="91425" lIns="91425" tIns="91425" anchor="b"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17" name="Shape 17"/>
          <p:cNvSpPr txBox="1"/>
          <p:nvPr>
            <p:ph idx="1" type="subTitle"/>
          </p:nvPr>
        </p:nvSpPr>
        <p:spPr>
          <a:xfrm>
            <a:off y="1986416" x="685800"/>
            <a:ext cy="772800" cx="5258700"/>
          </a:xfrm>
          <a:prstGeom prst="rect">
            <a:avLst/>
          </a:prstGeom>
        </p:spPr>
        <p:txBody>
          <a:bodyPr bIns="91425" rIns="91425" lIns="91425" tIns="91425" anchor="t" anchorCtr="0"/>
          <a:lstStyle>
            <a:lvl1pPr>
              <a:spcBef>
                <a:spcPts val="0"/>
              </a:spcBef>
              <a:buNone/>
              <a:defRPr/>
            </a:lvl1pPr>
            <a:lvl2pPr>
              <a:spcBef>
                <a:spcPts val="0"/>
              </a:spcBef>
              <a:buSzPct val="100000"/>
              <a:buNone/>
              <a:defRPr sz="3000"/>
            </a:lvl2pPr>
            <a:lvl3pPr>
              <a:spcBef>
                <a:spcPts val="0"/>
              </a:spcBef>
              <a:buSzPct val="100000"/>
              <a:buNone/>
              <a:defRPr sz="3000"/>
            </a:lvl3pPr>
            <a:lvl4pPr>
              <a:spcBef>
                <a:spcPts val="0"/>
              </a:spcBef>
              <a:buSzPct val="100000"/>
              <a:buNone/>
              <a:defRPr sz="3000"/>
            </a:lvl4pPr>
            <a:lvl5pPr>
              <a:spcBef>
                <a:spcPts val="0"/>
              </a:spcBef>
              <a:buSzPct val="100000"/>
              <a:buNone/>
              <a:defRPr sz="3000"/>
            </a:lvl5pPr>
            <a:lvl6pPr>
              <a:spcBef>
                <a:spcPts val="0"/>
              </a:spcBef>
              <a:buSzPct val="100000"/>
              <a:buNone/>
              <a:defRPr sz="3000"/>
            </a:lvl6pPr>
            <a:lvl7pPr>
              <a:spcBef>
                <a:spcPts val="0"/>
              </a:spcBef>
              <a:buSzPct val="100000"/>
              <a:buNone/>
              <a:defRPr sz="3000"/>
            </a:lvl7pPr>
            <a:lvl8pPr>
              <a:spcBef>
                <a:spcPts val="0"/>
              </a:spcBef>
              <a:buSzPct val="100000"/>
              <a:buNone/>
              <a:defRPr sz="3000"/>
            </a:lvl8pPr>
            <a:lvl9pPr>
              <a:spcBef>
                <a:spcPts val="0"/>
              </a:spcBef>
              <a:buSzPct val="100000"/>
              <a:buNone/>
              <a:defRPr sz="3000"/>
            </a:lvl9pPr>
          </a:lstStyle>
          <a:p/>
        </p:txBody>
      </p:sp>
      <p:sp>
        <p:nvSpPr>
          <p:cNvPr id="18" name="Shape 18"/>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ru"/>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y="0" x="0"/>
          <a:ext cy="0" cx="0"/>
          <a:chOff y="0" x="0"/>
          <a:chExt cy="0" cx="0"/>
        </a:xfrm>
      </p:grpSpPr>
      <p:sp>
        <p:nvSpPr>
          <p:cNvPr id="20" name="Shape 20"/>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a:pPr>
              <a:spcBef>
                <a:spcPts val="0"/>
              </a:spcBef>
              <a:buNone/>
            </a:pPr>
            <a:r>
              <a:t/>
            </a:r>
            <a:endParaRPr/>
          </a:p>
        </p:txBody>
      </p:sp>
      <p:sp>
        <p:nvSpPr>
          <p:cNvPr id="21" name="Shape 2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ru"/>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y="0" x="0"/>
          <a:ext cy="0" cx="0"/>
          <a:chOff y="0" x="0"/>
          <a:chExt cy="0" cx="0"/>
        </a:xfrm>
      </p:grpSpPr>
      <p:sp>
        <p:nvSpPr>
          <p:cNvPr id="25" name="Shape 25"/>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rgbClr val="A5BDC0"/>
          </a:solidFill>
          <a:ln>
            <a:noFill/>
          </a:ln>
        </p:spPr>
        <p:txBody>
          <a:bodyPr bIns="45700" rIns="91425" lIns="91425" tIns="45700" anchor="ctr" anchorCtr="0">
            <a:noAutofit/>
          </a:bodyPr>
          <a:lstStyle/>
          <a:p>
            <a:pPr>
              <a:spcBef>
                <a:spcPts val="0"/>
              </a:spcBef>
              <a:buNone/>
            </a:pPr>
            <a:r>
              <a:t/>
            </a:r>
            <a:endParaRPr/>
          </a:p>
        </p:txBody>
      </p: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A64128"/>
                </a:solidFill>
              </a:defRPr>
            </a:lvl1pPr>
            <a:lvl2pPr>
              <a:spcBef>
                <a:spcPts val="0"/>
              </a:spcBef>
              <a:defRPr>
                <a:solidFill>
                  <a:srgbClr val="A64128"/>
                </a:solidFill>
              </a:defRPr>
            </a:lvl2pPr>
            <a:lvl3pPr>
              <a:spcBef>
                <a:spcPts val="0"/>
              </a:spcBef>
              <a:defRPr>
                <a:solidFill>
                  <a:srgbClr val="A64128"/>
                </a:solidFill>
              </a:defRPr>
            </a:lvl3pPr>
            <a:lvl4pPr>
              <a:spcBef>
                <a:spcPts val="0"/>
              </a:spcBef>
              <a:defRPr>
                <a:solidFill>
                  <a:srgbClr val="A64128"/>
                </a:solidFill>
              </a:defRPr>
            </a:lvl4pPr>
            <a:lvl5pPr>
              <a:spcBef>
                <a:spcPts val="0"/>
              </a:spcBef>
              <a:defRPr>
                <a:solidFill>
                  <a:srgbClr val="A64128"/>
                </a:solidFill>
              </a:defRPr>
            </a:lvl5pPr>
            <a:lvl6pPr>
              <a:spcBef>
                <a:spcPts val="0"/>
              </a:spcBef>
              <a:defRPr>
                <a:solidFill>
                  <a:srgbClr val="A64128"/>
                </a:solidFill>
              </a:defRPr>
            </a:lvl6pPr>
            <a:lvl7pPr>
              <a:spcBef>
                <a:spcPts val="0"/>
              </a:spcBef>
              <a:defRPr>
                <a:solidFill>
                  <a:srgbClr val="A64128"/>
                </a:solidFill>
              </a:defRPr>
            </a:lvl7pPr>
            <a:lvl8pPr>
              <a:spcBef>
                <a:spcPts val="0"/>
              </a:spcBef>
              <a:defRPr>
                <a:solidFill>
                  <a:srgbClr val="A64128"/>
                </a:solidFill>
              </a:defRPr>
            </a:lvl8pPr>
            <a:lvl9pPr>
              <a:spcBef>
                <a:spcPts val="0"/>
              </a:spcBef>
              <a:defRPr>
                <a:solidFill>
                  <a:srgbClr val="A64128"/>
                </a:solidFill>
              </a:defRPr>
            </a:lvl9pPr>
          </a:lstStyle>
          <a:p/>
        </p:txBody>
      </p:sp>
      <p:sp>
        <p:nvSpPr>
          <p:cNvPr id="27" name="Shape 27"/>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8" name="Shape 28"/>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ru"/>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y="0" x="0"/>
          <a:ext cy="0" cx="0"/>
          <a:chOff y="0" x="0"/>
          <a:chExt cy="0" cx="0"/>
        </a:xfrm>
      </p:grpSpPr>
      <p:sp>
        <p:nvSpPr>
          <p:cNvPr id="31" name="Shape 3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2" name="Shape 32"/>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a:pPr>
              <a:spcBef>
                <a:spcPts val="0"/>
              </a:spcBef>
              <a:buNone/>
            </a:pPr>
            <a:r>
              <a:t/>
            </a:r>
            <a:endParaRPr/>
          </a:p>
        </p:txBody>
      </p:sp>
      <p:sp>
        <p:nvSpPr>
          <p:cNvPr id="33" name="Shape 3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ru"/>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4" name="Shape 34"/>
        <p:cNvGrpSpPr/>
        <p:nvPr/>
      </p:nvGrpSpPr>
      <p:grpSpPr>
        <a:xfrm>
          <a:off y="0" x="0"/>
          <a:ext cy="0" cx="0"/>
          <a:chOff y="0" x="0"/>
          <a:chExt cy="0" cx="0"/>
        </a:xfrm>
      </p:grpSpPr>
      <p:sp>
        <p:nvSpPr>
          <p:cNvPr id="35" name="Shape 35"/>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Clr>
                <a:schemeClr val="dk1"/>
              </a:buClr>
              <a:buSzPct val="100000"/>
              <a:buNone/>
              <a:defRPr b="1" sz="1800">
                <a:solidFill>
                  <a:schemeClr val="dk1"/>
                </a:solidFill>
              </a:defRPr>
            </a:lvl1pPr>
          </a:lstStyle>
          <a:p/>
        </p:txBody>
      </p:sp>
      <p:sp>
        <p:nvSpPr>
          <p:cNvPr id="36" name="Shape 36"/>
          <p:cNvSpPr/>
          <p:nvPr/>
        </p:nvSpPr>
        <p:spPr>
          <a:xfrm rot="10800000">
            <a:off y="0" x="7938258"/>
            <a:ext cy="3389922"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a:pPr>
              <a:spcBef>
                <a:spcPts val="0"/>
              </a:spcBef>
              <a:buNone/>
            </a:pPr>
            <a:r>
              <a:t/>
            </a:r>
            <a:endParaRPr/>
          </a:p>
        </p:txBody>
      </p:sp>
      <p:sp>
        <p:nvSpPr>
          <p:cNvPr id="37" name="Shape 37"/>
          <p:cNvSpPr/>
          <p:nvPr/>
        </p:nvSpPr>
        <p:spPr>
          <a:xfrm rot="5400000">
            <a:off y="-1807795" x="1807794"/>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a:pPr>
              <a:spcBef>
                <a:spcPts val="0"/>
              </a:spcBef>
              <a:buNone/>
            </a:pPr>
            <a:r>
              <a:t/>
            </a:r>
            <a:endParaRPr/>
          </a:p>
        </p:txBody>
      </p:sp>
      <p:sp>
        <p:nvSpPr>
          <p:cNvPr id="38" name="Shape 38"/>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ru"/>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9" name="Shape 39"/>
        <p:cNvGrpSpPr/>
        <p:nvPr/>
      </p:nvGrpSpPr>
      <p:grpSpPr>
        <a:xfrm>
          <a:off y="0" x="0"/>
          <a:ext cy="0" cx="0"/>
          <a:chOff y="0" x="0"/>
          <a:chExt cy="0" cx="0"/>
        </a:xfrm>
      </p:grpSpPr>
      <p:sp>
        <p:nvSpPr>
          <p:cNvPr id="40" name="Shape 40"/>
          <p:cNvSpPr/>
          <p:nvPr/>
        </p:nvSpPr>
        <p:spPr>
          <a:xfrm rot="-5400000">
            <a:off y="2431398" x="6431898"/>
            <a:ext cy="4519896" cx="904306"/>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a:pPr>
              <a:spcBef>
                <a:spcPts val="0"/>
              </a:spcBef>
              <a:buNone/>
            </a:pPr>
            <a:r>
              <a:t/>
            </a:r>
            <a:endParaRPr/>
          </a:p>
        </p:txBody>
      </p:sp>
      <p:sp>
        <p:nvSpPr>
          <p:cNvPr id="41" name="Shape 41"/>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ru"/>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p:nvPr/>
        </p:nvSpPr>
        <p:spPr>
          <a:xfrm>
            <a:off y="1753577" x="0"/>
            <a:ext cy="3389922" cx="1205741"/>
          </a:xfrm>
          <a:custGeom>
            <a:pathLst>
              <a:path w="1205742" extrusionOk="0" h="4519897">
                <a:moveTo>
                  <a:pt y="0" x="924"/>
                </a:moveTo>
                <a:cubicBezTo>
                  <a:pt y="1497993" x="6351"/>
                  <a:pt y="3021904" x="-3772"/>
                  <a:pt y="4519897" x="1655"/>
                </a:cubicBezTo>
                <a:lnTo>
                  <a:pt y="4518403" x="831272"/>
                </a:lnTo>
                <a:lnTo>
                  <a:pt y="3850819" x="1205742"/>
                </a:lnTo>
                <a:lnTo>
                  <a:pt y="3126246" x="359114"/>
                </a:lnTo>
                <a:lnTo>
                  <a:pt y="2173718" x="880116"/>
                </a:lnTo>
                <a:lnTo>
                  <a:pt y="1449145" x="49768"/>
                </a:lnTo>
                <a:lnTo>
                  <a:pt y="480334" x="562630"/>
                </a:lnTo>
                <a:lnTo>
                  <a:pt y="0" x="924"/>
                </a:lnTo>
                <a:close/>
              </a:path>
            </a:pathLst>
          </a:custGeom>
          <a:solidFill>
            <a:schemeClr val="lt2"/>
          </a:solidFill>
          <a:ln>
            <a:noFill/>
          </a:ln>
        </p:spPr>
        <p:txBody>
          <a:bodyPr bIns="45700" rIns="91425" lIns="91425" tIns="45700" anchor="ctr" anchorCtr="0">
            <a:noAutofit/>
          </a:bodyPr>
          <a:lstStyle/>
          <a:p>
            <a:pPr>
              <a:spcBef>
                <a:spcPts val="0"/>
              </a:spcBef>
              <a:buNone/>
            </a:pPr>
            <a:r>
              <a:t/>
            </a:r>
            <a:endParaRPr/>
          </a:p>
        </p:txBody>
      </p:sp>
      <p:sp>
        <p:nvSpPr>
          <p:cNvPr id="6" name="Shape 6"/>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1pPr>
            <a:lvl2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2pPr>
            <a:lvl3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3pPr>
            <a:lvl4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4pPr>
            <a:lvl5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5pPr>
            <a:lvl6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6pPr>
            <a:lvl7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7pPr>
            <a:lvl8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8pPr>
            <a:lvl9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9pPr>
          </a:lstStyle>
          <a:p/>
        </p:txBody>
      </p:sp>
      <p:sp>
        <p:nvSpPr>
          <p:cNvPr id="7" name="Shape 7"/>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
        <p:nvSpPr>
          <p:cNvPr id="8" name="Shape 8"/>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dk2"/>
                </a:solidFill>
                <a:latin typeface="Trebuchet MS"/>
                <a:ea typeface="Trebuchet MS"/>
                <a:cs typeface="Trebuchet MS"/>
                <a:sym typeface="Trebuchet MS"/>
              </a:defRPr>
            </a:lvl1pPr>
          </a:lstStyle>
          <a:p>
            <a:pPr>
              <a:spcBef>
                <a:spcPts val="0"/>
              </a:spcBef>
              <a:buNone/>
            </a:pPr>
            <a:fld id="{00000000-1234-1234-1234-123412341234}" type="slidenum">
              <a:rPr lang="ru"/>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http://go.mail.ru/search_images?q=%D1%82%D1%80%D0%B8%D0%B4%D0%B5%D0%B2%D1%8F%D1%82%D0%BE%D0%B5%20%D1%86%D0%B0%D1%80%D1%81%D1%82%D0%B2%D0%BE#urlhash=7255365193332964200" Type="http://schemas.openxmlformats.org/officeDocument/2006/relationships/hyperlink" TargetMode="External" Id="rId10"/><Relationship Target="http://dic.academic.ru/contents.nsf/dahl_proverbs/" Type="http://schemas.openxmlformats.org/officeDocument/2006/relationships/hyperlink" TargetMode="External" Id="rId4"/><Relationship Target="http://michelsonlexicon.com/" Type="http://schemas.openxmlformats.org/officeDocument/2006/relationships/hyperlink" TargetMode="External" Id="rId3"/><Relationship Target="http://tvojadysha.ru/wp-content/uploads/%D0%9B%D0%B0%D0%BF%D1%82%D0%B8.jpeg" Type="http://schemas.openxmlformats.org/officeDocument/2006/relationships/hyperlink" TargetMode="External" Id="rId9"/><Relationship Target="http://phraseology.academic.ru/14162/%D0%9D%D0%B5_%D0%BB%D1%8B%D0%BA%D0%BE%D0%BC_%D1%88%D0%B8%D1%82" Type="http://schemas.openxmlformats.org/officeDocument/2006/relationships/hyperlink" TargetMode="External" Id="rId6"/><Relationship Target="http://dic.academic.ru/dic.nsf/dic_synonims/89260/%D0%BD%D0%B5" Type="http://schemas.openxmlformats.org/officeDocument/2006/relationships/hyperlink" TargetMode="External" Id="rId5"/><Relationship Target="http://www.gramma.ru/RUS/?id=14.32" Type="http://schemas.openxmlformats.org/officeDocument/2006/relationships/hyperlink" TargetMode="External" Id="rId8"/><Relationship Target="http://dic.academic.ru/dic.nsf/efremova/277226/%D0%BD%D0%B5" Type="http://schemas.openxmlformats.org/officeDocument/2006/relationships/hyperlink" TargetMode="External" Id="rId7"/></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3.xml" Type="http://schemas.openxmlformats.org/officeDocument/2006/relationships/slideLayout" Id="rId1"/></Relationships>
</file>

<file path=ppt/slides/_rels/slide3.xml.rels><?xml version="1.0" encoding="UTF-8" standalone="yes"?><Relationships xmlns="http://schemas.openxmlformats.org/package/2006/relationships"><Relationship Target="http://dic.academic.ru/dic.nsf/michelson_new/4972/%D0%BB%D1%8B%D0%BA%D0%BE%D0%BC" Type="http://schemas.openxmlformats.org/officeDocument/2006/relationships/hyperlink" TargetMode="External" Id="rId15"/><Relationship Target="http://dic.academic.ru/dic.nsf/dahl_proverbs/27585/%D0%A5%D0%BE%D1%82%D1%8C" Type="http://schemas.openxmlformats.org/officeDocument/2006/relationships/hyperlink" TargetMode="External" Id="rId14"/><Relationship Target="../notesSlides/notesSlide3.xml" Type="http://schemas.openxmlformats.org/officeDocument/2006/relationships/notesSlide" Id="rId2"/><Relationship Target="http://dic.academic.ru/dic.nsf/dahl_proverbs/27584/%D0%A5%D0%BE%D1%82%D1%8C" Type="http://schemas.openxmlformats.org/officeDocument/2006/relationships/hyperlink" TargetMode="External" Id="rId12"/><Relationship Target="http://dic.academic.ru/dic.nsf/dahl_proverbs/27585/%D0%A5%D0%BE%D1%82%D1%8C" Type="http://schemas.openxmlformats.org/officeDocument/2006/relationships/hyperlink" TargetMode="External" Id="rId13"/><Relationship Target="../slideLayouts/slideLayout2.xml" Type="http://schemas.openxmlformats.org/officeDocument/2006/relationships/slideLayout" Id="rId1"/><Relationship Target="http://dic.academic.ru/dic.nsf/dahl_proverbs/9240/%D0%A5%D0%BE%D1%82%D1%8C" Type="http://schemas.openxmlformats.org/officeDocument/2006/relationships/hyperlink" TargetMode="External" Id="rId4"/><Relationship Target="http://dic.academic.ru/dic.nsf/dahl_proverbs/26140/%D0%A5%D0%BE%D1%82%D1%8C" Type="http://schemas.openxmlformats.org/officeDocument/2006/relationships/hyperlink" TargetMode="External" Id="rId10"/><Relationship Target="http://dic.academic.ru/dic.nsf/dahl_proverbs/9240/%D0%A5%D0%BE%D1%82%D1%8C" Type="http://schemas.openxmlformats.org/officeDocument/2006/relationships/hyperlink" TargetMode="External" Id="rId3"/><Relationship Target="http://dic.academic.ru/dic.nsf/dahl_proverbs/27584/%D0%A5%D0%BE%D1%82%D1%8C" Type="http://schemas.openxmlformats.org/officeDocument/2006/relationships/hyperlink" TargetMode="External" Id="rId11"/><Relationship Target="http://dic.academic.ru/dic.nsf/dahl_proverbs/26140/%D0%A5%D0%BE%D1%82%D1%8C" Type="http://schemas.openxmlformats.org/officeDocument/2006/relationships/hyperlink" TargetMode="External" Id="rId9"/><Relationship Target="http://dic.academic.ru/dic.nsf/dahl_proverbs/14692/%D0%A5%D0%BE%D1%82%D1%8C" Type="http://schemas.openxmlformats.org/officeDocument/2006/relationships/hyperlink" TargetMode="External" Id="rId6"/><Relationship Target="http://dic.academic.ru/dic.nsf/dahl_proverbs/14692/%D0%A5%D0%BE%D1%82%D1%8C" Type="http://schemas.openxmlformats.org/officeDocument/2006/relationships/hyperlink" TargetMode="External" Id="rId5"/><Relationship Target="http://dic.academic.ru/dic.nsf/dahl_proverbs/24133/%D0%9B%D1%8E%D0%B4%D0%B5%D0%B9" Type="http://schemas.openxmlformats.org/officeDocument/2006/relationships/hyperlink" TargetMode="External" Id="rId8"/><Relationship Target="http://dic.academic.ru/dic.nsf/dahl_proverbs/24133/%D0%9B%D1%8E%D0%B4%D0%B5%D0%B9" Type="http://schemas.openxmlformats.org/officeDocument/2006/relationships/hyperlink" TargetMode="External" Id="rId7"/></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http://dic.academic.ru/dic.nsf/efremova/277226/%D0%BD%D0%B5" Type="http://schemas.openxmlformats.org/officeDocument/2006/relationships/hyperlink" TargetMode="External" Id="rId10"/><Relationship Target="http://dic.academic.ru/dic.nsf/dic_synonims/89260/%D0%BD%D0%B5" Type="http://schemas.openxmlformats.org/officeDocument/2006/relationships/hyperlink" TargetMode="External" Id="rId4"/><Relationship Target="http://dic.academic.ru/dic.nsf/dic_synonims/89260/%D0%BD%D0%B5" Type="http://schemas.openxmlformats.org/officeDocument/2006/relationships/hyperlink" TargetMode="External" Id="rId3"/><Relationship Target="http://dic.academic.ru/dic.nsf/efremova/277226/%D0%BD%D0%B5" Type="http://schemas.openxmlformats.org/officeDocument/2006/relationships/hyperlink" TargetMode="External" Id="rId9"/><Relationship Target="http://dic.academic.ru/dic.nsf/michelson_new/6165/%D0%BD%D0%B5" Type="http://schemas.openxmlformats.org/officeDocument/2006/relationships/hyperlink" TargetMode="External" Id="rId6"/><Relationship Target="http://dic.academic.ru/dic.nsf/michelson_new/6165/%D0%BD%D0%B5" Type="http://schemas.openxmlformats.org/officeDocument/2006/relationships/hyperlink" TargetMode="External" Id="rId5"/><Relationship Target="http://phraseology.academic.ru/14162/%D0%9D%D0%B5_%D0%BB%D1%8B%D0%BA%D0%BE%D0%BC_%D1%88%D0%B8%D1%82" Type="http://schemas.openxmlformats.org/officeDocument/2006/relationships/hyperlink" TargetMode="External" Id="rId8"/><Relationship Target="http://phraseology.academic.ru/14162/%D0%9D%D0%B5_%D0%BB%D1%8B%D0%BA%D0%BE%D0%BC_%D1%88%D0%B8%D1%82" Type="http://schemas.openxmlformats.org/officeDocument/2006/relationships/hyperlink" TargetMode="External" Id="rId7"/></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3.xml" Type="http://schemas.openxmlformats.org/officeDocument/2006/relationships/slideLayout" Id="rId1"/><Relationship Target="../media/image01.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3.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4.xml" Type="http://schemas.openxmlformats.org/officeDocument/2006/relationships/slideLayout" Id="rId1"/><Relationship Target="../media/image02.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ctrTitle"/>
          </p:nvPr>
        </p:nvSpPr>
        <p:spPr>
          <a:xfrm>
            <a:off y="746438" x="685800"/>
            <a:ext cy="1158600" cx="5258700"/>
          </a:xfrm>
          <a:prstGeom prst="rect">
            <a:avLst/>
          </a:prstGeom>
        </p:spPr>
        <p:txBody>
          <a:bodyPr bIns="91425" rIns="91425" lIns="91425" tIns="91425" anchor="b" anchorCtr="0">
            <a:noAutofit/>
          </a:bodyPr>
          <a:lstStyle/>
          <a:p>
            <a:pPr>
              <a:spcBef>
                <a:spcPts val="0"/>
              </a:spcBef>
              <a:buNone/>
            </a:pPr>
            <a:r>
              <a:rPr lang="ru"/>
              <a:t>Не лыком шит</a:t>
            </a:r>
          </a:p>
        </p:txBody>
      </p:sp>
      <p:sp>
        <p:nvSpPr>
          <p:cNvPr id="44" name="Shape 44"/>
          <p:cNvSpPr txBox="1"/>
          <p:nvPr>
            <p:ph idx="1" type="subTitle"/>
          </p:nvPr>
        </p:nvSpPr>
        <p:spPr>
          <a:xfrm>
            <a:off y="1986425" x="685800"/>
            <a:ext cy="1499100" cx="4504800"/>
          </a:xfrm>
          <a:prstGeom prst="rect">
            <a:avLst/>
          </a:prstGeom>
        </p:spPr>
        <p:txBody>
          <a:bodyPr bIns="91425" rIns="91425" lIns="91425" tIns="91425" anchor="t" anchorCtr="0">
            <a:noAutofit/>
          </a:bodyPr>
          <a:lstStyle/>
          <a:p>
            <a:pPr algn="ctr" rtl="0">
              <a:spcBef>
                <a:spcPts val="0"/>
              </a:spcBef>
              <a:buNone/>
            </a:pPr>
            <a:r>
              <a:rPr b="1" sz="2400" lang="ru">
                <a:solidFill>
                  <a:srgbClr val="85200C"/>
                </a:solidFill>
                <a:latin typeface="Arial"/>
                <a:ea typeface="Arial"/>
                <a:cs typeface="Arial"/>
                <a:sym typeface="Arial"/>
              </a:rPr>
              <a:t>Всероссийский сетевой проект</a:t>
            </a:r>
          </a:p>
          <a:p>
            <a:pPr algn="ctr">
              <a:spcBef>
                <a:spcPts val="0"/>
              </a:spcBef>
              <a:buNone/>
            </a:pPr>
            <a:r>
              <a:rPr b="1" sz="2400" lang="ru">
                <a:solidFill>
                  <a:srgbClr val="85200C"/>
                </a:solidFill>
                <a:latin typeface="Arial"/>
                <a:ea typeface="Arial"/>
                <a:cs typeface="Arial"/>
                <a:sym typeface="Arial"/>
              </a:rPr>
              <a:t>«В мире фразеологии»</a:t>
            </a:r>
          </a:p>
        </p:txBody>
      </p:sp>
      <p:sp>
        <p:nvSpPr>
          <p:cNvPr id="45" name="Shape 45"/>
          <p:cNvSpPr txBox="1"/>
          <p:nvPr/>
        </p:nvSpPr>
        <p:spPr>
          <a:xfrm>
            <a:off y="1799275" x="2072475"/>
            <a:ext cy="632999" cx="5426099"/>
          </a:xfrm>
          <a:prstGeom prst="rect">
            <a:avLst/>
          </a:prstGeom>
          <a:noFill/>
          <a:ln>
            <a:noFill/>
          </a:ln>
        </p:spPr>
        <p:txBody>
          <a:bodyPr bIns="91425" rIns="91425" lIns="91425" tIns="91425" anchor="t" anchorCtr="0">
            <a:noAutofit/>
          </a:bodyPr>
          <a:lstStyle/>
          <a:p>
            <a:pPr>
              <a:spcBef>
                <a:spcPts val="0"/>
              </a:spcBef>
              <a:buNone/>
            </a:pPr>
            <a:r>
              <a:t/>
            </a:r>
            <a:endParaRPr/>
          </a:p>
        </p:txBody>
      </p:sp>
      <p:sp>
        <p:nvSpPr>
          <p:cNvPr id="46" name="Shape 46"/>
          <p:cNvSpPr txBox="1"/>
          <p:nvPr/>
        </p:nvSpPr>
        <p:spPr>
          <a:xfrm>
            <a:off y="3420150" x="1148400"/>
            <a:ext cy="1499100" cx="4333499"/>
          </a:xfrm>
          <a:prstGeom prst="rect">
            <a:avLst/>
          </a:prstGeom>
          <a:noFill/>
          <a:ln>
            <a:noFill/>
          </a:ln>
        </p:spPr>
        <p:txBody>
          <a:bodyPr bIns="91425" rIns="91425" lIns="91425" tIns="91425" anchor="t" anchorCtr="0">
            <a:noAutofit/>
          </a:bodyPr>
          <a:lstStyle/>
          <a:p>
            <a:pPr rtl="0">
              <a:spcBef>
                <a:spcPts val="0"/>
              </a:spcBef>
              <a:buNone/>
            </a:pPr>
            <a:r>
              <a:rPr sz="1800" lang="ru"/>
              <a:t>Презентация команды  “Следопыты”</a:t>
            </a:r>
          </a:p>
          <a:p>
            <a:pPr rtl="0">
              <a:spcBef>
                <a:spcPts val="0"/>
              </a:spcBef>
              <a:buNone/>
            </a:pPr>
            <a:r>
              <a:rPr sz="1800" lang="ru"/>
              <a:t> 1 курс Хабаровского автодорожного техникума</a:t>
            </a:r>
          </a:p>
          <a:p>
            <a:pPr rtl="0">
              <a:spcBef>
                <a:spcPts val="0"/>
              </a:spcBef>
              <a:buNone/>
            </a:pPr>
            <a:r>
              <a:rPr sz="1800" lang="ru"/>
              <a:t>Руководитель</a:t>
            </a:r>
          </a:p>
          <a:p>
            <a:pPr>
              <a:spcBef>
                <a:spcPts val="0"/>
              </a:spcBef>
              <a:buNone/>
            </a:pPr>
            <a:r>
              <a:rPr sz="1800" lang="ru"/>
              <a:t>Дульман Валерия Григорьевна</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ru"/>
              <a:t>Интернет-источники</a:t>
            </a:r>
          </a:p>
        </p:txBody>
      </p:sp>
      <p:sp>
        <p:nvSpPr>
          <p:cNvPr id="105" name="Shape 105"/>
          <p:cNvSpPr txBox="1"/>
          <p:nvPr>
            <p:ph idx="1" type="body"/>
          </p:nvPr>
        </p:nvSpPr>
        <p:spPr>
          <a:xfrm>
            <a:off y="1063375" x="353575"/>
            <a:ext cy="3725699" cx="8229600"/>
          </a:xfrm>
          <a:prstGeom prst="rect">
            <a:avLst/>
          </a:prstGeom>
        </p:spPr>
        <p:txBody>
          <a:bodyPr bIns="91425" rIns="91425" lIns="91425" tIns="91425" anchor="t" anchorCtr="0">
            <a:noAutofit/>
          </a:bodyPr>
          <a:lstStyle/>
          <a:p>
            <a:pPr rtl="0" lvl="0" indent="-304800" marL="457200">
              <a:lnSpc>
                <a:spcPct val="115000"/>
              </a:lnSpc>
              <a:spcBef>
                <a:spcPts val="1800"/>
              </a:spcBef>
              <a:spcAft>
                <a:spcPts val="800"/>
              </a:spcAft>
              <a:buClr>
                <a:srgbClr val="ED9C53"/>
              </a:buClr>
              <a:buSzPct val="100000"/>
              <a:buFont typeface="Arial"/>
              <a:buAutoNum type="arabicPeriod"/>
            </a:pPr>
            <a:r>
              <a:rPr b="1" sz="1200" lang="ru">
                <a:solidFill>
                  <a:srgbClr val="ED9C53"/>
                </a:solidFill>
                <a:latin typeface="Arial"/>
                <a:ea typeface="Arial"/>
                <a:cs typeface="Arial"/>
                <a:sym typeface="Arial"/>
              </a:rPr>
              <a:t>Толково-фразеологический словарь Михельсона</a:t>
            </a:r>
            <a:r>
              <a:rPr sz="900" lang="ru" i="1">
                <a:solidFill>
                  <a:srgbClr val="939756"/>
                </a:solidFill>
                <a:latin typeface="Arial"/>
                <a:ea typeface="Arial"/>
                <a:cs typeface="Arial"/>
                <a:sym typeface="Arial"/>
              </a:rPr>
              <a:t>  </a:t>
            </a:r>
            <a:r>
              <a:rPr u="sng" sz="1400" lang="ru">
                <a:solidFill>
                  <a:schemeClr val="hlink"/>
                </a:solidFill>
                <a:hlinkClick r:id="rId3"/>
              </a:rPr>
              <a:t>http://michelsonlexicon.com/</a:t>
            </a:r>
          </a:p>
          <a:p>
            <a:pPr rtl="0" lvl="0" indent="-304800" marL="457200">
              <a:spcBef>
                <a:spcPts val="0"/>
              </a:spcBef>
              <a:buClr>
                <a:srgbClr val="85200C"/>
              </a:buClr>
              <a:buSzPct val="100000"/>
              <a:buFont typeface="Trebuchet MS"/>
              <a:buAutoNum type="arabicPeriod"/>
            </a:pPr>
            <a:r>
              <a:rPr b="1" sz="1200" lang="ru">
                <a:solidFill>
                  <a:srgbClr val="ED9C53"/>
                </a:solidFill>
                <a:latin typeface="Arial"/>
                <a:ea typeface="Arial"/>
                <a:cs typeface="Arial"/>
                <a:sym typeface="Arial"/>
              </a:rPr>
              <a:t>В.И.Даль Пословицы русского народа. </a:t>
            </a:r>
            <a:r>
              <a:rPr u="sng" b="1" sz="1100" lang="ru">
                <a:solidFill>
                  <a:schemeClr val="hlink"/>
                </a:solidFill>
                <a:latin typeface="Arial"/>
                <a:ea typeface="Arial"/>
                <a:cs typeface="Arial"/>
                <a:sym typeface="Arial"/>
                <a:hlinkClick r:id="rId4"/>
              </a:rPr>
              <a:t>http://dic.academic.ru/contents.nsf/dahl_proverbs/</a:t>
            </a:r>
          </a:p>
          <a:p>
            <a:pPr rtl="0" lvl="0" indent="-298450" marL="457200">
              <a:spcBef>
                <a:spcPts val="0"/>
              </a:spcBef>
              <a:buClr>
                <a:srgbClr val="8B4513"/>
              </a:buClr>
              <a:buSzPct val="100000"/>
              <a:buFont typeface="Arial"/>
              <a:buAutoNum type="arabicPeriod"/>
            </a:pPr>
            <a:r>
              <a:rPr sz="1100" lang="ru">
                <a:solidFill>
                  <a:srgbClr val="8B4513"/>
                </a:solidFill>
                <a:latin typeface="Arial"/>
                <a:ea typeface="Arial"/>
                <a:cs typeface="Arial"/>
                <a:sym typeface="Arial"/>
              </a:rPr>
              <a:t>Словарь синонимов ASIS. В.Н. Тришин. 2013. </a:t>
            </a:r>
            <a:r>
              <a:rPr u="sng" sz="1100" lang="ru">
                <a:solidFill>
                  <a:schemeClr val="hlink"/>
                </a:solidFill>
                <a:latin typeface="Arial"/>
                <a:ea typeface="Arial"/>
                <a:cs typeface="Arial"/>
                <a:sym typeface="Arial"/>
                <a:hlinkClick r:id="rId5"/>
              </a:rPr>
              <a:t>http://dic.academic.ru/dic.nsf/dic_synonims/89260/%D0%BD%D0%B5</a:t>
            </a:r>
          </a:p>
          <a:p>
            <a:pPr rtl="0" lvl="0" indent="-298450" marL="457200">
              <a:spcBef>
                <a:spcPts val="0"/>
              </a:spcBef>
              <a:buClr>
                <a:srgbClr val="8B4513"/>
              </a:buClr>
              <a:buSzPct val="100000"/>
              <a:buFont typeface="Arial"/>
              <a:buAutoNum type="arabicPeriod"/>
            </a:pPr>
            <a:r>
              <a:rPr sz="1100" lang="ru">
                <a:solidFill>
                  <a:srgbClr val="8B4513"/>
                </a:solidFill>
                <a:latin typeface="Arial"/>
                <a:ea typeface="Arial"/>
                <a:cs typeface="Arial"/>
                <a:sym typeface="Arial"/>
              </a:rPr>
              <a:t>Фразеологический словарь русского литературного языка. — М.: Астрель, АСТ. А. И. Фёдоров. 2008. </a:t>
            </a:r>
            <a:r>
              <a:rPr u="sng" sz="1100" lang="ru">
                <a:solidFill>
                  <a:schemeClr val="hlink"/>
                </a:solidFill>
                <a:latin typeface="Arial"/>
                <a:ea typeface="Arial"/>
                <a:cs typeface="Arial"/>
                <a:sym typeface="Arial"/>
                <a:hlinkClick r:id="rId6"/>
              </a:rPr>
              <a:t>http://phraseology.academic.ru/14162/%D0%9D%D0%B5_%D0%BB%D1%8B%D0%BA%D0%BE%D0%BC_%D1%88%D0%B8%D1%82</a:t>
            </a:r>
          </a:p>
          <a:p>
            <a:pPr rtl="0" lvl="0" indent="-298450" marL="457200">
              <a:spcBef>
                <a:spcPts val="0"/>
              </a:spcBef>
              <a:buClr>
                <a:srgbClr val="8B4513"/>
              </a:buClr>
              <a:buSzPct val="100000"/>
              <a:buFont typeface="Arial"/>
              <a:buAutoNum type="arabicPeriod"/>
            </a:pPr>
            <a:r>
              <a:rPr sz="1100" lang="ru">
                <a:solidFill>
                  <a:srgbClr val="8B4513"/>
                </a:solidFill>
                <a:latin typeface="Arial"/>
                <a:ea typeface="Arial"/>
                <a:cs typeface="Arial"/>
                <a:sym typeface="Arial"/>
              </a:rPr>
              <a:t>Толковый словарь Ефремовой. Т. Ф. Ефремова. 2000 </a:t>
            </a:r>
            <a:r>
              <a:rPr u="sng" sz="1100" lang="ru">
                <a:solidFill>
                  <a:schemeClr val="hlink"/>
                </a:solidFill>
                <a:latin typeface="Arial"/>
                <a:ea typeface="Arial"/>
                <a:cs typeface="Arial"/>
                <a:sym typeface="Arial"/>
                <a:hlinkClick r:id="rId7"/>
              </a:rPr>
              <a:t>http://dic.academic.ru/dic.nsf/efremova/277226/%D0%BD%D0%B5</a:t>
            </a:r>
          </a:p>
          <a:p>
            <a:pPr rtl="0" lvl="0" indent="-298450" marL="457200">
              <a:spcBef>
                <a:spcPts val="0"/>
              </a:spcBef>
              <a:buClr>
                <a:srgbClr val="8B4513"/>
              </a:buClr>
              <a:buSzPct val="100000"/>
              <a:buFont typeface="Arial"/>
              <a:buAutoNum type="arabicPeriod"/>
            </a:pPr>
            <a:r>
              <a:rPr sz="1100" lang="ru">
                <a:solidFill>
                  <a:srgbClr val="8B4513"/>
                </a:solidFill>
                <a:latin typeface="Arial"/>
                <a:ea typeface="Arial"/>
                <a:cs typeface="Arial"/>
                <a:sym typeface="Arial"/>
              </a:rPr>
              <a:t>Культура письменной речи. РУССКИЙ ЯЗЫК  </a:t>
            </a:r>
            <a:r>
              <a:rPr u="sng" sz="1200" lang="ru">
                <a:solidFill>
                  <a:schemeClr val="hlink"/>
                </a:solidFill>
                <a:latin typeface="Arial"/>
                <a:ea typeface="Arial"/>
                <a:cs typeface="Arial"/>
                <a:sym typeface="Arial"/>
                <a:hlinkClick r:id="rId8"/>
              </a:rPr>
              <a:t>http://www.gramma.ru/RUS/?id=14.32</a:t>
            </a:r>
          </a:p>
          <a:p>
            <a:pPr rtl="0" lvl="0" indent="-285750" marL="457200">
              <a:spcBef>
                <a:spcPts val="0"/>
              </a:spcBef>
              <a:buClr>
                <a:srgbClr val="000000"/>
              </a:buClr>
              <a:buSzPct val="75000"/>
              <a:buFont typeface="Arial"/>
              <a:buAutoNum type="arabicPeriod"/>
            </a:pPr>
            <a:r>
              <a:rPr sz="1200" lang="ru">
                <a:solidFill>
                  <a:srgbClr val="ED9C53"/>
                </a:solidFill>
                <a:latin typeface="Arial"/>
                <a:ea typeface="Arial"/>
                <a:cs typeface="Arial"/>
                <a:sym typeface="Arial"/>
              </a:rPr>
              <a:t>Рисунок “Лапти” </a:t>
            </a:r>
            <a:r>
              <a:rPr u="sng" sz="900" lang="ru">
                <a:solidFill>
                  <a:schemeClr val="dk1"/>
                </a:solidFill>
                <a:latin typeface="Arial"/>
                <a:ea typeface="Arial"/>
                <a:cs typeface="Arial"/>
                <a:sym typeface="Arial"/>
                <a:hlinkClick r:id="rId9"/>
              </a:rPr>
              <a:t>http://tvojadysha.ru/wp-content/uploads/%D0%9B%D0%B0%D0%BF%D1%82%D0%B8.jpeg</a:t>
            </a:r>
          </a:p>
          <a:p>
            <a:pPr lvl="0" indent="-304800" marL="457200">
              <a:spcBef>
                <a:spcPts val="0"/>
              </a:spcBef>
              <a:buClr>
                <a:srgbClr val="444444"/>
              </a:buClr>
              <a:buSzPct val="109090"/>
              <a:buFont typeface="Arial"/>
              <a:buAutoNum type="arabicPeriod"/>
            </a:pPr>
            <a:r>
              <a:rPr sz="1100" lang="ru">
                <a:solidFill>
                  <a:srgbClr val="000000"/>
                </a:solidFill>
                <a:latin typeface="Arial"/>
                <a:ea typeface="Arial"/>
                <a:cs typeface="Arial"/>
                <a:sym typeface="Arial"/>
              </a:rPr>
              <a:t> </a:t>
            </a:r>
            <a:r>
              <a:rPr sz="1100" lang="ru">
                <a:solidFill>
                  <a:srgbClr val="8B4513"/>
                </a:solidFill>
                <a:latin typeface="Arial"/>
                <a:ea typeface="Arial"/>
                <a:cs typeface="Arial"/>
                <a:sym typeface="Arial"/>
              </a:rPr>
              <a:t>Вовка в тридевятом царстве </a:t>
            </a:r>
            <a:r>
              <a:rPr u="sng" sz="900" lang="ru">
                <a:solidFill>
                  <a:schemeClr val="dk1"/>
                </a:solidFill>
                <a:latin typeface="Arial"/>
                <a:ea typeface="Arial"/>
                <a:cs typeface="Arial"/>
                <a:sym typeface="Arial"/>
                <a:hlinkClick r:id="rId10"/>
              </a:rPr>
              <a:t>http://go.mail.ru/search_images?q=%D1%82%D1%80%D0%B8%D0%B4%D0%B5%D0%B2%D1%8F%D1%82%D0%BE%D0%B5%20%D1%86%D0%B0%D1%80%D1%81%D1%82%D0%B2%D0%BE#urlhash=7255365193332964200</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413228" x="513725"/>
            <a:ext cy="857400" cx="8229600"/>
          </a:xfrm>
          <a:prstGeom prst="rect">
            <a:avLst/>
          </a:prstGeom>
        </p:spPr>
        <p:txBody>
          <a:bodyPr bIns="91425" rIns="91425" lIns="91425" tIns="91425" anchor="b" anchorCtr="0">
            <a:noAutofit/>
          </a:bodyPr>
          <a:lstStyle/>
          <a:p>
            <a:pPr algn="ctr" rtl="0">
              <a:spcBef>
                <a:spcPts val="0"/>
              </a:spcBef>
              <a:buNone/>
            </a:pPr>
            <a:r>
              <a:rPr lang="ru"/>
              <a:t>Цели, задачи и этапы работы</a:t>
            </a:r>
          </a:p>
        </p:txBody>
      </p:sp>
      <p:sp>
        <p:nvSpPr>
          <p:cNvPr id="52" name="Shape 52"/>
          <p:cNvSpPr txBox="1"/>
          <p:nvPr>
            <p:ph idx="1" type="body"/>
          </p:nvPr>
        </p:nvSpPr>
        <p:spPr>
          <a:xfrm>
            <a:off y="1200150" x="457200"/>
            <a:ext cy="3725699" cx="4130399"/>
          </a:xfrm>
          <a:prstGeom prst="rect">
            <a:avLst/>
          </a:prstGeom>
        </p:spPr>
        <p:txBody>
          <a:bodyPr bIns="91425" rIns="91425" lIns="91425" tIns="91425" anchor="t" anchorCtr="0">
            <a:noAutofit/>
          </a:bodyPr>
          <a:lstStyle/>
          <a:p>
            <a:pPr algn="just" rtl="0">
              <a:lnSpc>
                <a:spcPct val="115000"/>
              </a:lnSpc>
              <a:spcBef>
                <a:spcPts val="0"/>
              </a:spcBef>
              <a:buNone/>
            </a:pPr>
            <a:r>
              <a:t/>
            </a:r>
            <a:endParaRPr sz="1000">
              <a:solidFill>
                <a:srgbClr val="000000"/>
              </a:solidFill>
              <a:latin typeface="Arial"/>
              <a:ea typeface="Arial"/>
              <a:cs typeface="Arial"/>
              <a:sym typeface="Arial"/>
            </a:endParaRPr>
          </a:p>
          <a:p>
            <a:pPr algn="just" rtl="0">
              <a:lnSpc>
                <a:spcPct val="115000"/>
              </a:lnSpc>
              <a:spcBef>
                <a:spcPts val="0"/>
              </a:spcBef>
              <a:buNone/>
            </a:pPr>
            <a:r>
              <a:rPr sz="1800" lang="ru">
                <a:solidFill>
                  <a:srgbClr val="000000"/>
                </a:solidFill>
                <a:latin typeface="Arial"/>
                <a:ea typeface="Arial"/>
                <a:cs typeface="Arial"/>
                <a:sym typeface="Arial"/>
              </a:rPr>
              <a:t>Всероссийский сетевой проект «В мире фразеологии» ставит целью развитие исследовательской культуры, выработку умения работать с различными источниками информации, использование в работе Web-сервисов, а также воспитание интереса к изучению родного языка. </a:t>
            </a:r>
          </a:p>
        </p:txBody>
      </p:sp>
      <p:sp>
        <p:nvSpPr>
          <p:cNvPr id="53" name="Shape 53"/>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lvl="0" indent="-317500" marL="457200">
              <a:lnSpc>
                <a:spcPct val="115000"/>
              </a:lnSpc>
              <a:spcBef>
                <a:spcPts val="0"/>
              </a:spcBef>
              <a:buClr>
                <a:srgbClr val="000000"/>
              </a:buClr>
              <a:buSzPct val="100000"/>
              <a:buFont typeface="Arial"/>
              <a:buChar char="●"/>
            </a:pPr>
            <a:r>
              <a:rPr sz="1400" lang="ru">
                <a:solidFill>
                  <a:srgbClr val="000000"/>
                </a:solidFill>
                <a:latin typeface="Times New Roman"/>
                <a:ea typeface="Times New Roman"/>
                <a:cs typeface="Times New Roman"/>
                <a:sym typeface="Times New Roman"/>
              </a:rPr>
              <a:t>       </a:t>
            </a:r>
            <a:r>
              <a:rPr sz="1400" lang="ru">
                <a:solidFill>
                  <a:srgbClr val="000000"/>
                </a:solidFill>
                <a:latin typeface="Arial"/>
                <a:ea typeface="Arial"/>
                <a:cs typeface="Arial"/>
                <a:sym typeface="Arial"/>
              </a:rPr>
              <a:t>Выбрать 1 фразеологизм для исследования.</a:t>
            </a:r>
          </a:p>
          <a:p>
            <a:pPr rtl="0" lvl="0" indent="-317500" marL="457200">
              <a:lnSpc>
                <a:spcPct val="115000"/>
              </a:lnSpc>
              <a:spcBef>
                <a:spcPts val="0"/>
              </a:spcBef>
              <a:buClr>
                <a:srgbClr val="000000"/>
              </a:buClr>
              <a:buSzPct val="100000"/>
              <a:buFont typeface="Arial"/>
              <a:buChar char="●"/>
            </a:pPr>
            <a:r>
              <a:rPr sz="1400" lang="ru">
                <a:solidFill>
                  <a:srgbClr val="000000"/>
                </a:solidFill>
                <a:latin typeface="Times New Roman"/>
                <a:ea typeface="Times New Roman"/>
                <a:cs typeface="Times New Roman"/>
                <a:sym typeface="Times New Roman"/>
              </a:rPr>
              <a:t>       </a:t>
            </a:r>
            <a:r>
              <a:rPr sz="1400" lang="ru">
                <a:solidFill>
                  <a:srgbClr val="000000"/>
                </a:solidFill>
                <a:latin typeface="Arial"/>
                <a:ea typeface="Arial"/>
                <a:cs typeface="Arial"/>
                <a:sym typeface="Arial"/>
              </a:rPr>
              <a:t>Определить его источник.</a:t>
            </a:r>
          </a:p>
          <a:p>
            <a:pPr rtl="0" lvl="0" indent="-317500" marL="457200">
              <a:lnSpc>
                <a:spcPct val="115000"/>
              </a:lnSpc>
              <a:spcBef>
                <a:spcPts val="0"/>
              </a:spcBef>
              <a:buClr>
                <a:srgbClr val="000000"/>
              </a:buClr>
              <a:buSzPct val="100000"/>
              <a:buFont typeface="Arial"/>
              <a:buChar char="●"/>
            </a:pPr>
            <a:r>
              <a:rPr sz="1400" lang="ru">
                <a:solidFill>
                  <a:srgbClr val="000000"/>
                </a:solidFill>
                <a:latin typeface="Times New Roman"/>
                <a:ea typeface="Times New Roman"/>
                <a:cs typeface="Times New Roman"/>
                <a:sym typeface="Times New Roman"/>
              </a:rPr>
              <a:t>       </a:t>
            </a:r>
            <a:r>
              <a:rPr sz="1400" lang="ru">
                <a:solidFill>
                  <a:srgbClr val="000000"/>
                </a:solidFill>
                <a:latin typeface="Arial"/>
                <a:ea typeface="Arial"/>
                <a:cs typeface="Arial"/>
                <a:sym typeface="Arial"/>
              </a:rPr>
              <a:t>Объяснить значение фразеологизма. Нарисовать к нему рисунок.</a:t>
            </a:r>
          </a:p>
          <a:p>
            <a:pPr rtl="0" lvl="0" indent="-317500" marL="457200">
              <a:lnSpc>
                <a:spcPct val="115000"/>
              </a:lnSpc>
              <a:spcBef>
                <a:spcPts val="0"/>
              </a:spcBef>
              <a:buClr>
                <a:srgbClr val="000000"/>
              </a:buClr>
              <a:buSzPct val="100000"/>
              <a:buFont typeface="Arial"/>
              <a:buChar char="●"/>
            </a:pPr>
            <a:r>
              <a:rPr sz="1400" lang="ru">
                <a:solidFill>
                  <a:srgbClr val="000000"/>
                </a:solidFill>
                <a:latin typeface="Arial"/>
                <a:ea typeface="Arial"/>
                <a:cs typeface="Arial"/>
                <a:sym typeface="Arial"/>
              </a:rPr>
              <a:t>·</a:t>
            </a:r>
            <a:r>
              <a:rPr sz="1400" lang="ru">
                <a:solidFill>
                  <a:srgbClr val="000000"/>
                </a:solidFill>
                <a:latin typeface="Times New Roman"/>
                <a:ea typeface="Times New Roman"/>
                <a:cs typeface="Times New Roman"/>
                <a:sym typeface="Times New Roman"/>
              </a:rPr>
              <a:t>         </a:t>
            </a:r>
            <a:r>
              <a:rPr sz="1400" lang="ru">
                <a:solidFill>
                  <a:srgbClr val="000000"/>
                </a:solidFill>
                <a:latin typeface="Arial"/>
                <a:ea typeface="Arial"/>
                <a:cs typeface="Arial"/>
                <a:sym typeface="Arial"/>
              </a:rPr>
              <a:t>Рассказать историю происхождения фразеологизма.</a:t>
            </a:r>
          </a:p>
          <a:p>
            <a:pPr rtl="0" lvl="0" indent="-317500" marL="457200">
              <a:lnSpc>
                <a:spcPct val="115000"/>
              </a:lnSpc>
              <a:spcBef>
                <a:spcPts val="0"/>
              </a:spcBef>
              <a:buClr>
                <a:srgbClr val="000000"/>
              </a:buClr>
              <a:buSzPct val="100000"/>
              <a:buFont typeface="Arial"/>
              <a:buChar char="●"/>
            </a:pPr>
            <a:r>
              <a:rPr sz="1400" lang="ru">
                <a:solidFill>
                  <a:srgbClr val="000000"/>
                </a:solidFill>
                <a:latin typeface="Arial"/>
                <a:ea typeface="Arial"/>
                <a:cs typeface="Arial"/>
                <a:sym typeface="Arial"/>
              </a:rPr>
              <a:t>·</a:t>
            </a:r>
            <a:r>
              <a:rPr sz="1400" lang="ru">
                <a:solidFill>
                  <a:srgbClr val="000000"/>
                </a:solidFill>
                <a:latin typeface="Times New Roman"/>
                <a:ea typeface="Times New Roman"/>
                <a:cs typeface="Times New Roman"/>
                <a:sym typeface="Times New Roman"/>
              </a:rPr>
              <a:t>         </a:t>
            </a:r>
            <a:r>
              <a:rPr sz="1400" lang="ru">
                <a:solidFill>
                  <a:srgbClr val="000000"/>
                </a:solidFill>
                <a:latin typeface="Arial"/>
                <a:ea typeface="Arial"/>
                <a:cs typeface="Arial"/>
                <a:sym typeface="Arial"/>
              </a:rPr>
              <a:t> Привести аналог фразеологизма из другого языка (если он имеется).</a:t>
            </a:r>
          </a:p>
          <a:p>
            <a:pPr rtl="0" lvl="0" indent="-317500" marL="457200">
              <a:lnSpc>
                <a:spcPct val="163636"/>
              </a:lnSpc>
              <a:spcBef>
                <a:spcPts val="0"/>
              </a:spcBef>
              <a:buClr>
                <a:srgbClr val="000000"/>
              </a:buClr>
              <a:buSzPct val="100000"/>
              <a:buFont typeface="Arial"/>
              <a:buChar char="●"/>
            </a:pPr>
            <a:r>
              <a:rPr sz="1400" lang="ru">
                <a:solidFill>
                  <a:srgbClr val="000000"/>
                </a:solidFill>
                <a:latin typeface="Arial"/>
                <a:ea typeface="Arial"/>
                <a:cs typeface="Arial"/>
                <a:sym typeface="Arial"/>
              </a:rPr>
              <a:t> Собрать и оформить информацию о фразеологизме в презентацию</a:t>
            </a:r>
          </a:p>
          <a:p>
            <a:pPr rtl="0" lvl="0" indent="-228600" marL="457200">
              <a:spcBef>
                <a:spcPts val="0"/>
              </a:spcBef>
              <a:buClr>
                <a:srgbClr val="000000"/>
              </a:buClr>
              <a:buFont typeface="Arial"/>
              <a:buNone/>
            </a:pPr>
            <a:r>
              <a:t/>
            </a:r>
            <a:endParaRPr sz="1000">
              <a:solidFill>
                <a:srgbClr val="000000"/>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title"/>
          </p:nvPr>
        </p:nvSpPr>
        <p:spPr>
          <a:xfrm>
            <a:off y="78978" x="457200"/>
            <a:ext cy="857400" cx="8229600"/>
          </a:xfrm>
          <a:prstGeom prst="rect">
            <a:avLst/>
          </a:prstGeom>
        </p:spPr>
        <p:txBody>
          <a:bodyPr bIns="91425" rIns="91425" lIns="91425" tIns="91425" anchor="b" anchorCtr="0">
            <a:noAutofit/>
          </a:bodyPr>
          <a:lstStyle/>
          <a:p>
            <a:pPr algn="ctr">
              <a:spcBef>
                <a:spcPts val="0"/>
              </a:spcBef>
              <a:buNone/>
            </a:pPr>
            <a:r>
              <a:rPr sz="3000" lang="ru"/>
              <a:t>Пословицы разных тематических групп</a:t>
            </a:r>
          </a:p>
        </p:txBody>
      </p:sp>
      <p:sp>
        <p:nvSpPr>
          <p:cNvPr id="59" name="Shape 59"/>
          <p:cNvSpPr txBox="1"/>
          <p:nvPr>
            <p:ph idx="1" type="body"/>
          </p:nvPr>
        </p:nvSpPr>
        <p:spPr>
          <a:xfrm>
            <a:off y="829000" x="518125"/>
            <a:ext cy="3966000" cx="8168699"/>
          </a:xfrm>
          <a:prstGeom prst="rect">
            <a:avLst/>
          </a:prstGeom>
        </p:spPr>
        <p:txBody>
          <a:bodyPr bIns="91425" rIns="91425" lIns="91425" tIns="91425" anchor="t" anchorCtr="0">
            <a:noAutofit/>
          </a:bodyPr>
          <a:lstStyle/>
          <a:p>
            <a:pPr rtl="0">
              <a:spcBef>
                <a:spcPts val="0"/>
              </a:spcBef>
              <a:buNone/>
            </a:pPr>
            <a:r>
              <a:rPr sz="1400" lang="ru"/>
              <a:t>Когда-то  на Руси без лыка жизни не было:и лапти из него плели,и рогожку, и мочалки ,и кисти, и корзины с туесками,  и  другую домашнюю утварь. Исходное словосочетание взято из пословиц разных тематических групп( о сословиях и званиях, об опрятности и наружности, о сущности):</a:t>
            </a:r>
          </a:p>
          <a:p>
            <a:pPr rtl="0" indent="-228600">
              <a:lnSpc>
                <a:spcPct val="122727"/>
              </a:lnSpc>
              <a:spcBef>
                <a:spcPts val="500"/>
              </a:spcBef>
              <a:spcAft>
                <a:spcPts val="400"/>
              </a:spcAft>
              <a:buNone/>
            </a:pPr>
            <a:r>
              <a:rPr sz="1000" lang="ru">
                <a:solidFill>
                  <a:srgbClr val="333333"/>
                </a:solidFill>
                <a:latin typeface="Arial"/>
                <a:ea typeface="Arial"/>
                <a:cs typeface="Arial"/>
                <a:sym typeface="Arial"/>
              </a:rPr>
              <a:t>·</a:t>
            </a:r>
            <a:r>
              <a:rPr sz="700" lang="ru">
                <a:solidFill>
                  <a:srgbClr val="333333"/>
                </a:solidFill>
                <a:latin typeface="Times New Roman"/>
                <a:ea typeface="Times New Roman"/>
                <a:cs typeface="Times New Roman"/>
                <a:sym typeface="Times New Roman"/>
              </a:rPr>
              <a:t>        </a:t>
            </a:r>
            <a:r>
              <a:rPr sz="700" lang="ru">
                <a:solidFill>
                  <a:srgbClr val="333333"/>
                </a:solidFill>
                <a:latin typeface="Times New Roman"/>
                <a:ea typeface="Times New Roman"/>
                <a:cs typeface="Times New Roman"/>
                <a:sym typeface="Times New Roman"/>
                <a:hlinkClick r:id="rId3"/>
              </a:rPr>
              <a:t> </a:t>
            </a:r>
            <a:r>
              <a:rPr u="sng" b="1" sz="1100" lang="ru">
                <a:solidFill>
                  <a:srgbClr val="5F5DB7"/>
                </a:solidFill>
                <a:latin typeface="Arial"/>
                <a:ea typeface="Arial"/>
                <a:cs typeface="Arial"/>
                <a:sym typeface="Arial"/>
                <a:hlinkClick r:id="rId4"/>
              </a:rPr>
              <a:t>Хоть лыком шит, да барин.</a:t>
            </a:r>
            <a:r>
              <a:rPr sz="1100" lang="ru">
                <a:solidFill>
                  <a:srgbClr val="333333"/>
                </a:solidFill>
                <a:latin typeface="Arial"/>
                <a:ea typeface="Arial"/>
                <a:cs typeface="Arial"/>
                <a:sym typeface="Arial"/>
              </a:rPr>
              <a:t> — Хоть лыком шит, да барин. См. ЗВАНИЯ СОСЛОВИЯ …   </a:t>
            </a:r>
            <a:r>
              <a:rPr sz="900" lang="ru" i="1">
                <a:solidFill>
                  <a:srgbClr val="939756"/>
                </a:solidFill>
                <a:latin typeface="Arial"/>
                <a:ea typeface="Arial"/>
                <a:cs typeface="Arial"/>
                <a:sym typeface="Arial"/>
              </a:rPr>
              <a:t>В.И. Даль. Пословицы русского народа</a:t>
            </a:r>
          </a:p>
          <a:p>
            <a:pPr rtl="0" indent="-228600">
              <a:lnSpc>
                <a:spcPct val="122727"/>
              </a:lnSpc>
              <a:spcBef>
                <a:spcPts val="500"/>
              </a:spcBef>
              <a:spcAft>
                <a:spcPts val="400"/>
              </a:spcAft>
              <a:buNone/>
            </a:pPr>
            <a:r>
              <a:rPr sz="1000" lang="ru">
                <a:solidFill>
                  <a:srgbClr val="333333"/>
                </a:solidFill>
                <a:latin typeface="Arial"/>
                <a:ea typeface="Arial"/>
                <a:cs typeface="Arial"/>
                <a:sym typeface="Arial"/>
              </a:rPr>
              <a:t>·</a:t>
            </a:r>
            <a:r>
              <a:rPr sz="700" lang="ru">
                <a:solidFill>
                  <a:srgbClr val="333333"/>
                </a:solidFill>
                <a:latin typeface="Times New Roman"/>
                <a:ea typeface="Times New Roman"/>
                <a:cs typeface="Times New Roman"/>
                <a:sym typeface="Times New Roman"/>
              </a:rPr>
              <a:t>        </a:t>
            </a:r>
            <a:r>
              <a:rPr sz="700" lang="ru">
                <a:solidFill>
                  <a:srgbClr val="333333"/>
                </a:solidFill>
                <a:latin typeface="Times New Roman"/>
                <a:ea typeface="Times New Roman"/>
                <a:cs typeface="Times New Roman"/>
                <a:sym typeface="Times New Roman"/>
                <a:hlinkClick r:id="rId5"/>
              </a:rPr>
              <a:t> </a:t>
            </a:r>
            <a:r>
              <a:rPr u="sng" b="1" sz="1100" lang="ru">
                <a:solidFill>
                  <a:srgbClr val="5F5DB7"/>
                </a:solidFill>
                <a:latin typeface="Arial"/>
                <a:ea typeface="Arial"/>
                <a:cs typeface="Arial"/>
                <a:sym typeface="Arial"/>
                <a:hlinkClick r:id="rId6"/>
              </a:rPr>
              <a:t>Хоть лыком шит, да начальник.</a:t>
            </a:r>
            <a:r>
              <a:rPr sz="1100" lang="ru">
                <a:solidFill>
                  <a:srgbClr val="333333"/>
                </a:solidFill>
                <a:latin typeface="Arial"/>
                <a:ea typeface="Arial"/>
                <a:cs typeface="Arial"/>
                <a:sym typeface="Arial"/>
              </a:rPr>
              <a:t> — Хоть лыком шит, да начальник. См. НАЧАЛЬСТВО ПРИКАЗ ПОСЛУШАНИЕ …   </a:t>
            </a:r>
            <a:r>
              <a:rPr sz="900" lang="ru" i="1">
                <a:solidFill>
                  <a:srgbClr val="939756"/>
                </a:solidFill>
                <a:latin typeface="Arial"/>
                <a:ea typeface="Arial"/>
                <a:cs typeface="Arial"/>
                <a:sym typeface="Arial"/>
              </a:rPr>
              <a:t>В.И. Даль. Пословицы русского народа</a:t>
            </a:r>
          </a:p>
          <a:p>
            <a:pPr rtl="0" indent="-228600">
              <a:lnSpc>
                <a:spcPct val="122727"/>
              </a:lnSpc>
              <a:spcBef>
                <a:spcPts val="500"/>
              </a:spcBef>
              <a:spcAft>
                <a:spcPts val="400"/>
              </a:spcAft>
              <a:buNone/>
            </a:pPr>
            <a:r>
              <a:rPr sz="1000" lang="ru">
                <a:solidFill>
                  <a:srgbClr val="333333"/>
                </a:solidFill>
                <a:latin typeface="Arial"/>
                <a:ea typeface="Arial"/>
                <a:cs typeface="Arial"/>
                <a:sym typeface="Arial"/>
              </a:rPr>
              <a:t>·</a:t>
            </a:r>
            <a:r>
              <a:rPr sz="700" lang="ru">
                <a:solidFill>
                  <a:srgbClr val="333333"/>
                </a:solidFill>
                <a:latin typeface="Times New Roman"/>
                <a:ea typeface="Times New Roman"/>
                <a:cs typeface="Times New Roman"/>
                <a:sym typeface="Times New Roman"/>
              </a:rPr>
              <a:t>        </a:t>
            </a:r>
            <a:r>
              <a:rPr sz="700" lang="ru">
                <a:solidFill>
                  <a:srgbClr val="333333"/>
                </a:solidFill>
                <a:latin typeface="Times New Roman"/>
                <a:ea typeface="Times New Roman"/>
                <a:cs typeface="Times New Roman"/>
                <a:sym typeface="Times New Roman"/>
                <a:hlinkClick r:id="rId7"/>
              </a:rPr>
              <a:t> </a:t>
            </a:r>
            <a:r>
              <a:rPr u="sng" b="1" sz="1100" lang="ru">
                <a:solidFill>
                  <a:srgbClr val="5F5DB7"/>
                </a:solidFill>
                <a:latin typeface="Arial"/>
                <a:ea typeface="Arial"/>
                <a:cs typeface="Arial"/>
                <a:sym typeface="Arial"/>
                <a:hlinkClick r:id="rId8"/>
              </a:rPr>
              <a:t>Людей хулит, а сам лыком шит.</a:t>
            </a:r>
            <a:r>
              <a:rPr sz="1100" lang="ru">
                <a:solidFill>
                  <a:srgbClr val="333333"/>
                </a:solidFill>
                <a:latin typeface="Arial"/>
                <a:ea typeface="Arial"/>
                <a:cs typeface="Arial"/>
                <a:sym typeface="Arial"/>
              </a:rPr>
              <a:t> — Людей хулит, а сам лыком шит. См. СВОЕ ЧУЖОЕ …   </a:t>
            </a:r>
            <a:r>
              <a:rPr sz="900" lang="ru" i="1">
                <a:solidFill>
                  <a:srgbClr val="939756"/>
                </a:solidFill>
                <a:latin typeface="Arial"/>
                <a:ea typeface="Arial"/>
                <a:cs typeface="Arial"/>
                <a:sym typeface="Arial"/>
              </a:rPr>
              <a:t>В.И. Даль. Пословицы русского народа</a:t>
            </a:r>
          </a:p>
          <a:p>
            <a:pPr rtl="0" indent="-228600">
              <a:lnSpc>
                <a:spcPct val="122727"/>
              </a:lnSpc>
              <a:spcBef>
                <a:spcPts val="500"/>
              </a:spcBef>
              <a:spcAft>
                <a:spcPts val="400"/>
              </a:spcAft>
              <a:buNone/>
            </a:pPr>
            <a:r>
              <a:rPr sz="1000" lang="ru">
                <a:solidFill>
                  <a:srgbClr val="333333"/>
                </a:solidFill>
                <a:latin typeface="Arial"/>
                <a:ea typeface="Arial"/>
                <a:cs typeface="Arial"/>
                <a:sym typeface="Arial"/>
              </a:rPr>
              <a:t>·</a:t>
            </a:r>
            <a:r>
              <a:rPr sz="700" lang="ru">
                <a:solidFill>
                  <a:srgbClr val="333333"/>
                </a:solidFill>
                <a:latin typeface="Times New Roman"/>
                <a:ea typeface="Times New Roman"/>
                <a:cs typeface="Times New Roman"/>
                <a:sym typeface="Times New Roman"/>
              </a:rPr>
              <a:t>         </a:t>
            </a:r>
            <a:r>
              <a:rPr sz="1100" lang="ru">
                <a:solidFill>
                  <a:srgbClr val="000000"/>
                </a:solidFill>
                <a:latin typeface="Arial"/>
                <a:ea typeface="Arial"/>
                <a:cs typeface="Arial"/>
                <a:sym typeface="Arial"/>
              </a:rPr>
              <a:t>Хоть лыком шит, да муж.</a:t>
            </a:r>
            <a:r>
              <a:rPr sz="1100" lang="ru">
                <a:solidFill>
                  <a:srgbClr val="000000"/>
                </a:solidFill>
                <a:latin typeface="Arial"/>
                <a:ea typeface="Arial"/>
                <a:cs typeface="Arial"/>
                <a:sym typeface="Arial"/>
                <a:hlinkClick r:id="rId9"/>
              </a:rPr>
              <a:t> </a:t>
            </a:r>
            <a:r>
              <a:rPr u="sng" b="1" sz="1100" lang="ru">
                <a:solidFill>
                  <a:srgbClr val="5F5DB7"/>
                </a:solidFill>
                <a:latin typeface="Arial"/>
                <a:ea typeface="Arial"/>
                <a:cs typeface="Arial"/>
                <a:sym typeface="Arial"/>
                <a:hlinkClick r:id="rId10"/>
              </a:rPr>
              <a:t>Хоть лыком шит, да сосед.</a:t>
            </a:r>
            <a:r>
              <a:rPr sz="1100" lang="ru">
                <a:solidFill>
                  <a:srgbClr val="333333"/>
                </a:solidFill>
                <a:latin typeface="Arial"/>
                <a:ea typeface="Arial"/>
                <a:cs typeface="Arial"/>
                <a:sym typeface="Arial"/>
              </a:rPr>
              <a:t> — см. Соседа держись …   </a:t>
            </a:r>
            <a:r>
              <a:rPr sz="900" lang="ru" i="1">
                <a:solidFill>
                  <a:srgbClr val="939756"/>
                </a:solidFill>
                <a:latin typeface="Arial"/>
                <a:ea typeface="Arial"/>
                <a:cs typeface="Arial"/>
                <a:sym typeface="Arial"/>
              </a:rPr>
              <a:t>В.И. Даль. Пословицы русского народа</a:t>
            </a:r>
          </a:p>
          <a:p>
            <a:pPr rtl="0" indent="-228600">
              <a:lnSpc>
                <a:spcPct val="122727"/>
              </a:lnSpc>
              <a:spcBef>
                <a:spcPts val="500"/>
              </a:spcBef>
              <a:spcAft>
                <a:spcPts val="400"/>
              </a:spcAft>
              <a:buNone/>
            </a:pPr>
            <a:r>
              <a:rPr sz="1000" lang="ru">
                <a:solidFill>
                  <a:srgbClr val="333333"/>
                </a:solidFill>
                <a:latin typeface="Arial"/>
                <a:ea typeface="Arial"/>
                <a:cs typeface="Arial"/>
                <a:sym typeface="Arial"/>
              </a:rPr>
              <a:t>·</a:t>
            </a:r>
            <a:r>
              <a:rPr sz="700" lang="ru">
                <a:solidFill>
                  <a:srgbClr val="333333"/>
                </a:solidFill>
                <a:latin typeface="Times New Roman"/>
                <a:ea typeface="Times New Roman"/>
                <a:cs typeface="Times New Roman"/>
                <a:sym typeface="Times New Roman"/>
              </a:rPr>
              <a:t>        </a:t>
            </a:r>
            <a:r>
              <a:rPr sz="700" lang="ru">
                <a:solidFill>
                  <a:srgbClr val="333333"/>
                </a:solidFill>
                <a:latin typeface="Times New Roman"/>
                <a:ea typeface="Times New Roman"/>
                <a:cs typeface="Times New Roman"/>
                <a:sym typeface="Times New Roman"/>
                <a:hlinkClick r:id="rId11"/>
              </a:rPr>
              <a:t> </a:t>
            </a:r>
            <a:r>
              <a:rPr u="sng" b="1" sz="1100" lang="ru">
                <a:solidFill>
                  <a:srgbClr val="5F5DB7"/>
                </a:solidFill>
                <a:latin typeface="Arial"/>
                <a:ea typeface="Arial"/>
                <a:cs typeface="Arial"/>
                <a:sym typeface="Arial"/>
                <a:hlinkClick r:id="rId12"/>
              </a:rPr>
              <a:t>Хоть лыком шит, да мылом мыт.</a:t>
            </a:r>
            <a:r>
              <a:rPr sz="1100" lang="ru">
                <a:solidFill>
                  <a:srgbClr val="333333"/>
                </a:solidFill>
                <a:latin typeface="Arial"/>
                <a:ea typeface="Arial"/>
                <a:cs typeface="Arial"/>
                <a:sym typeface="Arial"/>
              </a:rPr>
              <a:t> — Хоть лыком (шилом) шит, да мылом мыт. См. ОПРЯТНОСТЬ Хоть лыком шит, да мылом мыт. См. СУЩНОСТЬ НАРУЖНОСТЬ …   </a:t>
            </a:r>
            <a:r>
              <a:rPr sz="900" lang="ru" i="1">
                <a:solidFill>
                  <a:srgbClr val="939756"/>
                </a:solidFill>
                <a:latin typeface="Arial"/>
                <a:ea typeface="Arial"/>
                <a:cs typeface="Arial"/>
                <a:sym typeface="Arial"/>
              </a:rPr>
              <a:t>В.И. Даль. Пословицы русского народа</a:t>
            </a:r>
          </a:p>
          <a:p>
            <a:pPr rtl="0" indent="-228600">
              <a:lnSpc>
                <a:spcPct val="122727"/>
              </a:lnSpc>
              <a:spcBef>
                <a:spcPts val="500"/>
              </a:spcBef>
              <a:spcAft>
                <a:spcPts val="400"/>
              </a:spcAft>
              <a:buNone/>
            </a:pPr>
            <a:r>
              <a:rPr sz="1000" lang="ru">
                <a:solidFill>
                  <a:srgbClr val="333333"/>
                </a:solidFill>
                <a:latin typeface="Arial"/>
                <a:ea typeface="Arial"/>
                <a:cs typeface="Arial"/>
                <a:sym typeface="Arial"/>
              </a:rPr>
              <a:t>·</a:t>
            </a:r>
            <a:r>
              <a:rPr sz="700" lang="ru">
                <a:solidFill>
                  <a:srgbClr val="333333"/>
                </a:solidFill>
                <a:latin typeface="Times New Roman"/>
                <a:ea typeface="Times New Roman"/>
                <a:cs typeface="Times New Roman"/>
                <a:sym typeface="Times New Roman"/>
              </a:rPr>
              <a:t>        </a:t>
            </a:r>
            <a:r>
              <a:rPr sz="700" lang="ru">
                <a:solidFill>
                  <a:srgbClr val="333333"/>
                </a:solidFill>
                <a:latin typeface="Times New Roman"/>
                <a:ea typeface="Times New Roman"/>
                <a:cs typeface="Times New Roman"/>
                <a:sym typeface="Times New Roman"/>
                <a:hlinkClick r:id="rId13"/>
              </a:rPr>
              <a:t> </a:t>
            </a:r>
            <a:r>
              <a:rPr u="sng" b="1" sz="1100" lang="ru">
                <a:solidFill>
                  <a:srgbClr val="5F5DB7"/>
                </a:solidFill>
                <a:latin typeface="Arial"/>
                <a:ea typeface="Arial"/>
                <a:cs typeface="Arial"/>
                <a:sym typeface="Arial"/>
                <a:hlinkClick r:id="rId14"/>
              </a:rPr>
              <a:t>Хоть мылом мыт, да лыком шит.</a:t>
            </a:r>
            <a:r>
              <a:rPr sz="1100" lang="ru">
                <a:solidFill>
                  <a:srgbClr val="333333"/>
                </a:solidFill>
                <a:latin typeface="Arial"/>
                <a:ea typeface="Arial"/>
                <a:cs typeface="Arial"/>
                <a:sym typeface="Arial"/>
              </a:rPr>
              <a:t> — Хоть мылом мыт, да лыком шит. См. СУЩНОСТЬ НАРУЖНОСТЬ …   </a:t>
            </a:r>
            <a:r>
              <a:rPr sz="900" lang="ru" i="1">
                <a:solidFill>
                  <a:srgbClr val="939756"/>
                </a:solidFill>
                <a:latin typeface="Arial"/>
                <a:ea typeface="Arial"/>
                <a:cs typeface="Arial"/>
                <a:sym typeface="Arial"/>
              </a:rPr>
              <a:t>В.И. Даль. Пословицы </a:t>
            </a:r>
          </a:p>
          <a:p>
            <a:pPr algn="just" rtl="0" indent="114300">
              <a:lnSpc>
                <a:spcPct val="115000"/>
              </a:lnSpc>
              <a:spcBef>
                <a:spcPts val="0"/>
              </a:spcBef>
              <a:buNone/>
            </a:pPr>
            <a:r>
              <a:rPr u="sng" b="1" sz="1100" lang="ru">
                <a:solidFill>
                  <a:srgbClr val="5F5DB7"/>
                </a:solidFill>
                <a:latin typeface="Arial"/>
                <a:ea typeface="Arial"/>
                <a:cs typeface="Arial"/>
                <a:sym typeface="Arial"/>
                <a:hlinkClick r:id="rId15"/>
              </a:rPr>
              <a:t>лыком шит</a:t>
            </a:r>
            <a:r>
              <a:rPr sz="1100" lang="ru">
                <a:solidFill>
                  <a:srgbClr val="000000"/>
                </a:solidFill>
                <a:latin typeface="Arial"/>
                <a:ea typeface="Arial"/>
                <a:cs typeface="Arial"/>
                <a:sym typeface="Arial"/>
              </a:rPr>
              <a:t> — Хуже лапотного лыка. Хоть лыком шит, да мылом мыт (муж). Лыком по парче не шьют. Ср. Сказано Москали! лыком вязано, в лыках ходит, под лыком спит. Данилевский. Мирович. Гр. Разумовский, </a:t>
            </a:r>
            <a:r>
              <a:rPr sz="1400" lang="ru">
                <a:solidFill>
                  <a:srgbClr val="000000"/>
                </a:solidFill>
                <a:latin typeface="Times New Roman"/>
                <a:ea typeface="Times New Roman"/>
                <a:cs typeface="Times New Roman"/>
                <a:sym typeface="Times New Roman"/>
              </a:rPr>
              <a:t>Островский А.Н. "Свои люди сочтемся": - "лыком шитая мелкота" - о простом народе.</a:t>
            </a:r>
          </a:p>
          <a:p>
            <a:pPr>
              <a:spcBef>
                <a:spcPts val="0"/>
              </a:spcBef>
              <a:buNone/>
            </a:pPr>
            <a:r>
              <a:t/>
            </a:r>
            <a:endParaRPr sz="1100">
              <a:solidFill>
                <a:srgbClr val="000000"/>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43028" x="457200"/>
            <a:ext cy="857400" cx="8229600"/>
          </a:xfrm>
          <a:prstGeom prst="rect">
            <a:avLst/>
          </a:prstGeom>
        </p:spPr>
        <p:txBody>
          <a:bodyPr bIns="91425" rIns="91425" lIns="91425" tIns="91425" anchor="b" anchorCtr="0">
            <a:noAutofit/>
          </a:bodyPr>
          <a:lstStyle/>
          <a:p>
            <a:pPr>
              <a:spcBef>
                <a:spcPts val="0"/>
              </a:spcBef>
              <a:buNone/>
            </a:pPr>
            <a:r>
              <a:rPr sz="3000" lang="ru"/>
              <a:t>История фразеологизма</a:t>
            </a:r>
            <a:r>
              <a:rPr lang="ru"/>
              <a:t>  </a:t>
            </a:r>
            <a:r>
              <a:rPr sz="3000" lang="ru"/>
              <a:t> </a:t>
            </a:r>
            <a:r>
              <a:rPr b="0" sz="3000" lang="ru">
                <a:solidFill>
                  <a:srgbClr val="CC3300"/>
                </a:solidFill>
                <a:latin typeface="Georgia"/>
                <a:ea typeface="Georgia"/>
                <a:cs typeface="Georgia"/>
                <a:sym typeface="Georgia"/>
              </a:rPr>
              <a:t>Не лыком шит</a:t>
            </a:r>
          </a:p>
        </p:txBody>
      </p:sp>
      <p:sp>
        <p:nvSpPr>
          <p:cNvPr id="65" name="Shape 65"/>
          <p:cNvSpPr txBox="1"/>
          <p:nvPr>
            <p:ph idx="1" type="body"/>
          </p:nvPr>
        </p:nvSpPr>
        <p:spPr>
          <a:xfrm>
            <a:off y="1021175" x="410100"/>
            <a:ext cy="4037400" cx="8322599"/>
          </a:xfrm>
          <a:prstGeom prst="rect">
            <a:avLst/>
          </a:prstGeom>
        </p:spPr>
        <p:txBody>
          <a:bodyPr bIns="91425" rIns="91425" lIns="91425" tIns="91425" anchor="t" anchorCtr="0">
            <a:noAutofit/>
          </a:bodyPr>
          <a:lstStyle/>
          <a:p>
            <a:pPr rtl="0">
              <a:lnSpc>
                <a:spcPct val="163636"/>
              </a:lnSpc>
              <a:spcBef>
                <a:spcPts val="0"/>
              </a:spcBef>
              <a:buNone/>
            </a:pPr>
            <a:r>
              <a:rPr b="1" sz="1400" lang="ru" i="1">
                <a:solidFill>
                  <a:srgbClr val="000000"/>
                </a:solidFill>
                <a:latin typeface="Georgia"/>
                <a:ea typeface="Georgia"/>
                <a:cs typeface="Georgia"/>
                <a:sym typeface="Georgia"/>
              </a:rPr>
              <a:t>      Лыко</a:t>
            </a:r>
            <a:r>
              <a:rPr sz="1400" lang="ru" i="1">
                <a:solidFill>
                  <a:srgbClr val="000000"/>
                </a:solidFill>
                <a:latin typeface="Georgia"/>
                <a:ea typeface="Georgia"/>
                <a:cs typeface="Georgia"/>
                <a:sym typeface="Georgia"/>
              </a:rPr>
              <a:t> — молодой луб, волокнистое, неокрепшее подкорье дерева. Применяется для изготовления рогожи и плетения лаптей, корзин и т. п.</a:t>
            </a:r>
            <a:r>
              <a:rPr sz="1400" lang="ru">
                <a:solidFill>
                  <a:srgbClr val="000000"/>
                </a:solidFill>
                <a:latin typeface="Times New Roman"/>
                <a:ea typeface="Times New Roman"/>
                <a:cs typeface="Times New Roman"/>
                <a:sym typeface="Times New Roman"/>
              </a:rPr>
              <a:t>  Значит</a:t>
            </a:r>
            <a:r>
              <a:rPr sz="1400" lang="ru">
                <a:solidFill>
                  <a:srgbClr val="444444"/>
                </a:solidFill>
                <a:latin typeface="Georgia"/>
                <a:ea typeface="Georgia"/>
                <a:cs typeface="Georgia"/>
                <a:sym typeface="Georgia"/>
              </a:rPr>
              <a:t>, лыко -это прослойка, которая расположена между корой и стволом дерева. Самое хорошее лыко получается из липы.</a:t>
            </a:r>
          </a:p>
          <a:p>
            <a:pPr rtl="0">
              <a:lnSpc>
                <a:spcPct val="163636"/>
              </a:lnSpc>
              <a:spcBef>
                <a:spcPts val="0"/>
              </a:spcBef>
              <a:buNone/>
            </a:pPr>
            <a:r>
              <a:rPr sz="1400" lang="ru">
                <a:solidFill>
                  <a:srgbClr val="444444"/>
                </a:solidFill>
                <a:latin typeface="Georgia"/>
                <a:ea typeface="Georgia"/>
                <a:cs typeface="Georgia"/>
                <a:sym typeface="Georgia"/>
              </a:rPr>
              <a:t>Обувь тогда была дорогим удовольствием, крестьяне не могли ее себе позволить, поэтому плели лапти из лыка. Носили лапти самые бедные слои населения. Учитывая это, становится понятным значение выражения «не лыком шит» - то есть не из бедных, не из простых.</a:t>
            </a:r>
          </a:p>
          <a:p>
            <a:pPr rtl="0">
              <a:lnSpc>
                <a:spcPct val="163636"/>
              </a:lnSpc>
              <a:spcBef>
                <a:spcPts val="0"/>
              </a:spcBef>
              <a:buNone/>
            </a:pPr>
            <a:r>
              <a:rPr sz="1400" lang="ru">
                <a:solidFill>
                  <a:srgbClr val="444444"/>
                </a:solidFill>
                <a:latin typeface="Georgia"/>
                <a:ea typeface="Georgia"/>
                <a:cs typeface="Georgia"/>
                <a:sym typeface="Georgia"/>
              </a:rPr>
              <a:t>    Со временем значение этого фразеологизма поменяло свою окраску, и его стали употреблять, когда хотели характеризовать не богатство, а способности того или иного человека. Не лыком шит - то есть умен, хитер, изворотлив, не прост.</a:t>
            </a:r>
            <a:r>
              <a:rPr sz="1400" lang="ru">
                <a:solidFill>
                  <a:srgbClr val="000000"/>
                </a:solidFill>
                <a:latin typeface="Times New Roman"/>
                <a:ea typeface="Times New Roman"/>
                <a:cs typeface="Times New Roman"/>
                <a:sym typeface="Times New Roman"/>
              </a:rPr>
              <a:t> </a:t>
            </a:r>
            <a:r>
              <a:rPr sz="1400" lang="ru">
                <a:solidFill>
                  <a:srgbClr val="444444"/>
                </a:solidFill>
                <a:latin typeface="Georgia"/>
                <a:ea typeface="Georgia"/>
                <a:cs typeface="Georgia"/>
                <a:sym typeface="Georgia"/>
              </a:rPr>
              <a:t>В поговорке на эту тему «Хоть лыком шит, да мылом мыт!» указано общественное положение человека. Лыком шит – значит беден. Мылом мыт – значит вовсе не так беден,ведь мыло стоило дорого!</a:t>
            </a:r>
          </a:p>
          <a:p>
            <a:pPr rtl="0">
              <a:lnSpc>
                <a:spcPct val="163636"/>
              </a:lnSpc>
              <a:spcBef>
                <a:spcPts val="0"/>
              </a:spcBef>
              <a:buNone/>
            </a:pPr>
            <a:r>
              <a:rPr sz="1400" lang="ru">
                <a:solidFill>
                  <a:srgbClr val="444444"/>
                </a:solidFill>
                <a:latin typeface="Georgia"/>
                <a:ea typeface="Georgia"/>
                <a:cs typeface="Georgia"/>
                <a:sym typeface="Georgia"/>
              </a:rPr>
              <a:t> </a:t>
            </a:r>
          </a:p>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149453" x="457200"/>
            <a:ext cy="857400" cx="8229600"/>
          </a:xfrm>
          <a:prstGeom prst="rect">
            <a:avLst/>
          </a:prstGeom>
        </p:spPr>
        <p:txBody>
          <a:bodyPr bIns="91425" rIns="91425" lIns="91425" tIns="91425" anchor="b" anchorCtr="0">
            <a:noAutofit/>
          </a:bodyPr>
          <a:lstStyle/>
          <a:p>
            <a:pPr algn="ctr">
              <a:spcBef>
                <a:spcPts val="0"/>
              </a:spcBef>
              <a:buNone/>
            </a:pPr>
            <a:r>
              <a:rPr sz="3000" lang="ru"/>
              <a:t>Значение фразеологизма в словарях</a:t>
            </a:r>
          </a:p>
        </p:txBody>
      </p:sp>
      <p:sp>
        <p:nvSpPr>
          <p:cNvPr id="71" name="Shape 71"/>
          <p:cNvSpPr txBox="1"/>
          <p:nvPr>
            <p:ph idx="1" type="body"/>
          </p:nvPr>
        </p:nvSpPr>
        <p:spPr>
          <a:xfrm>
            <a:off y="1006850" x="457200"/>
            <a:ext cy="3725699" cx="8229600"/>
          </a:xfrm>
          <a:prstGeom prst="rect">
            <a:avLst/>
          </a:prstGeom>
        </p:spPr>
        <p:txBody>
          <a:bodyPr bIns="91425" rIns="91425" lIns="91425" tIns="91425" anchor="t" anchorCtr="0">
            <a:noAutofit/>
          </a:bodyPr>
          <a:lstStyle/>
          <a:p>
            <a:pPr rtl="0" indent="0" marL="0">
              <a:lnSpc>
                <a:spcPct val="143181"/>
              </a:lnSpc>
              <a:spcBef>
                <a:spcPts val="0"/>
              </a:spcBef>
              <a:buNone/>
            </a:pPr>
            <a:r>
              <a:rPr sz="700" lang="ru">
                <a:solidFill>
                  <a:srgbClr val="000000"/>
                </a:solidFill>
                <a:latin typeface="Times New Roman"/>
                <a:ea typeface="Times New Roman"/>
                <a:cs typeface="Times New Roman"/>
                <a:sym typeface="Times New Roman"/>
                <a:hlinkClick r:id="rId3"/>
              </a:rPr>
              <a:t> </a:t>
            </a:r>
            <a:r>
              <a:rPr u="sng" b="1" sz="1100" lang="ru">
                <a:solidFill>
                  <a:srgbClr val="5F5DB7"/>
                </a:solidFill>
                <a:latin typeface="Arial"/>
                <a:ea typeface="Arial"/>
                <a:cs typeface="Arial"/>
                <a:sym typeface="Arial"/>
                <a:hlinkClick r:id="rId4"/>
              </a:rPr>
              <a:t>Не лыком шит</a:t>
            </a:r>
            <a:r>
              <a:rPr sz="1100" lang="ru">
                <a:solidFill>
                  <a:srgbClr val="000000"/>
                </a:solidFill>
                <a:latin typeface="Arial"/>
                <a:ea typeface="Arial"/>
                <a:cs typeface="Arial"/>
                <a:sym typeface="Arial"/>
              </a:rPr>
              <a:t> — прил.,  бывалый,  не лишенный личной заинтересованности, не лишенный способностей,  не лишенный умения держать себя,  не хуже других, непростой (</a:t>
            </a:r>
            <a:r>
              <a:rPr sz="900" lang="ru" i="1">
                <a:solidFill>
                  <a:srgbClr val="939756"/>
                </a:solidFill>
                <a:latin typeface="Arial"/>
                <a:ea typeface="Arial"/>
                <a:cs typeface="Arial"/>
                <a:sym typeface="Arial"/>
              </a:rPr>
              <a:t>Словарь синонимов )</a:t>
            </a:r>
          </a:p>
          <a:p>
            <a:pPr rtl="0" indent="-228600">
              <a:lnSpc>
                <a:spcPct val="143181"/>
              </a:lnSpc>
              <a:spcBef>
                <a:spcPts val="0"/>
              </a:spcBef>
              <a:buNone/>
            </a:pPr>
            <a:r>
              <a:rPr sz="1000" lang="ru">
                <a:solidFill>
                  <a:srgbClr val="000000"/>
                </a:solidFill>
                <a:latin typeface="Arial"/>
                <a:ea typeface="Arial"/>
                <a:cs typeface="Arial"/>
                <a:sym typeface="Arial"/>
              </a:rPr>
              <a:t>·</a:t>
            </a:r>
            <a:r>
              <a:rPr sz="700" lang="ru">
                <a:solidFill>
                  <a:srgbClr val="000000"/>
                </a:solidFill>
                <a:latin typeface="Times New Roman"/>
                <a:ea typeface="Times New Roman"/>
                <a:cs typeface="Times New Roman"/>
                <a:sym typeface="Times New Roman"/>
              </a:rPr>
              <a:t>        </a:t>
            </a:r>
            <a:r>
              <a:rPr sz="700" lang="ru">
                <a:solidFill>
                  <a:srgbClr val="000000"/>
                </a:solidFill>
                <a:latin typeface="Times New Roman"/>
                <a:ea typeface="Times New Roman"/>
                <a:cs typeface="Times New Roman"/>
                <a:sym typeface="Times New Roman"/>
                <a:hlinkClick r:id="rId5"/>
              </a:rPr>
              <a:t> </a:t>
            </a:r>
            <a:r>
              <a:rPr u="sng" b="1" sz="1100" lang="ru">
                <a:solidFill>
                  <a:srgbClr val="5F5DB7"/>
                </a:solidFill>
                <a:latin typeface="Arial"/>
                <a:ea typeface="Arial"/>
                <a:cs typeface="Arial"/>
                <a:sym typeface="Arial"/>
                <a:hlinkClick r:id="rId6"/>
              </a:rPr>
              <a:t>Не лыком шит</a:t>
            </a:r>
            <a:r>
              <a:rPr sz="1100" lang="ru">
                <a:solidFill>
                  <a:srgbClr val="000000"/>
                </a:solidFill>
                <a:latin typeface="Arial"/>
                <a:ea typeface="Arial"/>
                <a:cs typeface="Arial"/>
                <a:sym typeface="Arial"/>
              </a:rPr>
              <a:t> — (иноск.) не прост Парчу лыком не шьют. Ср. Когда он понял, что для современного администратора ничего больше не требуется, кроме свободных манер, то тотчас же сообразил, что и он в этом отношении не лыком шит. Салтыков. Помпадуры. ( </a:t>
            </a:r>
            <a:r>
              <a:rPr sz="900" lang="ru" i="1">
                <a:solidFill>
                  <a:srgbClr val="939756"/>
                </a:solidFill>
                <a:latin typeface="Arial"/>
                <a:ea typeface="Arial"/>
                <a:cs typeface="Arial"/>
                <a:sym typeface="Arial"/>
              </a:rPr>
              <a:t>Большой толково-фразеологический словарь Михельсона)</a:t>
            </a:r>
          </a:p>
          <a:p>
            <a:pPr rtl="0" indent="-228600">
              <a:lnSpc>
                <a:spcPct val="143181"/>
              </a:lnSpc>
              <a:spcBef>
                <a:spcPts val="0"/>
              </a:spcBef>
              <a:buNone/>
            </a:pPr>
            <a:r>
              <a:rPr sz="1000" lang="ru">
                <a:solidFill>
                  <a:srgbClr val="000000"/>
                </a:solidFill>
                <a:latin typeface="Arial"/>
                <a:ea typeface="Arial"/>
                <a:cs typeface="Arial"/>
                <a:sym typeface="Arial"/>
              </a:rPr>
              <a:t>·</a:t>
            </a:r>
            <a:r>
              <a:rPr sz="700" lang="ru">
                <a:solidFill>
                  <a:srgbClr val="000000"/>
                </a:solidFill>
                <a:latin typeface="Times New Roman"/>
                <a:ea typeface="Times New Roman"/>
                <a:cs typeface="Times New Roman"/>
                <a:sym typeface="Times New Roman"/>
              </a:rPr>
              <a:t>        </a:t>
            </a:r>
            <a:r>
              <a:rPr sz="700" lang="ru">
                <a:solidFill>
                  <a:srgbClr val="000000"/>
                </a:solidFill>
                <a:latin typeface="Times New Roman"/>
                <a:ea typeface="Times New Roman"/>
                <a:cs typeface="Times New Roman"/>
                <a:sym typeface="Times New Roman"/>
                <a:hlinkClick r:id="rId7"/>
              </a:rPr>
              <a:t> </a:t>
            </a:r>
            <a:r>
              <a:rPr u="sng" b="1" sz="1100" lang="ru">
                <a:solidFill>
                  <a:srgbClr val="5F5DB7"/>
                </a:solidFill>
                <a:latin typeface="Arial"/>
                <a:ea typeface="Arial"/>
                <a:cs typeface="Arial"/>
                <a:sym typeface="Arial"/>
                <a:hlinkClick r:id="rId8"/>
              </a:rPr>
              <a:t>Не лыком шит</a:t>
            </a:r>
            <a:r>
              <a:rPr sz="1100" lang="ru">
                <a:solidFill>
                  <a:srgbClr val="000000"/>
                </a:solidFill>
                <a:latin typeface="Arial"/>
                <a:ea typeface="Arial"/>
                <a:cs typeface="Arial"/>
                <a:sym typeface="Arial"/>
              </a:rPr>
              <a:t> — Разг. Экспрес. Не уступит другим, не хуже других в каком либо отношении; знает своё дело; дееспособен. (</a:t>
            </a:r>
            <a:r>
              <a:rPr sz="900" lang="ru" i="1">
                <a:solidFill>
                  <a:srgbClr val="939756"/>
                </a:solidFill>
                <a:latin typeface="Arial"/>
                <a:ea typeface="Arial"/>
                <a:cs typeface="Arial"/>
                <a:sym typeface="Arial"/>
              </a:rPr>
              <a:t>Фразеологический словарь русского литературного языка Федорова)</a:t>
            </a:r>
          </a:p>
          <a:p>
            <a:pPr rtl="0" indent="-228600">
              <a:lnSpc>
                <a:spcPct val="143181"/>
              </a:lnSpc>
              <a:spcBef>
                <a:spcPts val="0"/>
              </a:spcBef>
              <a:buNone/>
            </a:pPr>
            <a:r>
              <a:rPr sz="1000" lang="ru">
                <a:solidFill>
                  <a:srgbClr val="000000"/>
                </a:solidFill>
                <a:latin typeface="Arial"/>
                <a:ea typeface="Arial"/>
                <a:cs typeface="Arial"/>
                <a:sym typeface="Arial"/>
              </a:rPr>
              <a:t>·</a:t>
            </a:r>
            <a:r>
              <a:rPr sz="700" lang="ru">
                <a:solidFill>
                  <a:srgbClr val="000000"/>
                </a:solidFill>
                <a:latin typeface="Times New Roman"/>
                <a:ea typeface="Times New Roman"/>
                <a:cs typeface="Times New Roman"/>
                <a:sym typeface="Times New Roman"/>
              </a:rPr>
              <a:t>        </a:t>
            </a:r>
            <a:r>
              <a:rPr sz="700" lang="ru">
                <a:solidFill>
                  <a:srgbClr val="000000"/>
                </a:solidFill>
                <a:latin typeface="Times New Roman"/>
                <a:ea typeface="Times New Roman"/>
                <a:cs typeface="Times New Roman"/>
                <a:sym typeface="Times New Roman"/>
                <a:hlinkClick r:id="rId9"/>
              </a:rPr>
              <a:t> </a:t>
            </a:r>
            <a:r>
              <a:rPr u="sng" b="1" sz="1100" lang="ru">
                <a:solidFill>
                  <a:srgbClr val="5F5DB7"/>
                </a:solidFill>
                <a:latin typeface="Arial"/>
                <a:ea typeface="Arial"/>
                <a:cs typeface="Arial"/>
                <a:sym typeface="Arial"/>
                <a:hlinkClick r:id="rId10"/>
              </a:rPr>
              <a:t>Не лыком шит</a:t>
            </a:r>
            <a:r>
              <a:rPr sz="1100" lang="ru">
                <a:solidFill>
                  <a:srgbClr val="000000"/>
                </a:solidFill>
                <a:latin typeface="Arial"/>
                <a:ea typeface="Arial"/>
                <a:cs typeface="Arial"/>
                <a:sym typeface="Arial"/>
              </a:rPr>
              <a:t> — предик. Оценочная характеристика человека, не лишённого знаний, умений, способностей и т.п. Толковый словарь Ефремовой. Т. Ф. Ефремова. 2000 …   </a:t>
            </a:r>
            <a:r>
              <a:rPr sz="900" lang="ru" i="1">
                <a:solidFill>
                  <a:srgbClr val="939756"/>
                </a:solidFill>
                <a:latin typeface="Arial"/>
                <a:ea typeface="Arial"/>
                <a:cs typeface="Arial"/>
                <a:sym typeface="Arial"/>
              </a:rPr>
              <a:t>Современный толковый словарь русского языка Ефремовой</a:t>
            </a:r>
          </a:p>
          <a:p>
            <a:pPr rtl="0" indent="0" marL="228600">
              <a:lnSpc>
                <a:spcPct val="163636"/>
              </a:lnSpc>
              <a:spcBef>
                <a:spcPts val="0"/>
              </a:spcBef>
              <a:buNone/>
            </a:pPr>
            <a:r>
              <a:t/>
            </a:r>
            <a:endParaRPr sz="1200">
              <a:solidFill>
                <a:srgbClr val="444444"/>
              </a:solidFill>
              <a:latin typeface="Arial"/>
              <a:ea typeface="Arial"/>
              <a:cs typeface="Arial"/>
              <a:sym typeface="Arial"/>
            </a:endParaRPr>
          </a:p>
          <a:p>
            <a:pPr rtl="0" indent="0" marL="228600">
              <a:lnSpc>
                <a:spcPct val="163636"/>
              </a:lnSpc>
              <a:spcBef>
                <a:spcPts val="0"/>
              </a:spcBef>
              <a:buNone/>
            </a:pPr>
            <a:r>
              <a:rPr sz="1200" lang="ru">
                <a:solidFill>
                  <a:srgbClr val="444444"/>
                </a:solidFill>
                <a:latin typeface="Arial"/>
                <a:ea typeface="Arial"/>
                <a:cs typeface="Arial"/>
                <a:sym typeface="Arial"/>
              </a:rPr>
              <a:t>В современном русском языке выражение лыком шит практически не употребляется; а его антоним не лыком шит звучит шутливо-иронически и приобретает расширительное осмысление: «не так-то он и прост», «с ним не шути», «он себя еще покажет»(</a:t>
            </a:r>
            <a:r>
              <a:rPr sz="1100" lang="ru">
                <a:solidFill>
                  <a:srgbClr val="8B4513"/>
                </a:solidFill>
                <a:latin typeface="Arial"/>
                <a:ea typeface="Arial"/>
                <a:cs typeface="Arial"/>
                <a:sym typeface="Arial"/>
              </a:rPr>
              <a:t>Культура письменной речи. РУССКИЙ ЯЗЫК)</a:t>
            </a:r>
            <a:r>
              <a:rPr sz="1200" lang="ru">
                <a:solidFill>
                  <a:srgbClr val="444444"/>
                </a:solidFill>
                <a:latin typeface="Arial"/>
                <a:ea typeface="Arial"/>
                <a:cs typeface="Arial"/>
                <a:sym typeface="Arial"/>
              </a:rPr>
              <a:t>.</a:t>
            </a:r>
          </a:p>
          <a:p>
            <a:pPr rtl="0" marL="228600">
              <a:lnSpc>
                <a:spcPct val="163636"/>
              </a:lnSpc>
              <a:spcBef>
                <a:spcPts val="0"/>
              </a:spcBef>
              <a:buNone/>
            </a:pPr>
            <a:r>
              <a:t/>
            </a:r>
            <a:endParaRPr sz="1200">
              <a:solidFill>
                <a:srgbClr val="444444"/>
              </a:solidFill>
              <a:latin typeface="Arial"/>
              <a:ea typeface="Arial"/>
              <a:cs typeface="Arial"/>
              <a:sym typeface="Arial"/>
            </a:endParaRPr>
          </a:p>
          <a:p>
            <a:pPr>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ru"/>
              <a:t>Многозначность фразеологизма</a:t>
            </a:r>
          </a:p>
        </p:txBody>
      </p:sp>
      <p:sp>
        <p:nvSpPr>
          <p:cNvPr id="77" name="Shape 7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marL="228600">
              <a:lnSpc>
                <a:spcPct val="163636"/>
              </a:lnSpc>
              <a:spcBef>
                <a:spcPts val="0"/>
              </a:spcBef>
              <a:buNone/>
            </a:pPr>
            <a:r>
              <a:rPr b="1" sz="1800" lang="ru">
                <a:solidFill>
                  <a:schemeClr val="dk1"/>
                </a:solidFill>
              </a:rPr>
              <a:t>       Не лыком шит</a:t>
            </a:r>
            <a:r>
              <a:rPr sz="700" lang="ru">
                <a:solidFill>
                  <a:srgbClr val="444444"/>
                </a:solidFill>
                <a:latin typeface="Times New Roman"/>
                <a:ea typeface="Times New Roman"/>
                <a:cs typeface="Times New Roman"/>
                <a:sym typeface="Times New Roman"/>
              </a:rPr>
              <a:t>  </a:t>
            </a:r>
          </a:p>
          <a:p>
            <a:pPr rtl="0" lvl="0" indent="-317500" marL="457200">
              <a:lnSpc>
                <a:spcPct val="163636"/>
              </a:lnSpc>
              <a:spcBef>
                <a:spcPts val="0"/>
              </a:spcBef>
              <a:buClr>
                <a:srgbClr val="444444"/>
              </a:buClr>
              <a:buSzPct val="100000"/>
              <a:buFont typeface="Arial"/>
              <a:buChar char="●"/>
            </a:pPr>
            <a:r>
              <a:rPr sz="1400" lang="ru">
                <a:solidFill>
                  <a:srgbClr val="444444"/>
                </a:solidFill>
                <a:latin typeface="Arial"/>
                <a:ea typeface="Arial"/>
                <a:cs typeface="Arial"/>
                <a:sym typeface="Arial"/>
              </a:rPr>
              <a:t>не такой простой человек, как кажется;</a:t>
            </a:r>
          </a:p>
          <a:p>
            <a:pPr rtl="0" lvl="0" indent="-317500" marL="457200">
              <a:lnSpc>
                <a:spcPct val="163636"/>
              </a:lnSpc>
              <a:spcBef>
                <a:spcPts val="0"/>
              </a:spcBef>
              <a:buClr>
                <a:srgbClr val="444444"/>
              </a:buClr>
              <a:buSzPct val="100000"/>
              <a:buFont typeface="Arial"/>
              <a:buChar char="●"/>
            </a:pPr>
            <a:r>
              <a:rPr sz="1400" lang="ru">
                <a:solidFill>
                  <a:srgbClr val="444444"/>
                </a:solidFill>
                <a:latin typeface="Arial"/>
                <a:ea typeface="Arial"/>
                <a:cs typeface="Arial"/>
                <a:sym typeface="Arial"/>
              </a:rPr>
              <a:t> крепко стоит на ногах, уверен в себе;</a:t>
            </a:r>
          </a:p>
          <a:p>
            <a:pPr rtl="0" lvl="0" indent="-317500" marL="457200">
              <a:lnSpc>
                <a:spcPct val="163636"/>
              </a:lnSpc>
              <a:spcBef>
                <a:spcPts val="0"/>
              </a:spcBef>
              <a:buClr>
                <a:srgbClr val="444444"/>
              </a:buClr>
              <a:buSzPct val="100000"/>
              <a:buFont typeface="Arial"/>
              <a:buChar char="●"/>
            </a:pPr>
            <a:r>
              <a:rPr sz="1400" lang="ru">
                <a:solidFill>
                  <a:srgbClr val="444444"/>
                </a:solidFill>
                <a:latin typeface="Arial"/>
                <a:ea typeface="Arial"/>
                <a:cs typeface="Arial"/>
                <a:sym typeface="Arial"/>
              </a:rPr>
              <a:t>выделяется какими-то способностями;</a:t>
            </a:r>
          </a:p>
          <a:p>
            <a:pPr rtl="0" lvl="0" indent="-317500" marL="457200">
              <a:lnSpc>
                <a:spcPct val="163636"/>
              </a:lnSpc>
              <a:spcBef>
                <a:spcPts val="0"/>
              </a:spcBef>
              <a:buClr>
                <a:srgbClr val="444444"/>
              </a:buClr>
              <a:buSzPct val="100000"/>
              <a:buFont typeface="Arial"/>
              <a:buChar char="●"/>
            </a:pPr>
            <a:r>
              <a:rPr sz="1400" lang="ru">
                <a:solidFill>
                  <a:srgbClr val="444444"/>
                </a:solidFill>
                <a:latin typeface="Arial"/>
                <a:ea typeface="Arial"/>
                <a:cs typeface="Arial"/>
                <a:sym typeface="Arial"/>
              </a:rPr>
              <a:t>способен на многое;</a:t>
            </a:r>
          </a:p>
          <a:p>
            <a:pPr rtl="0" lvl="0" indent="-317500" marL="457200">
              <a:lnSpc>
                <a:spcPct val="163636"/>
              </a:lnSpc>
              <a:spcBef>
                <a:spcPts val="0"/>
              </a:spcBef>
              <a:buClr>
                <a:srgbClr val="444444"/>
              </a:buClr>
              <a:buSzPct val="100000"/>
              <a:buFont typeface="Arial"/>
              <a:buChar char="●"/>
            </a:pPr>
            <a:r>
              <a:rPr sz="1400" lang="ru">
                <a:solidFill>
                  <a:srgbClr val="444444"/>
                </a:solidFill>
                <a:latin typeface="Arial"/>
                <a:ea typeface="Arial"/>
                <a:cs typeface="Arial"/>
                <a:sym typeface="Arial"/>
              </a:rPr>
              <a:t>требует серьезного отношения;</a:t>
            </a:r>
          </a:p>
          <a:p>
            <a:pPr rtl="0" lvl="0" indent="-317500" marL="457200">
              <a:lnSpc>
                <a:spcPct val="163636"/>
              </a:lnSpc>
              <a:spcBef>
                <a:spcPts val="0"/>
              </a:spcBef>
              <a:buClr>
                <a:srgbClr val="444444"/>
              </a:buClr>
              <a:buSzPct val="100000"/>
              <a:buFont typeface="Arial"/>
              <a:buChar char="●"/>
            </a:pPr>
            <a:r>
              <a:rPr sz="1400" lang="ru">
                <a:solidFill>
                  <a:srgbClr val="444444"/>
                </a:solidFill>
                <a:latin typeface="Arial"/>
                <a:ea typeface="Arial"/>
                <a:cs typeface="Arial"/>
                <a:sym typeface="Arial"/>
              </a:rPr>
              <a:t>с ним ухо надо держать востро.</a:t>
            </a:r>
          </a:p>
          <a:p>
            <a:pPr marL="228600">
              <a:lnSpc>
                <a:spcPct val="163636"/>
              </a:lnSpc>
              <a:spcBef>
                <a:spcPts val="0"/>
              </a:spcBef>
              <a:buNone/>
            </a:pPr>
            <a:r>
              <a:t/>
            </a:r>
            <a:endParaRPr/>
          </a:p>
        </p:txBody>
      </p:sp>
      <p:pic>
        <p:nvPicPr>
          <p:cNvPr id="78" name="Shape 78"/>
          <p:cNvPicPr preferRelativeResize="0"/>
          <p:nvPr/>
        </p:nvPicPr>
        <p:blipFill>
          <a:blip r:embed="rId3">
            <a:alphaModFix/>
          </a:blip>
          <a:stretch>
            <a:fillRect/>
          </a:stretch>
        </p:blipFill>
        <p:spPr>
          <a:xfrm>
            <a:off y="1689325" x="4364425"/>
            <a:ext cy="2601574" cx="457877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ru"/>
              <a:t>Синонимы-фразеологизмы</a:t>
            </a:r>
          </a:p>
        </p:txBody>
      </p:sp>
      <p:sp>
        <p:nvSpPr>
          <p:cNvPr id="84" name="Shape 84"/>
          <p:cNvSpPr txBox="1"/>
          <p:nvPr>
            <p:ph idx="1" type="body"/>
          </p:nvPr>
        </p:nvSpPr>
        <p:spPr>
          <a:xfrm>
            <a:off y="1200150" x="457200"/>
            <a:ext cy="3725699" cx="3994500"/>
          </a:xfrm>
          <a:prstGeom prst="rect">
            <a:avLst/>
          </a:prstGeom>
        </p:spPr>
        <p:txBody>
          <a:bodyPr bIns="91425" rIns="91425" lIns="91425" tIns="91425" anchor="t" anchorCtr="0">
            <a:noAutofit/>
          </a:bodyPr>
          <a:lstStyle/>
          <a:p>
            <a:pPr rtl="0">
              <a:spcBef>
                <a:spcPts val="0"/>
              </a:spcBef>
              <a:buNone/>
            </a:pPr>
            <a:r>
              <a:rPr sz="2400" lang="ru">
                <a:solidFill>
                  <a:srgbClr val="444444"/>
                </a:solidFill>
                <a:latin typeface="Times New Roman"/>
                <a:ea typeface="Times New Roman"/>
                <a:cs typeface="Times New Roman"/>
                <a:sym typeface="Times New Roman"/>
              </a:rPr>
              <a:t> </a:t>
            </a:r>
            <a:r>
              <a:rPr b="1" lang="ru">
                <a:solidFill>
                  <a:schemeClr val="dk1"/>
                </a:solidFill>
              </a:rPr>
              <a:t> </a:t>
            </a:r>
            <a:r>
              <a:rPr lang="ru">
                <a:solidFill>
                  <a:srgbClr val="CC3300"/>
                </a:solidFill>
                <a:latin typeface="Georgia"/>
                <a:ea typeface="Georgia"/>
                <a:cs typeface="Georgia"/>
                <a:sym typeface="Georgia"/>
              </a:rPr>
              <a:t>Не лыком шит -</a:t>
            </a:r>
          </a:p>
          <a:p>
            <a:pPr rtl="0">
              <a:spcBef>
                <a:spcPts val="0"/>
              </a:spcBef>
              <a:buNone/>
            </a:pPr>
            <a:r>
              <a:rPr sz="2400" lang="ru">
                <a:solidFill>
                  <a:srgbClr val="444444"/>
                </a:solidFill>
                <a:latin typeface="Arial"/>
                <a:ea typeface="Arial"/>
                <a:cs typeface="Arial"/>
                <a:sym typeface="Arial"/>
              </a:rPr>
              <a:t>крепкий орешек,</a:t>
            </a:r>
          </a:p>
          <a:p>
            <a:pPr rtl="0">
              <a:spcBef>
                <a:spcPts val="0"/>
              </a:spcBef>
              <a:buNone/>
            </a:pPr>
            <a:r>
              <a:rPr sz="2400" lang="ru">
                <a:solidFill>
                  <a:srgbClr val="444444"/>
                </a:solidFill>
                <a:latin typeface="Arial"/>
                <a:ea typeface="Arial"/>
                <a:cs typeface="Arial"/>
                <a:sym typeface="Arial"/>
              </a:rPr>
              <a:t>стреляный воробей,</a:t>
            </a:r>
          </a:p>
          <a:p>
            <a:pPr rtl="0">
              <a:spcBef>
                <a:spcPts val="0"/>
              </a:spcBef>
              <a:buNone/>
            </a:pPr>
            <a:r>
              <a:rPr sz="2400" lang="ru">
                <a:solidFill>
                  <a:srgbClr val="444444"/>
                </a:solidFill>
                <a:latin typeface="Arial"/>
                <a:ea typeface="Arial"/>
                <a:cs typeface="Arial"/>
                <a:sym typeface="Arial"/>
              </a:rPr>
              <a:t>тертый калач,</a:t>
            </a:r>
          </a:p>
          <a:p>
            <a:pPr rtl="0">
              <a:spcBef>
                <a:spcPts val="0"/>
              </a:spcBef>
              <a:buNone/>
            </a:pPr>
            <a:r>
              <a:rPr sz="2400" lang="ru">
                <a:solidFill>
                  <a:srgbClr val="444444"/>
                </a:solidFill>
                <a:latin typeface="Arial"/>
                <a:ea typeface="Arial"/>
                <a:cs typeface="Arial"/>
                <a:sym typeface="Arial"/>
              </a:rPr>
              <a:t>все ходы и выходы знает, </a:t>
            </a:r>
          </a:p>
          <a:p>
            <a:pPr rtl="0">
              <a:spcBef>
                <a:spcPts val="0"/>
              </a:spcBef>
              <a:buNone/>
            </a:pPr>
            <a:r>
              <a:rPr sz="2400" lang="ru">
                <a:solidFill>
                  <a:srgbClr val="444444"/>
                </a:solidFill>
                <a:latin typeface="Arial"/>
                <a:ea typeface="Arial"/>
                <a:cs typeface="Arial"/>
                <a:sym typeface="Arial"/>
              </a:rPr>
              <a:t>из семи печей хлеб едал,</a:t>
            </a:r>
          </a:p>
          <a:p>
            <a:pPr rtl="0">
              <a:spcBef>
                <a:spcPts val="0"/>
              </a:spcBef>
              <a:buNone/>
            </a:pPr>
            <a:r>
              <a:rPr sz="2400" lang="ru">
                <a:solidFill>
                  <a:srgbClr val="444444"/>
                </a:solidFill>
                <a:latin typeface="Arial"/>
                <a:ea typeface="Arial"/>
                <a:cs typeface="Arial"/>
                <a:sym typeface="Arial"/>
              </a:rPr>
              <a:t>вокруг пальца не обведешь</a:t>
            </a:r>
          </a:p>
          <a:p>
            <a:pPr>
              <a:spcBef>
                <a:spcPts val="0"/>
              </a:spcBef>
              <a:buNone/>
            </a:pPr>
            <a:r>
              <a:t/>
            </a:r>
            <a:endParaRPr sz="2400">
              <a:solidFill>
                <a:srgbClr val="444444"/>
              </a:solidFill>
              <a:latin typeface="Arial"/>
              <a:ea typeface="Arial"/>
              <a:cs typeface="Arial"/>
              <a:sym typeface="Arial"/>
            </a:endParaRPr>
          </a:p>
        </p:txBody>
      </p:sp>
      <p:sp>
        <p:nvSpPr>
          <p:cNvPr id="85" name="Shape 85"/>
          <p:cNvSpPr txBox="1"/>
          <p:nvPr>
            <p:ph idx="2" type="body"/>
          </p:nvPr>
        </p:nvSpPr>
        <p:spPr>
          <a:xfrm>
            <a:off y="1200150" x="4692273"/>
            <a:ext cy="3725699" cx="3994500"/>
          </a:xfrm>
          <a:prstGeom prst="rect">
            <a:avLst/>
          </a:prstGeom>
        </p:spPr>
        <p:txBody>
          <a:bodyPr bIns="91425" rIns="91425" lIns="91425" tIns="91425" anchor="t" anchorCtr="0">
            <a:noAutofit/>
          </a:bodyPr>
          <a:lstStyle/>
          <a:p>
            <a:pPr>
              <a:spcBef>
                <a:spcPts val="0"/>
              </a:spcBef>
              <a:buNone/>
            </a:pPr>
            <a:r>
              <a:t/>
            </a:r>
            <a:endParaRPr/>
          </a:p>
        </p:txBody>
      </p:sp>
      <p:pic>
        <p:nvPicPr>
          <p:cNvPr id="86" name="Shape 86"/>
          <p:cNvPicPr preferRelativeResize="0"/>
          <p:nvPr/>
        </p:nvPicPr>
        <p:blipFill>
          <a:blip r:embed="rId3">
            <a:alphaModFix/>
          </a:blip>
          <a:stretch>
            <a:fillRect/>
          </a:stretch>
        </p:blipFill>
        <p:spPr>
          <a:xfrm>
            <a:off y="1267275" x="4270592"/>
            <a:ext cy="3725700" cx="4967607"/>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ru"/>
              <a:t>Синонимы в английском языке</a:t>
            </a:r>
          </a:p>
        </p:txBody>
      </p:sp>
      <p:sp>
        <p:nvSpPr>
          <p:cNvPr id="92" name="Shape 92"/>
          <p:cNvSpPr txBox="1"/>
          <p:nvPr>
            <p:ph idx="1" type="body"/>
          </p:nvPr>
        </p:nvSpPr>
        <p:spPr>
          <a:xfrm>
            <a:off y="1002325" x="457200"/>
            <a:ext cy="3725699" cx="3994500"/>
          </a:xfrm>
          <a:prstGeom prst="rect">
            <a:avLst/>
          </a:prstGeom>
        </p:spPr>
        <p:txBody>
          <a:bodyPr bIns="91425" rIns="91425" lIns="91425" tIns="91425" anchor="t" anchorCtr="0">
            <a:noAutofit/>
          </a:bodyPr>
          <a:lstStyle/>
          <a:p>
            <a:pPr rtl="0">
              <a:spcBef>
                <a:spcPts val="0"/>
              </a:spcBef>
              <a:buNone/>
            </a:pPr>
            <a:r>
              <a:rPr lang="ru"/>
              <a:t>Не лыком шит </a:t>
            </a:r>
          </a:p>
          <a:p>
            <a:pPr rtl="0">
              <a:spcBef>
                <a:spcPts val="0"/>
              </a:spcBef>
              <a:buNone/>
            </a:pPr>
            <a:r>
              <a:rPr sz="2400" lang="ru">
                <a:solidFill>
                  <a:srgbClr val="000000"/>
                </a:solidFill>
                <a:latin typeface="Arial"/>
                <a:ea typeface="Arial"/>
                <a:cs typeface="Arial"/>
                <a:sym typeface="Arial"/>
              </a:rPr>
              <a:t>He is no fool, he was not born yesterday</a:t>
            </a:r>
          </a:p>
          <a:p>
            <a:pPr rtl="0">
              <a:spcBef>
                <a:spcPts val="0"/>
              </a:spcBef>
              <a:buNone/>
            </a:pPr>
            <a:r>
              <a:rPr lang="ru"/>
              <a:t>(Он не дурак, он не лыком шит)</a:t>
            </a:r>
          </a:p>
          <a:p>
            <a:pPr>
              <a:spcBef>
                <a:spcPts val="0"/>
              </a:spcBef>
              <a:buNone/>
            </a:pPr>
            <a:r>
              <a:rPr lang="ru"/>
              <a:t>He was not brought up in a barn( не был воспитан в сарае).</a:t>
            </a:r>
          </a:p>
        </p:txBody>
      </p:sp>
      <p:sp>
        <p:nvSpPr>
          <p:cNvPr id="93" name="Shape 93"/>
          <p:cNvSpPr txBox="1"/>
          <p:nvPr>
            <p:ph idx="2" type="body"/>
          </p:nvPr>
        </p:nvSpPr>
        <p:spPr>
          <a:xfrm>
            <a:off y="1105950" x="4692298"/>
            <a:ext cy="3725699" cx="3994500"/>
          </a:xfrm>
          <a:prstGeom prst="rect">
            <a:avLst/>
          </a:prstGeom>
        </p:spPr>
        <p:txBody>
          <a:bodyPr bIns="91425" rIns="91425" lIns="91425" tIns="91425" anchor="t" anchorCtr="0">
            <a:noAutofit/>
          </a:bodyPr>
          <a:lstStyle/>
          <a:p>
            <a:pPr rtl="0">
              <a:spcBef>
                <a:spcPts val="0"/>
              </a:spcBef>
              <a:buNone/>
            </a:pPr>
            <a:r>
              <a:rPr lang="ru"/>
              <a:t>Лыком шит-</a:t>
            </a:r>
          </a:p>
          <a:p>
            <a:pPr rtl="0">
              <a:spcBef>
                <a:spcPts val="0"/>
              </a:spcBef>
              <a:buNone/>
            </a:pPr>
            <a:r>
              <a:rPr lang="ru"/>
              <a:t>He is cut from simple cloth (Он сделан  из простой ткани)</a:t>
            </a:r>
          </a:p>
          <a:p>
            <a:pPr rtl="0">
              <a:spcBef>
                <a:spcPts val="0"/>
              </a:spcBef>
              <a:buNone/>
            </a:pPr>
            <a:r>
              <a:rPr lang="ru"/>
              <a:t>He was brought up in a barn (Он был воспитан в сарае).</a:t>
            </a:r>
          </a:p>
          <a:p>
            <a:pPr>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pic>
        <p:nvPicPr>
          <p:cNvPr id="98" name="Shape 98"/>
          <p:cNvPicPr preferRelativeResize="0"/>
          <p:nvPr/>
        </p:nvPicPr>
        <p:blipFill rotWithShape="1">
          <a:blip r:embed="rId3">
            <a:alphaModFix/>
          </a:blip>
          <a:srcRect t="0" b="1078" r="20735" l="0"/>
          <a:stretch/>
        </p:blipFill>
        <p:spPr>
          <a:xfrm>
            <a:off y="27800" x="1097377"/>
            <a:ext cy="5087899" cx="6066425"/>
          </a:xfrm>
          <a:prstGeom prst="rect">
            <a:avLst/>
          </a:prstGeom>
          <a:noFill/>
          <a:ln>
            <a:noFill/>
          </a:ln>
        </p:spPr>
      </p:pic>
      <p:sp>
        <p:nvSpPr>
          <p:cNvPr id="99" name="Shape 99"/>
          <p:cNvSpPr txBox="1"/>
          <p:nvPr/>
        </p:nvSpPr>
        <p:spPr>
          <a:xfrm>
            <a:off y="3076850" x="7432600"/>
            <a:ext cy="963899" cx="1436399"/>
          </a:xfrm>
          <a:prstGeom prst="rect">
            <a:avLst/>
          </a:prstGeom>
          <a:noFill/>
          <a:ln>
            <a:noFill/>
          </a:ln>
        </p:spPr>
        <p:txBody>
          <a:bodyPr bIns="91425" rIns="91425" lIns="91425" tIns="91425" anchor="t" anchorCtr="0">
            <a:noAutofit/>
          </a:bodyPr>
          <a:lstStyle/>
          <a:p>
            <a:pPr rtl="0">
              <a:spcBef>
                <a:spcPts val="0"/>
              </a:spcBef>
              <a:buNone/>
            </a:pPr>
            <a:r>
              <a:rPr lang="ru"/>
              <a:t>Рисунок</a:t>
            </a:r>
          </a:p>
          <a:p>
            <a:pPr>
              <a:spcBef>
                <a:spcPts val="0"/>
              </a:spcBef>
              <a:buNone/>
            </a:pPr>
            <a:r>
              <a:rPr lang="ru"/>
              <a:t> Собко Дмитрия</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wester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