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D280-9F0F-42F8-A85D-FB8B28C9087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258B-883B-40C1-AA96-BE0793A8B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90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D280-9F0F-42F8-A85D-FB8B28C9087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258B-883B-40C1-AA96-BE0793A8B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9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D280-9F0F-42F8-A85D-FB8B28C9087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258B-883B-40C1-AA96-BE0793A8B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786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D280-9F0F-42F8-A85D-FB8B28C9087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258B-883B-40C1-AA96-BE0793A8B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44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D280-9F0F-42F8-A85D-FB8B28C9087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258B-883B-40C1-AA96-BE0793A8B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14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D280-9F0F-42F8-A85D-FB8B28C9087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258B-883B-40C1-AA96-BE0793A8B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81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D280-9F0F-42F8-A85D-FB8B28C9087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258B-883B-40C1-AA96-BE0793A8B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40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D280-9F0F-42F8-A85D-FB8B28C9087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258B-883B-40C1-AA96-BE0793A8B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81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D280-9F0F-42F8-A85D-FB8B28C9087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258B-883B-40C1-AA96-BE0793A8B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57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D280-9F0F-42F8-A85D-FB8B28C9087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258B-883B-40C1-AA96-BE0793A8B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69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D280-9F0F-42F8-A85D-FB8B28C9087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258B-883B-40C1-AA96-BE0793A8B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56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CD280-9F0F-42F8-A85D-FB8B28C9087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B258B-883B-40C1-AA96-BE0793A8B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0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buzzhits.net/wp-content/uploads/2020/03/50-509509_informaes-subsidiaro-atuao-dos-promotores-de-justia-sch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175161" y="890106"/>
            <a:ext cx="26597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ru-RU" sz="5400" b="1" cap="none" spc="5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.02.21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9449" y="1527200"/>
            <a:ext cx="5884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Классная работа. 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8169" y="2355543"/>
            <a:ext cx="10295662" cy="2492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48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геометрической прогрессии. Формула </a:t>
            </a:r>
            <a:r>
              <a:rPr lang="en-US" sz="48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48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-го члена геометрической прогрессии</a:t>
            </a:r>
            <a:r>
              <a:rPr lang="ru-RU" sz="5400" b="1" i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5400" b="1" i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69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buzzhits.net/wp-content/uploads/2020/03/50-509509_informaes-subsidiaro-atuao-dos-promotores-de-justia-sch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103120" y="1277172"/>
                <a:ext cx="8346014" cy="44655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800" b="1" spc="50" dirty="0" smtClean="0">
                    <a:ln w="9525" cmpd="sng">
                      <a:solidFill>
                        <a:schemeClr val="accent1"/>
                      </a:solidFill>
                      <a:prstDash val="solid"/>
                    </a:ln>
                    <a:solidFill>
                      <a:srgbClr val="70AD47">
                        <a:tint val="1000"/>
                      </a:srgbClr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Какие из следующих последовательностей являются арифметическими прогрессиями? Назовите их разность. </a:t>
                </a:r>
                <a:endParaRPr lang="ru-RU" sz="2000" b="1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b="1" spc="50" dirty="0">
                    <a:ln w="9525" cmpd="sng">
                      <a:solidFill>
                        <a:schemeClr val="accent1"/>
                      </a:solidFill>
                      <a:prstDash val="solid"/>
                    </a:ln>
                    <a:solidFill>
                      <a:srgbClr val="70AD47">
                        <a:tint val="1000"/>
                      </a:srgbClr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ru-RU" sz="2800" b="1" i="1" spc="50">
                        <a:ln w="9525" cmpd="sng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70AD47">
                            <a:tint val="1000"/>
                          </a:srgbClr>
                        </a:solidFill>
                        <a:effectLst>
                          <a:glow rad="38100">
                            <a:schemeClr val="accent1">
                              <a:alpha val="40000"/>
                            </a:schemeClr>
                          </a:glow>
                        </a:effectLs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−3, −6, −9, −12, −15…</m:t>
                    </m:r>
                  </m:oMath>
                </a14:m>
                <a:endParaRPr lang="ru-RU" sz="2000" b="1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b="1" spc="50" dirty="0">
                    <a:ln w="9525" cmpd="sng">
                      <a:solidFill>
                        <a:schemeClr val="accent1"/>
                      </a:solidFill>
                      <a:prstDash val="solid"/>
                    </a:ln>
                    <a:solidFill>
                      <a:srgbClr val="70AD47">
                        <a:tint val="1000"/>
                      </a:srgbClr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ru-RU" sz="2800" b="1" i="1" spc="50">
                        <a:ln w="9525" cmpd="sng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70AD47">
                            <a:tint val="1000"/>
                          </a:srgbClr>
                        </a:solidFill>
                        <a:effectLst>
                          <a:glow rad="38100">
                            <a:schemeClr val="accent1">
                              <a:alpha val="40000"/>
                            </a:schemeClr>
                          </a:glow>
                        </a:effectLs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7, 14, 21, 28, 35…</m:t>
                    </m:r>
                  </m:oMath>
                </a14:m>
                <a:endParaRPr lang="ru-RU" sz="2000" b="1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b="1" spc="50" dirty="0">
                    <a:ln w="9525" cmpd="sng">
                      <a:solidFill>
                        <a:schemeClr val="accent1"/>
                      </a:solidFill>
                      <a:prstDash val="solid"/>
                    </a:ln>
                    <a:solidFill>
                      <a:srgbClr val="70AD47">
                        <a:tint val="1000"/>
                      </a:srgbClr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ru-RU" sz="2800" b="1" i="1" spc="50">
                        <a:ln w="9525" cmpd="sng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70AD47">
                            <a:tint val="1000"/>
                          </a:srgbClr>
                        </a:solidFill>
                        <a:effectLst>
                          <a:glow rad="38100">
                            <a:schemeClr val="accent1">
                              <a:alpha val="40000"/>
                            </a:schemeClr>
                          </a:glow>
                        </a:effectLs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15,  10,  5, 0, −5…</m:t>
                    </m:r>
                  </m:oMath>
                </a14:m>
                <a:endParaRPr lang="ru-RU" sz="2000" b="1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b="1" spc="50" dirty="0">
                    <a:ln w="9525" cmpd="sng">
                      <a:solidFill>
                        <a:schemeClr val="accent1"/>
                      </a:solidFill>
                      <a:prstDash val="solid"/>
                    </a:ln>
                    <a:solidFill>
                      <a:srgbClr val="70AD47">
                        <a:tint val="1000"/>
                      </a:srgbClr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4) </a:t>
                </a:r>
                <a14:m>
                  <m:oMath xmlns:m="http://schemas.openxmlformats.org/officeDocument/2006/math">
                    <m:r>
                      <a:rPr lang="ru-RU" sz="2800" b="1" i="1" spc="50">
                        <a:ln w="9525" cmpd="sng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70AD47">
                            <a:tint val="1000"/>
                          </a:srgbClr>
                        </a:solidFill>
                        <a:effectLst>
                          <a:glow rad="38100">
                            <a:schemeClr val="accent1">
                              <a:alpha val="40000"/>
                            </a:schemeClr>
                          </a:glo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6, 17,28,39…</m:t>
                    </m:r>
                  </m:oMath>
                </a14:m>
                <a:endParaRPr lang="ru-RU" sz="2000" b="1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800" b="1" spc="50" dirty="0">
                    <a:ln w="9525" cmpd="sng">
                      <a:solidFill>
                        <a:schemeClr val="accent1"/>
                      </a:solidFill>
                      <a:prstDash val="solid"/>
                    </a:ln>
                    <a:solidFill>
                      <a:srgbClr val="70AD47">
                        <a:tint val="1000"/>
                      </a:srgbClr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5) </a:t>
                </a:r>
                <a14:m>
                  <m:oMath xmlns:m="http://schemas.openxmlformats.org/officeDocument/2006/math">
                    <m:r>
                      <a:rPr lang="ru-RU" sz="2800" b="1" i="1" spc="50">
                        <a:ln w="9525" cmpd="sng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70AD47">
                            <a:tint val="1000"/>
                          </a:srgbClr>
                        </a:solidFill>
                        <a:effectLst>
                          <a:glow rad="38100">
                            <a:schemeClr val="accent1">
                              <a:alpha val="40000"/>
                            </a:schemeClr>
                          </a:glow>
                        </a:effectLs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1, 3, 9, 27, 81, …</m:t>
                    </m:r>
                  </m:oMath>
                </a14:m>
                <a:endParaRPr lang="ru-RU" sz="2000" b="1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120" y="1277172"/>
                <a:ext cx="8346014" cy="44655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люс 4"/>
          <p:cNvSpPr/>
          <p:nvPr/>
        </p:nvSpPr>
        <p:spPr>
          <a:xfrm>
            <a:off x="6512089" y="2766732"/>
            <a:ext cx="607168" cy="559320"/>
          </a:xfrm>
          <a:prstGeom prst="mathPl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люс 6"/>
          <p:cNvSpPr/>
          <p:nvPr/>
        </p:nvSpPr>
        <p:spPr>
          <a:xfrm>
            <a:off x="5622279" y="3282918"/>
            <a:ext cx="579889" cy="568326"/>
          </a:xfrm>
          <a:prstGeom prst="mathPl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справка 9">
            <a:hlinkClick r:id="" action="ppaction://noaction" highlightClick="1"/>
          </p:cNvPr>
          <p:cNvSpPr/>
          <p:nvPr/>
        </p:nvSpPr>
        <p:spPr>
          <a:xfrm>
            <a:off x="5109881" y="5026380"/>
            <a:ext cx="802342" cy="574955"/>
          </a:xfrm>
          <a:prstGeom prst="actionButtonHelp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Плюс 11"/>
          <p:cNvSpPr/>
          <p:nvPr/>
        </p:nvSpPr>
        <p:spPr>
          <a:xfrm>
            <a:off x="4819936" y="4412017"/>
            <a:ext cx="579889" cy="568326"/>
          </a:xfrm>
          <a:prstGeom prst="mathPl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люс 12"/>
          <p:cNvSpPr/>
          <p:nvPr/>
        </p:nvSpPr>
        <p:spPr>
          <a:xfrm>
            <a:off x="5581935" y="3870486"/>
            <a:ext cx="579889" cy="568326"/>
          </a:xfrm>
          <a:prstGeom prst="mathPl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7119257" y="2660327"/>
                <a:ext cx="180395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0" i="1" spc="50" smtClean="0">
                          <a:ln w="9525" cmpd="sng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glow rad="38100">
                              <a:schemeClr val="accent1">
                                <a:alpha val="4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ru-RU" sz="3600" b="0" i="0" spc="50">
                          <a:ln w="9525" cmpd="sng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glow rad="38100">
                              <a:schemeClr val="accent1">
                                <a:alpha val="4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3600" b="0" i="0" spc="50" smtClean="0">
                          <a:ln w="9525" cmpd="sng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glow rad="38100">
                              <a:schemeClr val="accent1">
                                <a:alpha val="4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ru-RU" sz="3600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chemeClr val="tx2"/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9257" y="2660327"/>
                <a:ext cx="1803955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6215876" y="3224155"/>
                <a:ext cx="145289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0" i="1" spc="50" smtClean="0">
                          <a:ln w="9525" cmpd="sng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glow rad="38100">
                              <a:schemeClr val="accent1">
                                <a:alpha val="4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ru-RU" sz="3600" b="0" i="0" spc="50">
                          <a:ln w="9525" cmpd="sng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glow rad="38100">
                              <a:schemeClr val="accent1">
                                <a:alpha val="4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3600" b="0" i="0" spc="50" smtClean="0">
                          <a:ln w="9525" cmpd="sng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glow rad="38100">
                              <a:schemeClr val="accent1">
                                <a:alpha val="4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ru-RU" sz="3600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chemeClr val="tx2"/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5876" y="3224155"/>
                <a:ext cx="145289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128142" y="3827315"/>
                <a:ext cx="180395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0" i="1" spc="50" smtClean="0">
                          <a:ln w="9525" cmpd="sng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glow rad="38100">
                              <a:schemeClr val="accent1">
                                <a:alpha val="4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ru-RU" sz="3600" b="0" i="0" spc="50">
                          <a:ln w="9525" cmpd="sng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glow rad="38100">
                              <a:schemeClr val="accent1">
                                <a:alpha val="4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3600" b="0" i="0" spc="50" smtClean="0">
                          <a:ln w="9525" cmpd="sng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glow rad="38100">
                              <a:schemeClr val="accent1">
                                <a:alpha val="4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ru-RU" sz="3600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chemeClr val="tx2"/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142" y="3827315"/>
                <a:ext cx="1803955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5497053" y="4371749"/>
                <a:ext cx="171418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0" i="1" spc="50" smtClean="0">
                          <a:ln w="9525" cmpd="sng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glow rad="38100">
                              <a:schemeClr val="accent1">
                                <a:alpha val="4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ru-RU" sz="3600" b="0" i="0" spc="50">
                          <a:ln w="9525" cmpd="sng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glow rad="38100">
                              <a:schemeClr val="accent1">
                                <a:alpha val="4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3600" b="0" i="0" spc="50" smtClean="0">
                          <a:ln w="9525" cmpd="sng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glow rad="38100">
                              <a:schemeClr val="accent1">
                                <a:alpha val="4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ru-RU" sz="3600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chemeClr val="tx2"/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7053" y="4371749"/>
                <a:ext cx="1714187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312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2" grpId="0" animBg="1"/>
      <p:bldP spid="13" grpId="0" animBg="1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buzzhits.net/wp-content/uploads/2020/03/50-509509_informaes-subsidiaro-atuao-dos-promotores-de-justia-sch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02820" y="1872392"/>
            <a:ext cx="8386353" cy="17572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Геометрическая прогрессия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это последовательность отличных от нуля чисел, каждый член которой, начиная со второго, равен предыдущему члену, умноженному на одно и то же число.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02819" y="4072286"/>
            <a:ext cx="8386353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Знаменатель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геометрической прогрессии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это отношение ее любого члена, начиная со второго, к предыдущему члену.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4507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buzzhits.net/wp-content/uploads/2020/03/50-509509_informaes-subsidiaro-atuao-dos-promotores-de-justia-sch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672043" y="1342989"/>
                <a:ext cx="8665031" cy="1806007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Квадрат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любого члена геометрической прогрессии, начиная со второго, равен произведению предыдущего и последующего ее членов, то есть: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ru-RU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400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ru-RU" sz="24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  <m:sup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sz="2400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ru-RU" sz="2400" b="1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это </a:t>
                </a:r>
                <a:r>
                  <a:rPr lang="ru-RU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характеристическое свойство геометрической прогрессии. </a:t>
                </a:r>
                <a:endParaRPr lang="ru-RU" sz="3200" b="1" i="1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043" y="1342989"/>
                <a:ext cx="8665031" cy="1806007"/>
              </a:xfrm>
              <a:prstGeom prst="rect">
                <a:avLst/>
              </a:prstGeom>
              <a:blipFill>
                <a:blip r:embed="rId3"/>
                <a:stretch>
                  <a:fillRect l="-1054" t="-1342" r="-984" b="-63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1672044" y="3496694"/>
            <a:ext cx="8665031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Обратное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утверждение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в последовательности чисел, отличных от нуля, квадрат каждого члена, начиная со второго, равен произведению предыдущего и последующего членов, то эта последовательность является геометрической прогрессией.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5372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buzzhits.net/wp-content/uploads/2020/03/50-509509_informaes-subsidiaro-atuao-dos-promotores-de-justia-sch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076994" y="2003128"/>
                <a:ext cx="7891759" cy="138499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ru-RU" sz="28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первые пять членов геометрической прогрессии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sz="28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800" i="1">
                                <a:ln w="0"/>
                                <a:solidFill>
                                  <a:schemeClr val="tx1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n w="0"/>
                                <a:solidFill>
                                  <a:schemeClr val="tx1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ru-RU" sz="2800" i="1">
                                <a:ln w="0"/>
                                <a:solidFill>
                                  <a:schemeClr val="tx1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sz="28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если: а)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ru-RU" sz="28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28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ru-RU" sz="28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sz="28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𝑞</m:t>
                    </m:r>
                    <m:r>
                      <a:rPr lang="ru-RU" sz="28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ru-RU" sz="28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endParaRPr lang="ru-RU" sz="28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8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</a:t>
                </a:r>
                <a:r>
                  <a:rPr lang="ru-RU" sz="28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ru-RU" sz="28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28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=−16</m:t>
                    </m:r>
                  </m:oMath>
                </a14:m>
                <a:r>
                  <a:rPr lang="ru-RU" sz="28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sz="28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𝑞</m:t>
                    </m:r>
                    <m:r>
                      <a:rPr lang="ru-RU" sz="28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=0,5</m:t>
                    </m:r>
                  </m:oMath>
                </a14:m>
                <a:r>
                  <a:rPr lang="ru-RU" sz="28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994" y="2003128"/>
                <a:ext cx="7891759" cy="1384995"/>
              </a:xfrm>
              <a:prstGeom prst="rect">
                <a:avLst/>
              </a:prstGeom>
              <a:blipFill>
                <a:blip r:embed="rId3"/>
                <a:stretch>
                  <a:fillRect l="-1776" t="-5702" b="-127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4800891" y="1078508"/>
            <a:ext cx="19447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№623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6994" y="3675584"/>
            <a:ext cx="7891759" cy="5933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 а) 6,12,24,48,96; б) -16,-8,-4,-2,-1. 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9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buzzhits.net/wp-content/uploads/2020/03/50-509509_informaes-subsidiaro-atuao-dos-promotores-de-justia-sch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944188" y="2045693"/>
                <a:ext cx="8591006" cy="120032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ru-RU" sz="2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Последовательность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i="1">
                                <a:ln w="0"/>
                                <a:solidFill>
                                  <a:schemeClr val="tx1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n w="0"/>
                                <a:solidFill>
                                  <a:schemeClr val="tx1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ru-RU" sz="2400" i="1">
                                <a:ln w="0"/>
                                <a:solidFill>
                                  <a:schemeClr val="tx1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sz="2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геометрическая прогрессия, первый член которой равен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ru-RU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а знаменатель равен </a:t>
                </a:r>
                <a14:m>
                  <m:oMath xmlns:m="http://schemas.openxmlformats.org/officeDocument/2006/math">
                    <m:r>
                      <a:rPr lang="ru-RU" sz="24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ru-RU" sz="2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ru-RU" sz="2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Выразите </a:t>
                </a:r>
                <a:r>
                  <a:rPr lang="ru-RU" sz="2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через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ru-RU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ru-RU" sz="24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ru-RU" sz="24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а</a:t>
                </a:r>
                <a:r>
                  <a:rPr lang="ru-RU" sz="2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ru-RU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ru-RU" sz="2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б)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ru-RU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20</m:t>
                        </m:r>
                      </m:sub>
                    </m:sSub>
                  </m:oMath>
                </a14:m>
                <a:r>
                  <a:rPr lang="ru-RU" sz="2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в)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ru-RU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125</m:t>
                        </m:r>
                      </m:sub>
                    </m:sSub>
                  </m:oMath>
                </a14:m>
                <a:r>
                  <a:rPr lang="ru-RU" sz="2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г)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ru-RU" sz="2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д)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ru-RU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</m:sSub>
                  </m:oMath>
                </a14:m>
                <a:r>
                  <a:rPr lang="ru-RU" sz="2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е)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ru-RU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ru-RU" sz="2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188" y="2045693"/>
                <a:ext cx="8591006" cy="1200329"/>
              </a:xfrm>
              <a:prstGeom prst="rect">
                <a:avLst/>
              </a:prstGeom>
              <a:blipFill>
                <a:blip r:embed="rId3"/>
                <a:stretch>
                  <a:fillRect l="-1206" t="-5076" r="-355" b="-126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4800891" y="1078508"/>
            <a:ext cx="19447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№624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819642" y="3487925"/>
                <a:ext cx="8715551" cy="169802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</a:pPr>
                <a:r>
                  <a:rPr lang="ru-RU" sz="3200" b="1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Ответ: а)</a:t>
                </a:r>
                <a:r>
                  <a:rPr lang="ru-RU" sz="32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ru-RU" sz="32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ru-RU" sz="3200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3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ru-RU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sz="3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ru-RU" sz="3200" b="1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б)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20</m:t>
                        </m:r>
                      </m:sub>
                    </m:sSub>
                    <m:r>
                      <a:rPr lang="ru-RU" sz="3200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3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ru-RU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sz="3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19</m:t>
                        </m:r>
                      </m:sup>
                    </m:sSup>
                    <m:r>
                      <m:rPr>
                        <m:nor/>
                      </m:rPr>
                      <a:rPr lang="ru-RU" sz="3200" b="1" i="1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</m:oMath>
                </a14:m>
                <a:r>
                  <a:rPr lang="ru-RU" sz="3200" b="1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200" b="1" i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</a:pPr>
                <a:r>
                  <a:rPr lang="ru-RU" sz="3200" b="1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ru-RU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ru-RU" sz="3200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3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ru-RU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sz="3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ru-RU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124</m:t>
                        </m:r>
                      </m:sup>
                    </m:sSup>
                    <m:r>
                      <m:rPr>
                        <m:nor/>
                      </m:rPr>
                      <a:rPr lang="ru-RU" sz="3200" b="1" i="1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</m:oMath>
                </a14:m>
                <a:r>
                  <a:rPr lang="ru-RU" sz="3200" b="1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г)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ru-RU" sz="3200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3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ru-RU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sz="3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m:rPr>
                        <m:nor/>
                      </m:rPr>
                      <a:rPr lang="ru-RU" sz="3200" b="1" i="1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</m:oMath>
                </a14:m>
                <a:r>
                  <a:rPr lang="en-US" sz="32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ctr">
                  <a:lnSpc>
                    <a:spcPct val="107000"/>
                  </a:lnSpc>
                </a:pPr>
                <a:r>
                  <a:rPr lang="ru-RU" sz="3200" b="1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</a:t>
                </a:r>
                <a:r>
                  <a:rPr lang="ru-RU" sz="3200" b="1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</m:sSub>
                    <m:r>
                      <a:rPr lang="ru-RU" sz="3200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3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ru-RU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sz="3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</m:sSup>
                    <m:r>
                      <m:rPr>
                        <m:nor/>
                      </m:rPr>
                      <a:rPr lang="ru-RU" sz="3200" b="1" i="1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</m:oMath>
                </a14:m>
                <a:r>
                  <a:rPr lang="en-US" sz="32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r>
                  <a:rPr lang="ru-RU" sz="3200" b="1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ru-RU" sz="3200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3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ru-RU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sz="3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ru-RU" sz="32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ru-RU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642" y="3487925"/>
                <a:ext cx="8715551" cy="1698029"/>
              </a:xfrm>
              <a:prstGeom prst="rect">
                <a:avLst/>
              </a:prstGeom>
              <a:blipFill>
                <a:blip r:embed="rId4"/>
                <a:stretch>
                  <a:fillRect t="-4643" b="-89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74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buzzhits.net/wp-content/uploads/2020/03/50-509509_informaes-subsidiaro-atuao-dos-promotores-de-justia-sch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78912" y="2316163"/>
            <a:ext cx="963417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урок!</a:t>
            </a:r>
            <a:endParaRPr lang="ru-RU" sz="9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245</Words>
  <Application>Microsoft Office PowerPoint</Application>
  <PresentationFormat>Широкоэкранный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2021-01-30T07:59:58Z</dcterms:created>
  <dcterms:modified xsi:type="dcterms:W3CDTF">2021-02-26T18:47:12Z</dcterms:modified>
</cp:coreProperties>
</file>