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9" r:id="rId1"/>
  </p:sldMasterIdLst>
  <p:notesMasterIdLst>
    <p:notesMasterId r:id="rId60"/>
  </p:notesMasterIdLst>
  <p:handoutMasterIdLst>
    <p:handoutMasterId r:id="rId61"/>
  </p:handoutMasterIdLst>
  <p:sldIdLst>
    <p:sldId id="573" r:id="rId2"/>
    <p:sldId id="608" r:id="rId3"/>
    <p:sldId id="1089" r:id="rId4"/>
    <p:sldId id="1268" r:id="rId5"/>
    <p:sldId id="1270" r:id="rId6"/>
    <p:sldId id="1250" r:id="rId7"/>
    <p:sldId id="1278" r:id="rId8"/>
    <p:sldId id="1280" r:id="rId9"/>
    <p:sldId id="1282" r:id="rId10"/>
    <p:sldId id="1286" r:id="rId11"/>
    <p:sldId id="1290" r:id="rId12"/>
    <p:sldId id="1289" r:id="rId13"/>
    <p:sldId id="1284" r:id="rId14"/>
    <p:sldId id="1291" r:id="rId15"/>
    <p:sldId id="1292" r:id="rId16"/>
    <p:sldId id="1140" r:id="rId17"/>
    <p:sldId id="750" r:id="rId18"/>
    <p:sldId id="767" r:id="rId19"/>
    <p:sldId id="1012" r:id="rId20"/>
    <p:sldId id="1324" r:id="rId21"/>
    <p:sldId id="1251" r:id="rId22"/>
    <p:sldId id="1293" r:id="rId23"/>
    <p:sldId id="1294" r:id="rId24"/>
    <p:sldId id="1295" r:id="rId25"/>
    <p:sldId id="1297" r:id="rId26"/>
    <p:sldId id="1298" r:id="rId27"/>
    <p:sldId id="1296" r:id="rId28"/>
    <p:sldId id="1299" r:id="rId29"/>
    <p:sldId id="1300" r:id="rId30"/>
    <p:sldId id="1301" r:id="rId31"/>
    <p:sldId id="1302" r:id="rId32"/>
    <p:sldId id="1303" r:id="rId33"/>
    <p:sldId id="1304" r:id="rId34"/>
    <p:sldId id="1305" r:id="rId35"/>
    <p:sldId id="1306" r:id="rId36"/>
    <p:sldId id="1307" r:id="rId37"/>
    <p:sldId id="1308" r:id="rId38"/>
    <p:sldId id="1309" r:id="rId39"/>
    <p:sldId id="1310" r:id="rId40"/>
    <p:sldId id="1331" r:id="rId41"/>
    <p:sldId id="1330" r:id="rId42"/>
    <p:sldId id="1332" r:id="rId43"/>
    <p:sldId id="1311" r:id="rId44"/>
    <p:sldId id="1312" r:id="rId45"/>
    <p:sldId id="1329" r:id="rId46"/>
    <p:sldId id="1333" r:id="rId47"/>
    <p:sldId id="1313" r:id="rId48"/>
    <p:sldId id="1314" r:id="rId49"/>
    <p:sldId id="1315" r:id="rId50"/>
    <p:sldId id="1316" r:id="rId51"/>
    <p:sldId id="1317" r:id="rId52"/>
    <p:sldId id="1318" r:id="rId53"/>
    <p:sldId id="1319" r:id="rId54"/>
    <p:sldId id="1320" r:id="rId55"/>
    <p:sldId id="1321" r:id="rId56"/>
    <p:sldId id="1322" r:id="rId57"/>
    <p:sldId id="1323" r:id="rId58"/>
    <p:sldId id="642" r:id="rId59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00FF"/>
    <a:srgbClr val="800000"/>
    <a:srgbClr val="DDDDDD"/>
    <a:srgbClr val="CCECFF"/>
    <a:srgbClr val="66CCFF"/>
    <a:srgbClr val="00FF00"/>
    <a:srgbClr val="00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40667" autoAdjust="0"/>
    <p:restoredTop sz="81770" autoAdjust="0"/>
  </p:normalViewPr>
  <p:slideViewPr>
    <p:cSldViewPr>
      <p:cViewPr>
        <p:scale>
          <a:sx n="70" d="100"/>
          <a:sy n="70" d="100"/>
        </p:scale>
        <p:origin x="-1589" y="-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12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3133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Соответствие исполнения </a:t>
            </a:r>
            <a:r>
              <a:rPr lang="ru-RU" dirty="0" smtClean="0"/>
              <a:t>плану: </a:t>
            </a:r>
            <a:r>
              <a:rPr lang="ru-RU" dirty="0"/>
              <a:t>активность группы в зависимости от особенностей планирования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432246101123449E-2"/>
          <c:y val="0.177638136130358"/>
          <c:w val="0.62970778608301836"/>
          <c:h val="0.57909432924718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планирование единоличное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Лист3!$B$1:$F$1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</c:v>
                </c:pt>
              </c:strCache>
            </c:strRef>
          </c:cat>
          <c:val>
            <c:numRef>
              <c:f>Лист3!$B$2:$F$2</c:f>
              <c:numCache>
                <c:formatCode>0%</c:formatCode>
                <c:ptCount val="5"/>
                <c:pt idx="0">
                  <c:v>0.68</c:v>
                </c:pt>
                <c:pt idx="1">
                  <c:v>0.69</c:v>
                </c:pt>
                <c:pt idx="2">
                  <c:v>0.67</c:v>
                </c:pt>
                <c:pt idx="3">
                  <c:v>0.7</c:v>
                </c:pt>
                <c:pt idx="4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планирование узким кругом участников</c:v>
                </c:pt>
              </c:strCache>
            </c:strRef>
          </c:tx>
          <c:spPr>
            <a:solidFill>
              <a:schemeClr val="bg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Лист3!$B$1:$F$1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</c:v>
                </c:pt>
              </c:strCache>
            </c:strRef>
          </c:cat>
          <c:val>
            <c:numRef>
              <c:f>Лист3!$B$3:$F$3</c:f>
              <c:numCache>
                <c:formatCode>0%</c:formatCode>
                <c:ptCount val="5"/>
                <c:pt idx="0">
                  <c:v>0.79</c:v>
                </c:pt>
                <c:pt idx="1">
                  <c:v>0.78500000000000003</c:v>
                </c:pt>
                <c:pt idx="2">
                  <c:v>0.83499999999999996</c:v>
                </c:pt>
                <c:pt idx="3">
                  <c:v>0.8</c:v>
                </c:pt>
                <c:pt idx="4">
                  <c:v>0.71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планирование совместное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Лист3!$B$1:$F$1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</c:v>
                </c:pt>
              </c:strCache>
            </c:strRef>
          </c:cat>
          <c:val>
            <c:numRef>
              <c:f>Лист3!$B$4:$F$4</c:f>
              <c:numCache>
                <c:formatCode>0%</c:formatCode>
                <c:ptCount val="5"/>
                <c:pt idx="0">
                  <c:v>0.89500000000000002</c:v>
                </c:pt>
                <c:pt idx="1">
                  <c:v>0.89500000000000002</c:v>
                </c:pt>
                <c:pt idx="2">
                  <c:v>0.92500000000000004</c:v>
                </c:pt>
                <c:pt idx="3">
                  <c:v>0.89</c:v>
                </c:pt>
                <c:pt idx="4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502976"/>
        <c:axId val="149508864"/>
      </c:barChart>
      <c:catAx>
        <c:axId val="14950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49508864"/>
        <c:crosses val="autoZero"/>
        <c:auto val="1"/>
        <c:lblAlgn val="ctr"/>
        <c:lblOffset val="100"/>
        <c:noMultiLvlLbl val="0"/>
      </c:catAx>
      <c:valAx>
        <c:axId val="14950886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9502976"/>
        <c:crosses val="autoZero"/>
        <c:crossBetween val="between"/>
      </c:valAx>
      <c:spPr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1702061035936193"/>
          <c:y val="0.26757649958389346"/>
          <c:w val="0.28149137188950579"/>
          <c:h val="0.31512327155751868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bg2"/>
      </a:solidFill>
    </a:ln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Оценка замысла проекта</a:t>
            </a:r>
          </a:p>
        </c:rich>
      </c:tx>
      <c:layout>
        <c:manualLayout>
          <c:xMode val="edge"/>
          <c:yMode val="edge"/>
          <c:x val="0.24070691491795029"/>
          <c:y val="4.90196211261079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920148138391866E-2"/>
          <c:y val="0.23544583573821515"/>
          <c:w val="0.54091450874488056"/>
          <c:h val="0.64223351876891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'регул_частн диагр'!$A$4</c:f>
              <c:strCache>
                <c:ptCount val="1"/>
                <c:pt idx="0">
                  <c:v>тема не уточнена, не указана</c:v>
                </c:pt>
              </c:strCache>
            </c:strRef>
          </c:tx>
          <c:spPr>
            <a:solidFill>
              <a:schemeClr val="accent4">
                <a:lumMod val="1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'регул_частн диагр'!$B$3:$F$3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Исследовательский: опрос</c:v>
                </c:pt>
              </c:strCache>
            </c:strRef>
          </c:cat>
          <c:val>
            <c:numRef>
              <c:f>'регул_частн диагр'!$B$4:$F$4</c:f>
              <c:numCache>
                <c:formatCode>0%</c:formatCode>
                <c:ptCount val="5"/>
                <c:pt idx="0" formatCode="0.0%">
                  <c:v>1.4512785072563926E-2</c:v>
                </c:pt>
                <c:pt idx="1">
                  <c:v>9.5238095238095247E-3</c:v>
                </c:pt>
                <c:pt idx="2">
                  <c:v>2.0378457059679767E-2</c:v>
                </c:pt>
                <c:pt idx="3">
                  <c:v>1.4097744360902255E-2</c:v>
                </c:pt>
                <c:pt idx="4">
                  <c:v>2.2068965517241378E-2</c:v>
                </c:pt>
              </c:numCache>
            </c:numRef>
          </c:val>
        </c:ser>
        <c:ser>
          <c:idx val="1"/>
          <c:order val="1"/>
          <c:tx>
            <c:strRef>
              <c:f>'регул_частн диагр'!$A$5</c:f>
              <c:strCache>
                <c:ptCount val="1"/>
                <c:pt idx="0">
                  <c:v>тема повторяет один из примеров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'регул_частн диагр'!$B$3:$F$3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Исследовательский: опрос</c:v>
                </c:pt>
              </c:strCache>
            </c:strRef>
          </c:cat>
          <c:val>
            <c:numRef>
              <c:f>'регул_частн диагр'!$B$5:$F$5</c:f>
              <c:numCache>
                <c:formatCode>0%</c:formatCode>
                <c:ptCount val="5"/>
                <c:pt idx="0">
                  <c:v>0.38700760193503803</c:v>
                </c:pt>
                <c:pt idx="1">
                  <c:v>0.44380952380952382</c:v>
                </c:pt>
                <c:pt idx="2">
                  <c:v>0.25036390101892286</c:v>
                </c:pt>
                <c:pt idx="3">
                  <c:v>0.37218045112781956</c:v>
                </c:pt>
                <c:pt idx="4">
                  <c:v>0.46206896551724136</c:v>
                </c:pt>
              </c:numCache>
            </c:numRef>
          </c:val>
        </c:ser>
        <c:ser>
          <c:idx val="2"/>
          <c:order val="2"/>
          <c:tx>
            <c:strRef>
              <c:f>'регул_частн диагр'!$A$6</c:f>
              <c:strCache>
                <c:ptCount val="1"/>
                <c:pt idx="0">
                  <c:v>тема самостоятельная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'регул_частн диагр'!$B$3:$F$3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Исследовательский: опрос</c:v>
                </c:pt>
              </c:strCache>
            </c:strRef>
          </c:cat>
          <c:val>
            <c:numRef>
              <c:f>'регул_частн диагр'!$B$6:$F$6</c:f>
              <c:numCache>
                <c:formatCode>0%</c:formatCode>
                <c:ptCount val="5"/>
                <c:pt idx="0">
                  <c:v>0.59847961299239805</c:v>
                </c:pt>
                <c:pt idx="1">
                  <c:v>0.54666666666666663</c:v>
                </c:pt>
                <c:pt idx="2">
                  <c:v>0.72925764192139741</c:v>
                </c:pt>
                <c:pt idx="3">
                  <c:v>0.61372180451127822</c:v>
                </c:pt>
                <c:pt idx="4">
                  <c:v>0.51586206896551723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661568"/>
        <c:axId val="167663104"/>
      </c:barChart>
      <c:catAx>
        <c:axId val="1676615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167663104"/>
        <c:crosses val="autoZero"/>
        <c:auto val="1"/>
        <c:lblAlgn val="ctr"/>
        <c:lblOffset val="100"/>
        <c:noMultiLvlLbl val="0"/>
      </c:catAx>
      <c:valAx>
        <c:axId val="16766310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ru-RU" sz="1100"/>
                  <a:t>Количество групп (%)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76615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tx1">
        <a:lumMod val="95000"/>
      </a:schemeClr>
    </a:solidFill>
  </c:spPr>
  <c:txPr>
    <a:bodyPr/>
    <a:lstStyle/>
    <a:p>
      <a:pPr>
        <a:defRPr sz="8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Оценка качества планирования и распределения функций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583388882716735E-2"/>
          <c:y val="0.14638117116152455"/>
          <c:w val="0.45701172091989778"/>
          <c:h val="0.57059302098385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'регул_частн диагр'!$A$30</c:f>
              <c:strCache>
                <c:ptCount val="1"/>
                <c:pt idx="0">
                  <c:v>план и/или распределение функций не зафиксированы</c:v>
                </c:pt>
              </c:strCache>
            </c:strRef>
          </c:tx>
          <c:spPr>
            <a:solidFill>
              <a:schemeClr val="accent3">
                <a:lumMod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'регул_частн диагр'!$B$27:$F$29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Исследовательский: опрос</c:v>
                </c:pt>
              </c:strCache>
            </c:strRef>
          </c:cat>
          <c:val>
            <c:numRef>
              <c:f>'регул_частн диагр'!$B$30:$F$30</c:f>
              <c:numCache>
                <c:formatCode>0%</c:formatCode>
                <c:ptCount val="5"/>
                <c:pt idx="0">
                  <c:v>1.8285319993099878E-2</c:v>
                </c:pt>
                <c:pt idx="1">
                  <c:v>1.064638783269962E-2</c:v>
                </c:pt>
                <c:pt idx="2">
                  <c:v>1.820830298616169E-2</c:v>
                </c:pt>
                <c:pt idx="3">
                  <c:v>2.5257249766136577E-2</c:v>
                </c:pt>
                <c:pt idx="4">
                  <c:v>3.5862068965517239E-2</c:v>
                </c:pt>
              </c:numCache>
            </c:numRef>
          </c:val>
        </c:ser>
        <c:ser>
          <c:idx val="1"/>
          <c:order val="1"/>
          <c:tx>
            <c:strRef>
              <c:f>'регул_частн диагр'!$A$31</c:f>
              <c:strCache>
                <c:ptCount val="1"/>
                <c:pt idx="0">
                  <c:v>план повторяет этапы памятки, распределение функций отсутствует или формальное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'регул_частн диагр'!$B$27:$F$29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Исследовательский: опрос</c:v>
                </c:pt>
              </c:strCache>
            </c:strRef>
          </c:cat>
          <c:val>
            <c:numRef>
              <c:f>'регул_частн диагр'!$B$31:$F$31</c:f>
              <c:numCache>
                <c:formatCode>0%</c:formatCode>
                <c:ptCount val="5"/>
                <c:pt idx="0">
                  <c:v>0.11195445920303605</c:v>
                </c:pt>
                <c:pt idx="1">
                  <c:v>0.10152091254752851</c:v>
                </c:pt>
                <c:pt idx="2">
                  <c:v>9.9781500364166054E-2</c:v>
                </c:pt>
                <c:pt idx="3">
                  <c:v>0.12535079513564079</c:v>
                </c:pt>
                <c:pt idx="4">
                  <c:v>0.15310344827586206</c:v>
                </c:pt>
              </c:numCache>
            </c:numRef>
          </c:val>
        </c:ser>
        <c:ser>
          <c:idx val="2"/>
          <c:order val="2"/>
          <c:tx>
            <c:strRef>
              <c:f>'регул_частн диагр'!$A$32</c:f>
              <c:strCache>
                <c:ptCount val="1"/>
                <c:pt idx="0">
                  <c:v>план описывает только действия, без указания предмета действия, распределение функций указано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'регул_частн диагр'!$B$27:$F$29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Исследовательский: опрос</c:v>
                </c:pt>
              </c:strCache>
            </c:strRef>
          </c:cat>
          <c:val>
            <c:numRef>
              <c:f>'регул_частн диагр'!$B$32:$F$32</c:f>
              <c:numCache>
                <c:formatCode>0%</c:formatCode>
                <c:ptCount val="5"/>
                <c:pt idx="0">
                  <c:v>0.37364153872692774</c:v>
                </c:pt>
                <c:pt idx="1">
                  <c:v>0.39543726235741444</c:v>
                </c:pt>
                <c:pt idx="2">
                  <c:v>0.28696285506190822</c:v>
                </c:pt>
                <c:pt idx="3">
                  <c:v>0.43872778297474274</c:v>
                </c:pt>
                <c:pt idx="4">
                  <c:v>0.3627586206896552</c:v>
                </c:pt>
              </c:numCache>
            </c:numRef>
          </c:val>
        </c:ser>
        <c:ser>
          <c:idx val="3"/>
          <c:order val="3"/>
          <c:tx>
            <c:strRef>
              <c:f>'регул_частн диагр'!$A$33</c:f>
              <c:strCache>
                <c:ptCount val="1"/>
                <c:pt idx="0">
                  <c:v>план описывает как действия, так и их предмет, распределение функций указано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4.4092323075214405E-3"/>
                  <c:y val="1.40194086017350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'регул_частн диагр'!$B$27:$F$29</c:f>
              <c:strCache>
                <c:ptCount val="5"/>
                <c:pt idx="0">
                  <c:v>Все проекты</c:v>
                </c:pt>
                <c:pt idx="1">
                  <c:v>Познавательный</c:v>
                </c:pt>
                <c:pt idx="2">
                  <c:v>Конструкторский</c:v>
                </c:pt>
                <c:pt idx="3">
                  <c:v>Социальный</c:v>
                </c:pt>
                <c:pt idx="4">
                  <c:v>Исследовательский: опрос</c:v>
                </c:pt>
              </c:strCache>
            </c:strRef>
          </c:cat>
          <c:val>
            <c:numRef>
              <c:f>'регул_частн диагр'!$B$33:$F$33</c:f>
              <c:numCache>
                <c:formatCode>0%</c:formatCode>
                <c:ptCount val="5"/>
                <c:pt idx="0">
                  <c:v>0.49611868207693632</c:v>
                </c:pt>
                <c:pt idx="1">
                  <c:v>0.4923954372623574</c:v>
                </c:pt>
                <c:pt idx="2">
                  <c:v>0.59504734158776407</c:v>
                </c:pt>
                <c:pt idx="3">
                  <c:v>0.41066417212347989</c:v>
                </c:pt>
                <c:pt idx="4">
                  <c:v>0.44827586206896552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068416"/>
        <c:axId val="167069952"/>
      </c:barChart>
      <c:catAx>
        <c:axId val="1670684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67069952"/>
        <c:crosses val="autoZero"/>
        <c:auto val="1"/>
        <c:lblAlgn val="ctr"/>
        <c:lblOffset val="100"/>
        <c:noMultiLvlLbl val="0"/>
      </c:catAx>
      <c:valAx>
        <c:axId val="16706995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групп (%)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16706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048756156723326"/>
          <c:y val="0.21046955231165365"/>
          <c:w val="0.39069397381772397"/>
          <c:h val="0.6584410345291278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tx1">
        <a:lumMod val="95000"/>
      </a:schemeClr>
    </a:solidFill>
  </c:spPr>
  <c:txPr>
    <a:bodyPr/>
    <a:lstStyle/>
    <a:p>
      <a:pPr>
        <a:defRPr sz="8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отдельных регулятивных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коммуникативных действий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441457285216198E-2"/>
          <c:y val="0.16936455445060872"/>
          <c:w val="0.89683573060261368"/>
          <c:h val="0.55059603306488403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9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99FF"/>
              </a:solidFill>
              <a:ln>
                <a:solidFill>
                  <a:schemeClr val="bg2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2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Проекты!$D$182:$D$190</c:f>
              <c:strCache>
                <c:ptCount val="9"/>
                <c:pt idx="0">
                  <c:v>активно участвуют в целеполагании</c:v>
                </c:pt>
                <c:pt idx="1">
                  <c:v>активное участвуют в планировании</c:v>
                </c:pt>
                <c:pt idx="2">
                  <c:v>активное участвуют в распределении функций и их выполнение</c:v>
                </c:pt>
                <c:pt idx="3">
                  <c:v>активно участвуют в контроле</c:v>
                </c:pt>
                <c:pt idx="5">
                  <c:v>активны, проявляют инициативу</c:v>
                </c:pt>
                <c:pt idx="6">
                  <c:v>активно участвуют в презентации</c:v>
                </c:pt>
                <c:pt idx="7">
                  <c:v>проявляют стремление к лидерству, умеют работать в команде "на вторых ролях"</c:v>
                </c:pt>
                <c:pt idx="8">
                  <c:v>внимательно выслушивают партнера, с уважением относятся к его позиции, стараются ее учесть, если считают верной</c:v>
                </c:pt>
              </c:strCache>
            </c:strRef>
          </c:cat>
          <c:val>
            <c:numRef>
              <c:f>Проекты!$E$182:$E$190</c:f>
              <c:numCache>
                <c:formatCode>0%</c:formatCode>
                <c:ptCount val="9"/>
                <c:pt idx="0">
                  <c:v>0.67600000000000005</c:v>
                </c:pt>
                <c:pt idx="1">
                  <c:v>0.66700000000000004</c:v>
                </c:pt>
                <c:pt idx="2">
                  <c:v>0.77500000000000002</c:v>
                </c:pt>
                <c:pt idx="3">
                  <c:v>0.49099999999999999</c:v>
                </c:pt>
                <c:pt idx="5">
                  <c:v>0.56000000000000005</c:v>
                </c:pt>
                <c:pt idx="6">
                  <c:v>0.53</c:v>
                </c:pt>
                <c:pt idx="7">
                  <c:v>0.51</c:v>
                </c:pt>
                <c:pt idx="8">
                  <c:v>0.313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791616"/>
        <c:axId val="167822464"/>
      </c:barChart>
      <c:catAx>
        <c:axId val="1677916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167822464"/>
        <c:crosses val="autoZero"/>
        <c:auto val="1"/>
        <c:lblAlgn val="ctr"/>
        <c:lblOffset val="100"/>
        <c:noMultiLvlLbl val="0"/>
      </c:catAx>
      <c:valAx>
        <c:axId val="16782246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количество учащихся, %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7791616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spPr>
    <a:solidFill>
      <a:schemeClr val="tx1"/>
    </a:solidFill>
    <a:ln>
      <a:solidFill>
        <a:schemeClr val="bg2"/>
      </a:solidFill>
    </a:ln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FF2C7-EC0B-43F0-BFF0-871AE390F3C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9C2BE61-6FBC-42FA-AE38-71254DEF0D6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НШ:</a:t>
          </a:r>
        </a:p>
        <a:p>
          <a:r>
            <a:rPr lang="ru-RU" sz="2800" dirty="0" smtClean="0">
              <a:solidFill>
                <a:schemeClr val="bg2"/>
              </a:solidFill>
            </a:rPr>
            <a:t>до недели</a:t>
          </a:r>
          <a:endParaRPr lang="ru-RU" sz="2800" dirty="0">
            <a:solidFill>
              <a:schemeClr val="bg2"/>
            </a:solidFill>
          </a:endParaRPr>
        </a:p>
      </dgm:t>
    </dgm:pt>
    <dgm:pt modelId="{7F998A65-6EEF-46C2-BBDD-F386FFA68280}" type="parTrans" cxnId="{4A54AD75-148A-45D5-9A73-530C9C8193F7}">
      <dgm:prSet/>
      <dgm:spPr/>
      <dgm:t>
        <a:bodyPr/>
        <a:lstStyle/>
        <a:p>
          <a:endParaRPr lang="ru-RU"/>
        </a:p>
      </dgm:t>
    </dgm:pt>
    <dgm:pt modelId="{4A8FC3B8-2B3D-4C4B-94CD-43055CDF4873}" type="sibTrans" cxnId="{4A54AD75-148A-45D5-9A73-530C9C8193F7}">
      <dgm:prSet/>
      <dgm:spPr/>
      <dgm:t>
        <a:bodyPr/>
        <a:lstStyle/>
        <a:p>
          <a:endParaRPr lang="ru-RU"/>
        </a:p>
      </dgm:t>
    </dgm:pt>
    <dgm:pt modelId="{F7153FED-9EB4-416C-AE6F-2B8AA6491AD4}">
      <dgm:prSet phldrT="[Текст]" custT="1"/>
      <dgm:spPr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rPr>
            <a:t>ОШ: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bg2"/>
              </a:solidFill>
            </a:rPr>
            <a:t>до месяца/ четверти</a:t>
          </a:r>
          <a:endParaRPr lang="ru-RU" sz="2800" dirty="0">
            <a:solidFill>
              <a:schemeClr val="bg2"/>
            </a:solidFill>
          </a:endParaRPr>
        </a:p>
      </dgm:t>
    </dgm:pt>
    <dgm:pt modelId="{EC9C0CB0-A655-4CCE-B972-BFB4103C2CF8}" type="parTrans" cxnId="{46A8DEF5-5591-49BD-967F-378544A48AA6}">
      <dgm:prSet/>
      <dgm:spPr/>
      <dgm:t>
        <a:bodyPr/>
        <a:lstStyle/>
        <a:p>
          <a:endParaRPr lang="ru-RU"/>
        </a:p>
      </dgm:t>
    </dgm:pt>
    <dgm:pt modelId="{4289702D-9A91-4C46-BD65-890676D84F37}" type="sibTrans" cxnId="{46A8DEF5-5591-49BD-967F-378544A48AA6}">
      <dgm:prSet/>
      <dgm:spPr/>
      <dgm:t>
        <a:bodyPr/>
        <a:lstStyle/>
        <a:p>
          <a:endParaRPr lang="ru-RU"/>
        </a:p>
      </dgm:t>
    </dgm:pt>
    <dgm:pt modelId="{7F10836E-5F84-41C5-8E88-BCFC7D7A364D}">
      <dgm:prSet phldrT="[Текст]" custT="1"/>
      <dgm:spPr/>
      <dgm:t>
        <a:bodyPr/>
        <a:lstStyle/>
        <a:p>
          <a:r>
            <a:rPr lang="ru-RU" sz="35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СШ:</a:t>
          </a:r>
        </a:p>
        <a:p>
          <a:r>
            <a:rPr lang="ru-RU" sz="2800" dirty="0" smtClean="0">
              <a:solidFill>
                <a:schemeClr val="bg2"/>
              </a:solidFill>
            </a:rPr>
            <a:t>до года</a:t>
          </a:r>
          <a:endParaRPr lang="ru-RU" sz="2800" dirty="0">
            <a:solidFill>
              <a:schemeClr val="bg2"/>
            </a:solidFill>
          </a:endParaRPr>
        </a:p>
      </dgm:t>
    </dgm:pt>
    <dgm:pt modelId="{54DF8794-3C0D-4F25-AF51-F579DA5C20BE}" type="parTrans" cxnId="{D62C3C56-37DC-439C-9703-1B63FD397794}">
      <dgm:prSet/>
      <dgm:spPr/>
      <dgm:t>
        <a:bodyPr/>
        <a:lstStyle/>
        <a:p>
          <a:endParaRPr lang="ru-RU"/>
        </a:p>
      </dgm:t>
    </dgm:pt>
    <dgm:pt modelId="{E4B8BB5E-D7C5-4877-A546-9A7F76BECEB3}" type="sibTrans" cxnId="{D62C3C56-37DC-439C-9703-1B63FD397794}">
      <dgm:prSet/>
      <dgm:spPr/>
      <dgm:t>
        <a:bodyPr/>
        <a:lstStyle/>
        <a:p>
          <a:endParaRPr lang="ru-RU"/>
        </a:p>
      </dgm:t>
    </dgm:pt>
    <dgm:pt modelId="{3C2F528C-B65C-4C91-9180-4BD1E474E62C}" type="pres">
      <dgm:prSet presAssocID="{BE8FF2C7-EC0B-43F0-BFF0-871AE390F3CA}" presName="Name0" presStyleCnt="0">
        <dgm:presLayoutVars>
          <dgm:dir/>
          <dgm:resizeHandles val="exact"/>
        </dgm:presLayoutVars>
      </dgm:prSet>
      <dgm:spPr/>
    </dgm:pt>
    <dgm:pt modelId="{6796277D-317D-4564-B32E-AAC05715CB28}" type="pres">
      <dgm:prSet presAssocID="{79C2BE61-6FBC-42FA-AE38-71254DEF0D6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FE46E-F406-4D89-B77A-79C4E7DAA155}" type="pres">
      <dgm:prSet presAssocID="{4A8FC3B8-2B3D-4C4B-94CD-43055CDF4873}" presName="parSpace" presStyleCnt="0"/>
      <dgm:spPr/>
    </dgm:pt>
    <dgm:pt modelId="{1A86E960-F6E6-4086-823A-F287C1CCAA9C}" type="pres">
      <dgm:prSet presAssocID="{F7153FED-9EB4-416C-AE6F-2B8AA6491AD4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D884A-16B4-4EE3-8420-0B8227410757}" type="pres">
      <dgm:prSet presAssocID="{4289702D-9A91-4C46-BD65-890676D84F37}" presName="parSpace" presStyleCnt="0"/>
      <dgm:spPr/>
    </dgm:pt>
    <dgm:pt modelId="{F04FC59B-C142-4C17-A2CB-B3480DD33ECC}" type="pres">
      <dgm:prSet presAssocID="{7F10836E-5F84-41C5-8E88-BCFC7D7A364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C3C56-37DC-439C-9703-1B63FD397794}" srcId="{BE8FF2C7-EC0B-43F0-BFF0-871AE390F3CA}" destId="{7F10836E-5F84-41C5-8E88-BCFC7D7A364D}" srcOrd="2" destOrd="0" parTransId="{54DF8794-3C0D-4F25-AF51-F579DA5C20BE}" sibTransId="{E4B8BB5E-D7C5-4877-A546-9A7F76BECEB3}"/>
    <dgm:cxn modelId="{69762ECC-ACD9-4931-9DDA-90CA2117D5D9}" type="presOf" srcId="{F7153FED-9EB4-416C-AE6F-2B8AA6491AD4}" destId="{1A86E960-F6E6-4086-823A-F287C1CCAA9C}" srcOrd="0" destOrd="0" presId="urn:microsoft.com/office/officeart/2005/8/layout/hChevron3"/>
    <dgm:cxn modelId="{46A8DEF5-5591-49BD-967F-378544A48AA6}" srcId="{BE8FF2C7-EC0B-43F0-BFF0-871AE390F3CA}" destId="{F7153FED-9EB4-416C-AE6F-2B8AA6491AD4}" srcOrd="1" destOrd="0" parTransId="{EC9C0CB0-A655-4CCE-B972-BFB4103C2CF8}" sibTransId="{4289702D-9A91-4C46-BD65-890676D84F37}"/>
    <dgm:cxn modelId="{2BD949F0-5099-4D73-B4E2-23F0E9453895}" type="presOf" srcId="{79C2BE61-6FBC-42FA-AE38-71254DEF0D67}" destId="{6796277D-317D-4564-B32E-AAC05715CB28}" srcOrd="0" destOrd="0" presId="urn:microsoft.com/office/officeart/2005/8/layout/hChevron3"/>
    <dgm:cxn modelId="{31BFA118-9BE6-42FD-8CF5-D204C1DE005C}" type="presOf" srcId="{BE8FF2C7-EC0B-43F0-BFF0-871AE390F3CA}" destId="{3C2F528C-B65C-4C91-9180-4BD1E474E62C}" srcOrd="0" destOrd="0" presId="urn:microsoft.com/office/officeart/2005/8/layout/hChevron3"/>
    <dgm:cxn modelId="{4A54AD75-148A-45D5-9A73-530C9C8193F7}" srcId="{BE8FF2C7-EC0B-43F0-BFF0-871AE390F3CA}" destId="{79C2BE61-6FBC-42FA-AE38-71254DEF0D67}" srcOrd="0" destOrd="0" parTransId="{7F998A65-6EEF-46C2-BBDD-F386FFA68280}" sibTransId="{4A8FC3B8-2B3D-4C4B-94CD-43055CDF4873}"/>
    <dgm:cxn modelId="{C27A8B39-EA2D-49CB-B08A-0020B77C5F21}" type="presOf" srcId="{7F10836E-5F84-41C5-8E88-BCFC7D7A364D}" destId="{F04FC59B-C142-4C17-A2CB-B3480DD33ECC}" srcOrd="0" destOrd="0" presId="urn:microsoft.com/office/officeart/2005/8/layout/hChevron3"/>
    <dgm:cxn modelId="{EE99DEB0-AA99-4F8B-8389-87D787A860AC}" type="presParOf" srcId="{3C2F528C-B65C-4C91-9180-4BD1E474E62C}" destId="{6796277D-317D-4564-B32E-AAC05715CB28}" srcOrd="0" destOrd="0" presId="urn:microsoft.com/office/officeart/2005/8/layout/hChevron3"/>
    <dgm:cxn modelId="{1D2B250B-B958-4EDE-8F49-B8DA13BBE723}" type="presParOf" srcId="{3C2F528C-B65C-4C91-9180-4BD1E474E62C}" destId="{CADFE46E-F406-4D89-B77A-79C4E7DAA155}" srcOrd="1" destOrd="0" presId="urn:microsoft.com/office/officeart/2005/8/layout/hChevron3"/>
    <dgm:cxn modelId="{BE77E5EC-A20F-46A0-BE8B-E5752C14B902}" type="presParOf" srcId="{3C2F528C-B65C-4C91-9180-4BD1E474E62C}" destId="{1A86E960-F6E6-4086-823A-F287C1CCAA9C}" srcOrd="2" destOrd="0" presId="urn:microsoft.com/office/officeart/2005/8/layout/hChevron3"/>
    <dgm:cxn modelId="{092056E2-77C1-4520-AA06-BBCF5EF5F3B5}" type="presParOf" srcId="{3C2F528C-B65C-4C91-9180-4BD1E474E62C}" destId="{EF2D884A-16B4-4EE3-8420-0B8227410757}" srcOrd="3" destOrd="0" presId="urn:microsoft.com/office/officeart/2005/8/layout/hChevron3"/>
    <dgm:cxn modelId="{151FC967-DF1F-496C-9B89-7768CB65E481}" type="presParOf" srcId="{3C2F528C-B65C-4C91-9180-4BD1E474E62C}" destId="{F04FC59B-C142-4C17-A2CB-B3480DD33EC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6277D-317D-4564-B32E-AAC05715CB28}">
      <dsp:nvSpPr>
        <dsp:cNvPr id="0" name=""/>
        <dsp:cNvSpPr/>
      </dsp:nvSpPr>
      <dsp:spPr>
        <a:xfrm>
          <a:off x="3765" y="79511"/>
          <a:ext cx="3292854" cy="1317141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53340" bIns="1066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НШ: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/>
              </a:solidFill>
            </a:rPr>
            <a:t>до недели</a:t>
          </a:r>
          <a:endParaRPr lang="ru-RU" sz="2800" kern="1200" dirty="0">
            <a:solidFill>
              <a:schemeClr val="bg2"/>
            </a:solidFill>
          </a:endParaRPr>
        </a:p>
      </dsp:txBody>
      <dsp:txXfrm>
        <a:off x="3765" y="79511"/>
        <a:ext cx="2963569" cy="1317141"/>
      </dsp:txXfrm>
    </dsp:sp>
    <dsp:sp modelId="{1A86E960-F6E6-4086-823A-F287C1CCAA9C}">
      <dsp:nvSpPr>
        <dsp:cNvPr id="0" name=""/>
        <dsp:cNvSpPr/>
      </dsp:nvSpPr>
      <dsp:spPr>
        <a:xfrm>
          <a:off x="2638048" y="79511"/>
          <a:ext cx="3292854" cy="1317141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06680" rIns="53340" bIns="1066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000" b="1" kern="1200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rPr>
            <a:t>ОШ: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2"/>
              </a:solidFill>
            </a:rPr>
            <a:t>до месяца/ четверти</a:t>
          </a:r>
          <a:endParaRPr lang="ru-RU" sz="2800" kern="1200" dirty="0">
            <a:solidFill>
              <a:schemeClr val="bg2"/>
            </a:solidFill>
          </a:endParaRPr>
        </a:p>
      </dsp:txBody>
      <dsp:txXfrm>
        <a:off x="3296619" y="79511"/>
        <a:ext cx="1975713" cy="1317141"/>
      </dsp:txXfrm>
    </dsp:sp>
    <dsp:sp modelId="{F04FC59B-C142-4C17-A2CB-B3480DD33ECC}">
      <dsp:nvSpPr>
        <dsp:cNvPr id="0" name=""/>
        <dsp:cNvSpPr/>
      </dsp:nvSpPr>
      <dsp:spPr>
        <a:xfrm>
          <a:off x="5272332" y="79511"/>
          <a:ext cx="3292854" cy="1317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СШ: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/>
              </a:solidFill>
            </a:rPr>
            <a:t>до года</a:t>
          </a:r>
          <a:endParaRPr lang="ru-RU" sz="2800" kern="1200" dirty="0">
            <a:solidFill>
              <a:schemeClr val="bg2"/>
            </a:solidFill>
          </a:endParaRPr>
        </a:p>
      </dsp:txBody>
      <dsp:txXfrm>
        <a:off x="5930903" y="79511"/>
        <a:ext cx="1975713" cy="1317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0.39199</cdr:x>
      <cdr:y>0.37589</cdr:y>
    </cdr:from>
    <cdr:to>
      <cdr:x>0.48519</cdr:x>
      <cdr:y>0.84397</cdr:y>
    </cdr:to>
    <cdr:sp macro="" textlink="">
      <cdr:nvSpPr>
        <cdr:cNvPr id="2" name="Овал 1"/>
        <cdr:cNvSpPr/>
      </cdr:nvSpPr>
      <cdr:spPr bwMode="auto">
        <a:xfrm xmlns:a="http://schemas.openxmlformats.org/drawingml/2006/main">
          <a:off x="3482890" y="1908212"/>
          <a:ext cx="828092" cy="23762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0.88635</cdr:x>
      <cdr:y>0.45745</cdr:y>
    </cdr:from>
    <cdr:to>
      <cdr:x>0.97955</cdr:x>
      <cdr:y>0.99291</cdr:y>
    </cdr:to>
    <cdr:sp macro="" textlink="">
      <cdr:nvSpPr>
        <cdr:cNvPr id="3" name="Овал 2"/>
        <cdr:cNvSpPr/>
      </cdr:nvSpPr>
      <cdr:spPr bwMode="auto">
        <a:xfrm xmlns:a="http://schemas.openxmlformats.org/drawingml/2006/main">
          <a:off x="7875378" y="2322258"/>
          <a:ext cx="828092" cy="271830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0B0D617-B7D7-41BF-A2D5-E61948D6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956"/>
            <a:ext cx="50292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D209355-7F1A-4819-A0C4-18009F6F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3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194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53386A9-FD29-401F-9365-46119AC8C751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 eaLnBrk="1" hangingPunct="1"/>
              <a:t>15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7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7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3D4742-339D-4F14-9727-26E4BDC1A02A}" type="slidenum">
              <a:rPr lang="ru-RU" smtClean="0">
                <a:latin typeface="Times New Roman" pitchFamily="18" charset="0"/>
              </a:rPr>
              <a:pPr/>
              <a:t>20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77A598-A552-482E-82FE-51F099D366C7}" type="slidenum">
              <a:rPr lang="ru-RU" sz="1200">
                <a:latin typeface="Times New Roman" pitchFamily="18" charset="0"/>
              </a:rPr>
              <a:pPr algn="r"/>
              <a:t>21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77A598-A552-482E-82FE-51F099D366C7}" type="slidenum">
              <a:rPr lang="ru-RU" sz="1200">
                <a:latin typeface="Times New Roman" pitchFamily="18" charset="0"/>
              </a:rPr>
              <a:pPr algn="r"/>
              <a:t>22</a:t>
            </a:fld>
            <a:endParaRPr lang="ru-RU" sz="1200" dirty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D3849A6-36D7-40FF-A7F5-68C76F47F851}" type="slidenum">
              <a:rPr lang="ru-RU" sz="1200">
                <a:latin typeface="Times New Roman" pitchFamily="18" charset="0"/>
              </a:rPr>
              <a:pPr algn="r" eaLnBrk="1" hangingPunct="1"/>
              <a:t>23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D3849A6-36D7-40FF-A7F5-68C76F47F851}" type="slidenum">
              <a:rPr lang="ru-RU" sz="1200">
                <a:latin typeface="Times New Roman" pitchFamily="18" charset="0"/>
              </a:rPr>
              <a:pPr algn="r" eaLnBrk="1" hangingPunct="1"/>
              <a:t>24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D3849A6-36D7-40FF-A7F5-68C76F47F851}" type="slidenum">
              <a:rPr lang="ru-RU" sz="1200">
                <a:latin typeface="Times New Roman" pitchFamily="18" charset="0"/>
              </a:rPr>
              <a:pPr algn="r" eaLnBrk="1" hangingPunct="1"/>
              <a:t>27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081066-669F-4802-8254-9DC1C938E0DB}" type="slidenum">
              <a:rPr lang="ru-RU" sz="1200">
                <a:latin typeface="Times New Roman" pitchFamily="18" charset="0"/>
              </a:rPr>
              <a:pPr algn="r" eaLnBrk="1" hangingPunct="1"/>
              <a:t>32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256B837-EF22-4CA0-A980-4FB3E0C8D9F5}" type="slidenum">
              <a:rPr lang="ru-RU" sz="1200">
                <a:latin typeface="Times New Roman" pitchFamily="18" charset="0"/>
              </a:rPr>
              <a:pPr algn="r" eaLnBrk="1" hangingPunct="1"/>
              <a:t>33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85F69F-11EC-472F-ADE5-41BA5E14B8B6}" type="slidenum">
              <a:rPr lang="ru-RU" sz="1200">
                <a:latin typeface="Times New Roman" pitchFamily="18" charset="0"/>
              </a:rPr>
              <a:pPr algn="r" eaLnBrk="1" hangingPunct="1"/>
              <a:t>35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E427A10-45AE-4132-9A96-DCEE164DDD8B}" type="slidenum">
              <a:rPr lang="ru-RU" sz="1200">
                <a:latin typeface="Times New Roman" pitchFamily="18" charset="0"/>
              </a:rPr>
              <a:pPr algn="r" eaLnBrk="1" hangingPunct="1"/>
              <a:t>36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D8B3B0-5309-4F62-9105-1374C4347B47}" type="slidenum">
              <a:rPr lang="ru-RU" sz="1200">
                <a:latin typeface="Times New Roman" pitchFamily="18" charset="0"/>
              </a:rPr>
              <a:pPr algn="r" eaLnBrk="1" hangingPunct="1"/>
              <a:t>37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21CDC2-0C1D-482A-A315-69FEA1802E0E}" type="slidenum">
              <a:rPr lang="ru-RU" sz="1200">
                <a:latin typeface="Times New Roman" pitchFamily="18" charset="0"/>
              </a:rPr>
              <a:pPr algn="r" eaLnBrk="1" hangingPunct="1"/>
              <a:t>38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43B094-B9A7-42EE-B6DA-C8FC5A7B10D2}" type="slidenum">
              <a:rPr lang="ru-RU" sz="1200">
                <a:latin typeface="Times New Roman" pitchFamily="18" charset="0"/>
              </a:rPr>
              <a:pPr algn="r" eaLnBrk="1" hangingPunct="1"/>
              <a:t>39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1943A-35BC-4C39-BBEC-69029F636014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1943A-35BC-4C39-BBEC-69029F636014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43B094-B9A7-42EE-B6DA-C8FC5A7B10D2}" type="slidenum">
              <a:rPr lang="ru-RU" sz="1200">
                <a:latin typeface="Times New Roman" pitchFamily="18" charset="0"/>
              </a:rPr>
              <a:pPr algn="r" eaLnBrk="1" hangingPunct="1"/>
              <a:t>43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43B094-B9A7-42EE-B6DA-C8FC5A7B10D2}" type="slidenum">
              <a:rPr lang="ru-RU" sz="1200">
                <a:latin typeface="Times New Roman" pitchFamily="18" charset="0"/>
              </a:rPr>
              <a:pPr algn="r" eaLnBrk="1" hangingPunct="1"/>
              <a:t>44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77A598-A552-482E-82FE-51F099D366C7}" type="slidenum">
              <a:rPr lang="ru-RU" sz="1200">
                <a:latin typeface="Times New Roman" pitchFamily="18" charset="0"/>
              </a:rPr>
              <a:pPr algn="r"/>
              <a:t>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D50315-E42B-4493-B14A-949537708F4B}" type="slidenum">
              <a:rPr lang="ru-RU" smtClean="0">
                <a:latin typeface="Times New Roman" pitchFamily="18" charset="0"/>
              </a:rPr>
              <a:pPr/>
              <a:t>45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1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47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48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49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50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51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52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53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54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B4978-920A-461B-89EF-A059EFFC7E64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altLang="ru-RU" sz="1400"/>
              <a:t>	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55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56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57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AD5C8D-3BB3-4102-A76C-B8D8FC1C5184}" type="slidenum">
              <a:rPr lang="ru-RU" sz="1200">
                <a:latin typeface="Times New Roman" pitchFamily="18" charset="0"/>
              </a:rPr>
              <a:pPr algn="r"/>
              <a:t>58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B4978-920A-461B-89EF-A059EFFC7E64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altLang="ru-RU" sz="1400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77A598-A552-482E-82FE-51F099D366C7}" type="slidenum">
              <a:rPr lang="ru-RU" sz="1200">
                <a:latin typeface="Times New Roman" pitchFamily="18" charset="0"/>
              </a:rPr>
              <a:pPr algn="r"/>
              <a:t>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91197-A308-4313-BA70-ED5D646927A1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ru-RU" sz="800" smtClean="0"/>
              <a:t>	</a:t>
            </a:r>
            <a:endParaRPr lang="ru-RU" sz="800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EB8D0F2-FACC-42E6-B9C1-9F086625BD0C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Char char="•"/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C9A3-5F65-4073-9BD7-F44AF490DA62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230A-2BB8-4ADB-99C9-713C7D017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0774-717C-43D2-B622-44B03360C15A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84A5-C5C6-494B-B9D6-064E5228E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0D76-65D2-42A9-B29B-B5CFB815039B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613A-EC9F-4A48-ABAF-EE648E4B3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EEBF-27AA-49FB-A505-DEDFE87D01A4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0CA7D-D6A5-4E83-AB2F-7C63E2B82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3D34-6A8B-4716-B9A0-72D7358E0615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F8B3-F83A-4224-9ABE-4EE7DF072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4C08-2EC2-4920-98C3-432A640AD2F0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D399-6D80-470E-AF08-3F5FE41ED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1C42-4F8E-410C-8576-00FED32E2214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FE03-F511-4381-AF71-0EC2CE123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488D6-A2B2-4862-A880-8317BB480C37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1B07C-A466-4A2A-9762-1C165B490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D23C-F767-4533-9C20-EA9F12F1AFC7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13DBD-2824-49BD-B0EF-69FFB6495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A42C-3941-460D-8DB4-8B30BE213215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315E-CB2A-4337-A871-174436363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4920-61D8-4129-AAB7-294FE7F64DA2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8187-516D-4B9D-B7A7-A0A61A568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0F93-0D92-445E-A97E-11469E25BAAC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8BF3-7874-4CE2-AF02-277495C16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8097-B7FD-4E2E-AF10-33AF6455E467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C3FF-B564-4958-8452-AAC29EFDB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8F6EA1F-0B6E-4535-898D-F9C68E5283CE}" type="datetime1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4465D1D-DCE3-4923-AE6A-7ABB3DC50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ampirheart.photoconcept.ru/files/gallery/gal_rating/r_portrait/5273.JP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om-ua.com/images/articles/c233393-sesia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1.2_&#1080;&#1085;&#1092;&#1086;&#1088;&#1084;&#1072;&#1094;&#1080;&#1086;&#1085;&#1085;&#1099;&#1077;%20&#1088;&#1077;&#1089;&#1091;&#1088;&#1089;&#1099;_1%20&#1082;&#1083;&#1072;&#1089;&#1089;_3%20&#1089;&#1090;&#1088;_&#1087;&#1086;%20&#1095;&#1080;&#1089;&#1083;&#1091;%20&#1075;&#1088;&#1091;&#1087;&#1087;.docx" TargetMode="External"/><Relationship Id="rId3" Type="http://schemas.openxmlformats.org/officeDocument/2006/relationships/hyperlink" Target="1.1_&#1079;&#1072;&#1076;&#1072;&#1085;&#1080;&#1103;_1%20&#1082;&#1083;&#1072;&#1089;&#1089;_4%20&#1089;&#1090;&#1088;_&#1087;&#1086;%20&#1095;&#1080;&#1089;&#1083;&#1091;%20&#1075;&#1088;&#1091;&#1087;&#1087;.docx" TargetMode="External"/><Relationship Id="rId7" Type="http://schemas.openxmlformats.org/officeDocument/2006/relationships/hyperlink" Target="1.4_&#1083;&#1080;&#1089;&#1090;%20&#1089;&#1072;&#1084;&#1086;&#1086;&#1094;&#1077;&#1085;&#1082;&#1080;_1%20&#1082;&#1083;&#1072;&#1089;&#1089;_1%20&#1089;&#1090;&#1088;_&#1085;&#1072;%20&#1082;&#1072;&#1078;&#1076;&#1086;&#1075;&#1086;.doc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1.3_&#1083;&#1080;&#1089;&#1090;%20&#1087;&#1083;&#1072;&#1085;&#1080;&#1088;&#1086;&#1074;&#1072;&#1085;&#1080;&#1103;%20&#1080;%20&#1087;&#1088;&#1086;&#1076;&#1074;&#1080;&#1078;&#1077;&#1085;&#1080;&#1103;_1%20&#1082;&#1083;&#1072;&#1089;&#1089;_2%20&#1089;&#1090;&#1088;_&#1087;&#1086;%20&#1095;&#1080;&#1089;&#1083;&#1091;%20&#1075;&#1088;&#1091;&#1087;&#1087;.docx" TargetMode="External"/><Relationship Id="rId5" Type="http://schemas.openxmlformats.org/officeDocument/2006/relationships/hyperlink" Target="2.1_&#1087;&#1088;&#1080;&#1084;&#1077;&#1088;&#1099;%20&#1086;&#1092;&#1086;&#1088;&#1084;&#1083;&#1077;&#1085;&#1080;&#1103;_1%20&#1082;&#1083;&#1072;&#1089;&#1089;_&#1076;&#1077;&#1084;&#1086;&#1085;&#1089;&#1090;&#1088;.docx" TargetMode="Externa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3.4_&#1055;&#1088;&#1086;&#1090;&#1086;&#1082;&#1086;&#1083;%20&#1087;&#1088;&#1086;&#1074;&#1077;&#1076;&#1077;&#1085;&#1080;&#1103;%20&#1075;&#1088;&#1091;&#1087;&#1087;&#1086;&#1074;&#1086;&#1075;&#1086;%20&#1087;&#1088;&#1086;&#1077;&#1082;&#1090;&#1072;_3%20&#1089;&#1090;&#1088;_1%20&#1101;&#1082;&#1079;%20&#1085;&#1072;%20&#1082;&#1083;&#1072;&#1089;&#1089;.docx" TargetMode="External"/><Relationship Id="rId3" Type="http://schemas.openxmlformats.org/officeDocument/2006/relationships/hyperlink" Target="3.2_&#1050;&#1072;&#1088;&#1090;&#1072;%20&#1085;&#1072;&#1073;&#1083;&#1102;&#1076;&#1077;&#1085;&#1080;&#1103;_6%20&#1089;&#1090;&#1088;_&#1087;&#1086;%20&#1095;&#1080;&#1089;&#1083;&#1091;%20&#1075;&#1088;&#1091;&#1087;&#1087;.docx" TargetMode="External"/><Relationship Id="rId7" Type="http://schemas.openxmlformats.org/officeDocument/2006/relationships/hyperlink" Target="4.1_&#1092;&#1086;&#1088;&#1084;&#1072;_&#1064;&#1050;_&#1082;&#1083;&#1072;&#1089;&#1089;_&#1085;&#1072;&#1079;&#1074;&#1072;&#1085;&#1080;&#1077;%20&#1087;&#1088;&#1086;&#1077;&#1082;&#1090;&#1072;_&#1076;&#1072;&#1090;&#1072;.xls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3.1_&#1056;&#1077;&#1082;&#1086;&#1084;&#1077;&#1085;&#1076;&#1072;&#1094;&#1080;&#1080;_4%20&#1089;&#1090;&#1088;_1%20&#1101;&#1082;&#1079;%20&#1076;&#1083;&#1103;%20&#1091;&#1095;&#1080;&#1090;&#1077;&#1083;&#1103;.docx" TargetMode="External"/><Relationship Id="rId5" Type="http://schemas.openxmlformats.org/officeDocument/2006/relationships/hyperlink" Target="3.3_&#1050;&#1072;&#1088;&#1090;&#1072;%20&#1101;&#1082;&#1089;&#1087;&#1077;&#1088;&#1090;&#1072;_1&#1089;&#1090;&#1088;_&#1087;&#1086;%20&#1095;&#1080;&#1089;&#1083;&#1091;%20&#1075;&#1088;&#1091;&#1087;&#1087;.docx" TargetMode="Externa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hyperlink" Target="http://www.school42.znaet.ru/im.xp/051056056051124050053051054051054053057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img-fotki.yandex.ru/get/3303/tapirr.104/0_2288b_b3054e64_L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&#1076;&#1077;&#1084;&#1086;&#1085;&#1089;&#1090;&#1088;&#1072;&#1094;&#1080;&#1103;_&#1080;&#1079;&#1084;&#1077;&#1088;&#1080;&#1090;&#1077;&#1083;&#1100;&#1085;&#1099;&#1077;%20&#1084;&#1072;&#1090;&#1077;&#1088;&#1080;&#1072;&#1083;&#1099;_&#1091;&#1095;&#1072;&#1097;&#1080;&#1077;&#1089;&#1103;%207.doc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olg9527@yandex.ru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76;&#1077;&#1084;&#1086;&#1085;&#1089;&#1090;&#1088;&#1072;&#1094;&#1080;&#1103;_&#1080;&#1079;&#1084;&#1077;&#1088;&#1080;&#1090;&#1077;&#1083;&#1100;&#1085;&#1099;&#1077;%20&#1084;&#1072;&#1090;&#1077;&#1088;&#1080;&#1072;&#1083;&#1099;_&#1091;&#1095;&#1072;&#1097;&#1080;&#1077;&#1089;&#1103;%207.doc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00" y="116632"/>
            <a:ext cx="9001000" cy="1260140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Arial" pitchFamily="34" charset="0"/>
              </a:rPr>
              <a:t>Федеральный государственный образовательный стандарт: оценка образовательных достижений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31940" y="6026795"/>
            <a:ext cx="4978734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Москва, ноябрь, 2014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8539" y="1808820"/>
            <a:ext cx="8892987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Оценка </a:t>
            </a:r>
            <a:r>
              <a:rPr lang="ru-RU" sz="4000" b="1" dirty="0" err="1" smtClean="0">
                <a:solidFill>
                  <a:schemeClr val="tx2"/>
                </a:solidFill>
              </a:rPr>
              <a:t>метапредметных</a:t>
            </a:r>
            <a:r>
              <a:rPr lang="ru-RU" sz="4000" b="1" dirty="0" smtClean="0">
                <a:solidFill>
                  <a:schemeClr val="tx2"/>
                </a:solidFill>
              </a:rPr>
              <a:t> результатов: групповой проект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940152" y="5272608"/>
            <a:ext cx="3203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err="1" smtClean="0">
                <a:solidFill>
                  <a:schemeClr val="tx2"/>
                </a:solidFill>
                <a:latin typeface="Arial" pitchFamily="34" charset="0"/>
              </a:rPr>
              <a:t>О.Б.Логинова</a:t>
            </a:r>
            <a:endParaRPr lang="ru-RU" b="1" kern="0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2520000" y="2160000"/>
            <a:ext cx="1188000" cy="6120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59" y="2252546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МАТЕМАТИКА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016" y="3158391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РУССКИЙ ЯЗЫК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348000" y="3060000"/>
            <a:ext cx="1476000" cy="6120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41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636000" y="2160000"/>
            <a:ext cx="1188000" cy="6120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33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825909" y="3060000"/>
            <a:ext cx="540000" cy="61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15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860000" y="2160000"/>
            <a:ext cx="1044000" cy="61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27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824000" y="3060000"/>
            <a:ext cx="1548000" cy="61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39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904000" y="2160000"/>
            <a:ext cx="252000" cy="6120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6372000" y="3060000"/>
            <a:ext cx="180000" cy="61206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5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840662" y="1887997"/>
            <a:ext cx="0" cy="216024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Прямоугольник 31"/>
          <p:cNvSpPr/>
          <p:nvPr/>
        </p:nvSpPr>
        <p:spPr bwMode="auto">
          <a:xfrm>
            <a:off x="2420721" y="1492802"/>
            <a:ext cx="5715676" cy="37992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Уровень показателя условий для формирования</a:t>
            </a: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chemeClr val="bg2"/>
                </a:solidFill>
                <a:latin typeface="Arial" charset="0"/>
              </a:rPr>
              <a:t>познавательной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активности учащихся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387495" y="6084589"/>
            <a:ext cx="6000930" cy="6967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Средний балл (в % от выполнения работы) для разных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показателей уровня </a:t>
            </a:r>
            <a:r>
              <a:rPr lang="ru-RU" sz="1600" b="1" i="1" dirty="0" smtClean="0">
                <a:solidFill>
                  <a:schemeClr val="bg2"/>
                </a:solidFill>
                <a:latin typeface="Arial" charset="0"/>
              </a:rPr>
              <a:t>условий для формирования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bg2"/>
                </a:solidFill>
                <a:latin typeface="Arial" charset="0"/>
              </a:rPr>
              <a:t>познавательной активности учащихся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 bwMode="auto">
          <a:xfrm flipH="1">
            <a:off x="2958124" y="5183113"/>
            <a:ext cx="887711" cy="588381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Прямая соединительная линия 66"/>
          <p:cNvCxnSpPr>
            <a:stCxn id="79" idx="2"/>
            <a:endCxn id="77" idx="3"/>
          </p:cNvCxnSpPr>
          <p:nvPr/>
        </p:nvCxnSpPr>
        <p:spPr bwMode="auto">
          <a:xfrm flipH="1">
            <a:off x="3072049" y="4961814"/>
            <a:ext cx="779871" cy="221299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184" name="Прямоугольная выноска 50183"/>
          <p:cNvSpPr/>
          <p:nvPr/>
        </p:nvSpPr>
        <p:spPr bwMode="auto">
          <a:xfrm>
            <a:off x="380542" y="1384407"/>
            <a:ext cx="1368152" cy="596716"/>
          </a:xfrm>
          <a:prstGeom prst="wedgeRectCallout">
            <a:avLst>
              <a:gd name="adj1" fmla="val 91950"/>
              <a:gd name="adj2" fmla="val 1008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Процент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chemeClr val="bg2"/>
                </a:solidFill>
                <a:latin typeface="Arial" charset="0"/>
              </a:rPr>
              <a:t>учащихся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7133914" y="4680846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Ромб 71"/>
          <p:cNvSpPr/>
          <p:nvPr/>
        </p:nvSpPr>
        <p:spPr bwMode="auto">
          <a:xfrm>
            <a:off x="7133914" y="4996975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7324774" y="4931272"/>
            <a:ext cx="1527621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Русский язык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7324774" y="4597097"/>
            <a:ext cx="1639714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Математика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2928049" y="5111113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Ромб 77"/>
          <p:cNvSpPr/>
          <p:nvPr/>
        </p:nvSpPr>
        <p:spPr bwMode="auto">
          <a:xfrm>
            <a:off x="2912358" y="5668909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3779920" y="4817814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Ромб 79"/>
          <p:cNvSpPr/>
          <p:nvPr/>
        </p:nvSpPr>
        <p:spPr bwMode="auto">
          <a:xfrm>
            <a:off x="3800069" y="5080528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5341151" y="4681640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Ромб 81"/>
          <p:cNvSpPr/>
          <p:nvPr/>
        </p:nvSpPr>
        <p:spPr bwMode="auto">
          <a:xfrm>
            <a:off x="5311652" y="4798916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6414384" y="4575754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Ромб 85"/>
          <p:cNvSpPr/>
          <p:nvPr/>
        </p:nvSpPr>
        <p:spPr bwMode="auto">
          <a:xfrm>
            <a:off x="6393531" y="4892463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Прямая соединительная линия 88"/>
          <p:cNvCxnSpPr>
            <a:stCxn id="81" idx="3"/>
          </p:cNvCxnSpPr>
          <p:nvPr/>
        </p:nvCxnSpPr>
        <p:spPr bwMode="auto">
          <a:xfrm flipH="1">
            <a:off x="3851921" y="4753640"/>
            <a:ext cx="1633230" cy="166055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Прямая соединительная линия 90"/>
          <p:cNvCxnSpPr>
            <a:stCxn id="85" idx="1"/>
          </p:cNvCxnSpPr>
          <p:nvPr/>
        </p:nvCxnSpPr>
        <p:spPr bwMode="auto">
          <a:xfrm flipH="1">
            <a:off x="5437652" y="4647754"/>
            <a:ext cx="976732" cy="128867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>
            <a:stCxn id="82" idx="3"/>
          </p:cNvCxnSpPr>
          <p:nvPr/>
        </p:nvCxnSpPr>
        <p:spPr bwMode="auto">
          <a:xfrm flipH="1">
            <a:off x="3923921" y="4888916"/>
            <a:ext cx="1567731" cy="288059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Прямая соединительная линия 96"/>
          <p:cNvCxnSpPr>
            <a:stCxn id="86" idx="0"/>
          </p:cNvCxnSpPr>
          <p:nvPr/>
        </p:nvCxnSpPr>
        <p:spPr bwMode="auto">
          <a:xfrm flipH="1">
            <a:off x="5415297" y="4892463"/>
            <a:ext cx="1068234" cy="26562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196" name="Стрелка вниз 50195"/>
          <p:cNvSpPr/>
          <p:nvPr/>
        </p:nvSpPr>
        <p:spPr bwMode="auto">
          <a:xfrm>
            <a:off x="2928049" y="3706751"/>
            <a:ext cx="144000" cy="4680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Стрелка вниз 103"/>
          <p:cNvSpPr/>
          <p:nvPr/>
        </p:nvSpPr>
        <p:spPr bwMode="auto">
          <a:xfrm>
            <a:off x="3743920" y="3708000"/>
            <a:ext cx="144000" cy="468000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Стрелка вниз 104"/>
          <p:cNvSpPr/>
          <p:nvPr/>
        </p:nvSpPr>
        <p:spPr bwMode="auto">
          <a:xfrm>
            <a:off x="5347652" y="3708000"/>
            <a:ext cx="144000" cy="468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Стрелка вниз 105"/>
          <p:cNvSpPr/>
          <p:nvPr/>
        </p:nvSpPr>
        <p:spPr bwMode="auto">
          <a:xfrm>
            <a:off x="6454937" y="3709027"/>
            <a:ext cx="144000" cy="468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2573909" y="5057113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66</a:t>
            </a: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2621217" y="5668909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58</a:t>
            </a: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5261960" y="5008528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69</a:t>
            </a: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3725920" y="4493124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69</a:t>
            </a: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5290550" y="4446000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71</a:t>
            </a: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3996722" y="5229289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66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6345435" y="4341272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72</a:t>
            </a: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6357531" y="5057113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68</a:t>
            </a:r>
          </a:p>
        </p:txBody>
      </p:sp>
      <p:sp>
        <p:nvSpPr>
          <p:cNvPr id="50197" name="Овал 50196"/>
          <p:cNvSpPr/>
          <p:nvPr/>
        </p:nvSpPr>
        <p:spPr bwMode="auto">
          <a:xfrm>
            <a:off x="3599898" y="4381759"/>
            <a:ext cx="652584" cy="138140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Прямоугольник 123"/>
          <p:cNvSpPr/>
          <p:nvPr/>
        </p:nvSpPr>
        <p:spPr bwMode="auto">
          <a:xfrm>
            <a:off x="7106558" y="2126546"/>
            <a:ext cx="252000" cy="25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Прямоугольник 124"/>
          <p:cNvSpPr/>
          <p:nvPr/>
        </p:nvSpPr>
        <p:spPr bwMode="auto">
          <a:xfrm>
            <a:off x="7416316" y="2089518"/>
            <a:ext cx="1656184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Недостаточный</a:t>
            </a: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7119774" y="2526656"/>
            <a:ext cx="252000" cy="25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Прямоугольник 126"/>
          <p:cNvSpPr/>
          <p:nvPr/>
        </p:nvSpPr>
        <p:spPr bwMode="auto">
          <a:xfrm>
            <a:off x="7416316" y="2489628"/>
            <a:ext cx="1656184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Низкий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7125032" y="2947790"/>
            <a:ext cx="252000" cy="25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416316" y="2910762"/>
            <a:ext cx="1656184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Средний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7125032" y="3338868"/>
            <a:ext cx="252000" cy="252000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416316" y="3301840"/>
            <a:ext cx="1656184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Высокий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gray">
          <a:xfrm>
            <a:off x="250825" y="188912"/>
            <a:ext cx="8893175" cy="1115851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Актуальность оценки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метапредметных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результатов: данные исследований, 2014.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Развитие познавательной активности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30" y="1630907"/>
            <a:ext cx="4127301" cy="501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12" y="1666910"/>
            <a:ext cx="4068452" cy="4938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1560" y="1173980"/>
            <a:ext cx="32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Математика, 4 класс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1186903"/>
            <a:ext cx="32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Математика, 8 класс</a:t>
            </a:r>
            <a:endParaRPr lang="ru-RU" sz="2400" b="1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143508" y="58129"/>
            <a:ext cx="8893175" cy="1115851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Актуальность оценки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метапредметных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результатов: данные исследований,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TIMSS-2011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Степень вовлеченности учащихся в обучение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0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85122-CC46-48EC-976C-C7DBD29C25A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019464"/>
              </p:ext>
            </p:extLst>
          </p:nvPr>
        </p:nvGraphicFramePr>
        <p:xfrm>
          <a:off x="463550" y="1449388"/>
          <a:ext cx="85344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50825" y="188912"/>
            <a:ext cx="8893175" cy="1115851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Актуальность оценки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метапредметных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результатов: данные исследований, 2013.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Совместная деятельность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2088000" y="2160000"/>
            <a:ext cx="1980000" cy="6120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3" y="2252546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МАТЕМАТИКА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0" y="3172184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РУССКИЙ ЯЗЫК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816000" y="3060000"/>
            <a:ext cx="576000" cy="6120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16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068000" y="2160000"/>
            <a:ext cx="324000" cy="6120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600000" y="3060000"/>
            <a:ext cx="216000" cy="61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392000" y="2160000"/>
            <a:ext cx="432000" cy="61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12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405437" y="3066205"/>
            <a:ext cx="1332000" cy="61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37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824000" y="2160000"/>
            <a:ext cx="648000" cy="612068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18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60429" y="3066205"/>
            <a:ext cx="1152000" cy="612068"/>
          </a:xfrm>
          <a:prstGeom prst="rect">
            <a:avLst/>
          </a:prstGeom>
          <a:solidFill>
            <a:srgbClr val="FF99FF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32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420721" y="1492802"/>
            <a:ext cx="3422176" cy="37992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Уровень показателя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исполь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-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зования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ИКТ учащимися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088000" y="6323322"/>
            <a:ext cx="6156432" cy="37992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Средний балл (в % от выполнения работы) для разных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показателей уровня </a:t>
            </a:r>
            <a:r>
              <a:rPr lang="ru-RU" sz="1600" b="1" i="1" dirty="0" smtClean="0">
                <a:solidFill>
                  <a:schemeClr val="bg2"/>
                </a:solidFill>
                <a:latin typeface="Arial" charset="0"/>
              </a:rPr>
              <a:t>использования ИКТ учащимися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0184" name="Прямоугольная выноска 50183"/>
          <p:cNvSpPr/>
          <p:nvPr/>
        </p:nvSpPr>
        <p:spPr bwMode="auto">
          <a:xfrm>
            <a:off x="249998" y="1277472"/>
            <a:ext cx="1368152" cy="596716"/>
          </a:xfrm>
          <a:prstGeom prst="wedgeRectCallout">
            <a:avLst>
              <a:gd name="adj1" fmla="val 76833"/>
              <a:gd name="adj2" fmla="val 13550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Процент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chemeClr val="bg2"/>
                </a:solidFill>
                <a:latin typeface="Arial" charset="0"/>
              </a:rPr>
              <a:t>учащихся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145631" y="4972223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Ромб 71"/>
          <p:cNvSpPr/>
          <p:nvPr/>
        </p:nvSpPr>
        <p:spPr bwMode="auto">
          <a:xfrm>
            <a:off x="116787" y="5519990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251012" y="5454363"/>
            <a:ext cx="1527621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Русский язык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315862" y="4909469"/>
            <a:ext cx="1639714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Математика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3135977" y="4970851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Ромб 77"/>
          <p:cNvSpPr/>
          <p:nvPr/>
        </p:nvSpPr>
        <p:spPr bwMode="auto">
          <a:xfrm>
            <a:off x="2096317" y="5426114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2074820" y="5004000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Ромб 79"/>
          <p:cNvSpPr/>
          <p:nvPr/>
        </p:nvSpPr>
        <p:spPr bwMode="auto">
          <a:xfrm>
            <a:off x="3128421" y="5241010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4202535" y="476048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Ромб 81"/>
          <p:cNvSpPr/>
          <p:nvPr/>
        </p:nvSpPr>
        <p:spPr bwMode="auto">
          <a:xfrm>
            <a:off x="6350744" y="4618890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Ромб 82"/>
          <p:cNvSpPr/>
          <p:nvPr/>
        </p:nvSpPr>
        <p:spPr bwMode="auto">
          <a:xfrm>
            <a:off x="5274429" y="4792223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Ромб 83"/>
          <p:cNvSpPr/>
          <p:nvPr/>
        </p:nvSpPr>
        <p:spPr bwMode="auto">
          <a:xfrm>
            <a:off x="4204372" y="5188019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5292429" y="4672371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H="1">
            <a:off x="4322469" y="4906381"/>
            <a:ext cx="1080000" cy="342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196" name="Стрелка вниз 50195"/>
          <p:cNvSpPr/>
          <p:nvPr/>
        </p:nvSpPr>
        <p:spPr bwMode="auto">
          <a:xfrm>
            <a:off x="2054211" y="3871391"/>
            <a:ext cx="144000" cy="4680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Стрелка вниз 104"/>
          <p:cNvSpPr/>
          <p:nvPr/>
        </p:nvSpPr>
        <p:spPr bwMode="auto">
          <a:xfrm>
            <a:off x="4172082" y="3871391"/>
            <a:ext cx="144000" cy="468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Стрелка вниз 105"/>
          <p:cNvSpPr/>
          <p:nvPr/>
        </p:nvSpPr>
        <p:spPr bwMode="auto">
          <a:xfrm>
            <a:off x="5299102" y="3871391"/>
            <a:ext cx="144000" cy="468000"/>
          </a:xfrm>
          <a:prstGeom prst="downArrow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2020820" y="4630223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67</a:t>
            </a: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2066082" y="5693476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61</a:t>
            </a: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4161150" y="4537095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70</a:t>
            </a: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4157935" y="5442560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64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6329401" y="4400488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71</a:t>
            </a:r>
          </a:p>
        </p:txBody>
      </p:sp>
      <p:sp>
        <p:nvSpPr>
          <p:cNvPr id="50197" name="Овал 50196"/>
          <p:cNvSpPr/>
          <p:nvPr/>
        </p:nvSpPr>
        <p:spPr bwMode="auto">
          <a:xfrm>
            <a:off x="2995947" y="4537095"/>
            <a:ext cx="467560" cy="50628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6948000" y="3744000"/>
            <a:ext cx="252000" cy="25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7164000" y="3744000"/>
            <a:ext cx="1797574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Практически не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используют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6948000" y="5292000"/>
            <a:ext cx="252000" cy="25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7164000" y="5256000"/>
            <a:ext cx="1945032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От случая к случаю,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узкий спектр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948000" y="4752000"/>
            <a:ext cx="252000" cy="25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6948000" y="5724000"/>
            <a:ext cx="252000" cy="252000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7164000" y="4176000"/>
            <a:ext cx="2064872" cy="47132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От случая к случаю,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широкий спектр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6948000" y="4248000"/>
            <a:ext cx="252000" cy="252000"/>
          </a:xfrm>
          <a:prstGeom prst="rect">
            <a:avLst/>
          </a:prstGeom>
          <a:solidFill>
            <a:srgbClr val="FF9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7164000" y="4680000"/>
            <a:ext cx="2262027" cy="47132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Практически </a:t>
            </a:r>
            <a:r>
              <a:rPr lang="ru-RU" sz="1400" b="1" dirty="0" err="1" smtClean="0">
                <a:solidFill>
                  <a:schemeClr val="tx1"/>
                </a:solidFill>
                <a:latin typeface="Arial" charset="0"/>
              </a:rPr>
              <a:t>посто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-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Arial" charset="0"/>
              </a:rPr>
              <a:t>янно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, узкий спектр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5472000" y="2160000"/>
            <a:ext cx="180000" cy="6120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6912000" y="3066205"/>
            <a:ext cx="324000" cy="61206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7164000" y="5652000"/>
            <a:ext cx="2262027" cy="47132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Практически </a:t>
            </a:r>
            <a:r>
              <a:rPr lang="ru-RU" sz="1400" b="1" dirty="0" err="1" smtClean="0">
                <a:solidFill>
                  <a:schemeClr val="tx1"/>
                </a:solidFill>
                <a:latin typeface="Arial" charset="0"/>
              </a:rPr>
              <a:t>посто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-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spc="-40" dirty="0" err="1" smtClean="0">
                <a:solidFill>
                  <a:schemeClr val="tx1"/>
                </a:solidFill>
                <a:latin typeface="Arial" charset="0"/>
              </a:rPr>
              <a:t>янно</a:t>
            </a:r>
            <a:r>
              <a:rPr lang="ru-RU" sz="1400" b="1" spc="-40" dirty="0" smtClean="0">
                <a:solidFill>
                  <a:schemeClr val="tx1"/>
                </a:solidFill>
                <a:latin typeface="Arial" charset="0"/>
              </a:rPr>
              <a:t>, широкий спектр</a:t>
            </a:r>
            <a:endParaRPr kumimoji="0" lang="ru-RU" sz="1400" b="1" i="0" u="none" strike="noStrike" cap="none" spc="-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Стрелка вниз 87"/>
          <p:cNvSpPr/>
          <p:nvPr/>
        </p:nvSpPr>
        <p:spPr bwMode="auto">
          <a:xfrm>
            <a:off x="6390429" y="3871391"/>
            <a:ext cx="144000" cy="468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3081977" y="5460972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63</a:t>
            </a: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5238429" y="5040000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70</a:t>
            </a: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6340287" y="4882223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71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 bwMode="auto">
          <a:xfrm flipH="1">
            <a:off x="4389540" y="2001708"/>
            <a:ext cx="0" cy="2113185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Прямоугольник 99"/>
          <p:cNvSpPr/>
          <p:nvPr/>
        </p:nvSpPr>
        <p:spPr bwMode="auto">
          <a:xfrm>
            <a:off x="6383401" y="465248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Стрелка вниз 125"/>
          <p:cNvSpPr/>
          <p:nvPr/>
        </p:nvSpPr>
        <p:spPr bwMode="auto">
          <a:xfrm>
            <a:off x="3157727" y="3871391"/>
            <a:ext cx="144000" cy="468000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Овал 126"/>
          <p:cNvSpPr/>
          <p:nvPr/>
        </p:nvSpPr>
        <p:spPr bwMode="auto">
          <a:xfrm>
            <a:off x="4587595" y="4961180"/>
            <a:ext cx="467560" cy="4695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8" name="Прямая соединительная линия 127"/>
          <p:cNvCxnSpPr>
            <a:stCxn id="100" idx="1"/>
          </p:cNvCxnSpPr>
          <p:nvPr/>
        </p:nvCxnSpPr>
        <p:spPr bwMode="auto">
          <a:xfrm flipH="1">
            <a:off x="5381288" y="4724488"/>
            <a:ext cx="1002113" cy="177756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Прямая соединительная линия 128"/>
          <p:cNvCxnSpPr>
            <a:stCxn id="84" idx="3"/>
          </p:cNvCxnSpPr>
          <p:nvPr/>
        </p:nvCxnSpPr>
        <p:spPr bwMode="auto">
          <a:xfrm flipH="1">
            <a:off x="3223536" y="5278019"/>
            <a:ext cx="1160836" cy="70991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Прямая соединительная линия 129"/>
          <p:cNvCxnSpPr>
            <a:stCxn id="80" idx="3"/>
          </p:cNvCxnSpPr>
          <p:nvPr/>
        </p:nvCxnSpPr>
        <p:spPr bwMode="auto">
          <a:xfrm flipH="1">
            <a:off x="2112360" y="5331010"/>
            <a:ext cx="1196061" cy="198557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Прямая соединительная линия 130"/>
          <p:cNvCxnSpPr>
            <a:stCxn id="50197" idx="4"/>
          </p:cNvCxnSpPr>
          <p:nvPr/>
        </p:nvCxnSpPr>
        <p:spPr bwMode="auto">
          <a:xfrm flipH="1">
            <a:off x="2134371" y="5043378"/>
            <a:ext cx="1095356" cy="60214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Прямая соединительная линия 131"/>
          <p:cNvCxnSpPr/>
          <p:nvPr/>
        </p:nvCxnSpPr>
        <p:spPr bwMode="auto">
          <a:xfrm flipH="1">
            <a:off x="3160718" y="4816371"/>
            <a:ext cx="1187593" cy="24261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Прямая соединительная линия 132"/>
          <p:cNvCxnSpPr>
            <a:stCxn id="100" idx="1"/>
          </p:cNvCxnSpPr>
          <p:nvPr/>
        </p:nvCxnSpPr>
        <p:spPr bwMode="auto">
          <a:xfrm flipH="1">
            <a:off x="5263055" y="4724488"/>
            <a:ext cx="1120346" cy="462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Прямая соединительная линия 133"/>
          <p:cNvCxnSpPr>
            <a:stCxn id="85" idx="1"/>
          </p:cNvCxnSpPr>
          <p:nvPr/>
        </p:nvCxnSpPr>
        <p:spPr bwMode="auto">
          <a:xfrm flipH="1">
            <a:off x="4290372" y="4744371"/>
            <a:ext cx="1002057" cy="100562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Скругленный прямоугольник 69"/>
          <p:cNvSpPr/>
          <p:nvPr/>
        </p:nvSpPr>
        <p:spPr bwMode="auto">
          <a:xfrm>
            <a:off x="6999630" y="1568788"/>
            <a:ext cx="1962486" cy="975074"/>
          </a:xfrm>
          <a:prstGeom prst="roundRect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Комментарий.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Заметно возрос уровень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интеграции ИКТ в учеб-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err="1" smtClean="0">
                <a:solidFill>
                  <a:schemeClr val="bg2"/>
                </a:solidFill>
                <a:latin typeface="Arial" charset="0"/>
              </a:rPr>
              <a:t>ный</a:t>
            </a: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 процесс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3103727" y="4652488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68</a:t>
            </a: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5245102" y="4400488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71</a:t>
            </a: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4689066" y="5103592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67</a:t>
            </a:r>
          </a:p>
        </p:txBody>
      </p:sp>
      <p:sp>
        <p:nvSpPr>
          <p:cNvPr id="93" name="AutoShape 5"/>
          <p:cNvSpPr>
            <a:spLocks noChangeArrowheads="1"/>
          </p:cNvSpPr>
          <p:nvPr/>
        </p:nvSpPr>
        <p:spPr bwMode="gray">
          <a:xfrm>
            <a:off x="80505" y="7698"/>
            <a:ext cx="8893175" cy="1115851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Актуальность оценки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метапредметных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результатов: данные исследований, 2014.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Интеграция ИКТ в учебный процесс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BF5C-D6DB-4180-A374-3BA232C63A83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28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Чем объясняется повышенное внимание к учебному заданию?</a:t>
            </a:r>
          </a:p>
          <a:p>
            <a:pPr algn="ctr"/>
            <a:r>
              <a:rPr lang="ru-RU" sz="2000" b="1">
                <a:solidFill>
                  <a:schemeClr val="tx2"/>
                </a:solidFill>
              </a:rPr>
              <a:t>Результаты международного сравнительного исследования </a:t>
            </a:r>
            <a:r>
              <a:rPr lang="en-US" sz="2000" b="1">
                <a:solidFill>
                  <a:schemeClr val="tx2"/>
                </a:solidFill>
              </a:rPr>
              <a:t>ITL (2009)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142875" y="908050"/>
            <a:ext cx="8839200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На диаграмме показаны средние баллы для каждого из параметров оценки учебных заданий (</a:t>
            </a:r>
            <a:r>
              <a:rPr lang="en-US">
                <a:solidFill>
                  <a:schemeClr val="bg2"/>
                </a:solidFill>
                <a:ea typeface="ＭＳ Ｐゴシック"/>
                <a:cs typeface="ＭＳ Ｐゴシック"/>
              </a:rPr>
              <a:t>LA)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 и работ учащихся (</a:t>
            </a:r>
            <a:r>
              <a:rPr lang="en-US">
                <a:solidFill>
                  <a:schemeClr val="bg2"/>
                </a:solidFill>
                <a:ea typeface="ＭＳ Ｐゴシック"/>
                <a:cs typeface="ＭＳ Ｐゴシック"/>
              </a:rPr>
              <a:t>SW) 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для России и всех стран выборки.</a:t>
            </a:r>
            <a:endParaRPr lang="en-US">
              <a:solidFill>
                <a:schemeClr val="bg2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3113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3315"/>
              </p:ext>
            </p:extLst>
          </p:nvPr>
        </p:nvGraphicFramePr>
        <p:xfrm>
          <a:off x="153219" y="1664804"/>
          <a:ext cx="4273550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Диаграмма" r:id="rId5" imgW="4267087" imgH="3429098" progId="Excel.Sheet.8">
                  <p:embed/>
                </p:oleObj>
              </mc:Choice>
              <mc:Fallback>
                <p:oleObj name="Диаграмма" r:id="rId5" imgW="4267087" imgH="342909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19" y="1664804"/>
                        <a:ext cx="4273550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1" name="Object 6"/>
          <p:cNvGraphicFramePr>
            <a:graphicFrameLocks noChangeAspect="1"/>
          </p:cNvGraphicFramePr>
          <p:nvPr/>
        </p:nvGraphicFramePr>
        <p:xfrm>
          <a:off x="4608513" y="1665288"/>
          <a:ext cx="42862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Диаграмма" r:id="rId8" imgW="4286153" imgH="3390867" progId="Excel.Sheet.8">
                  <p:embed/>
                </p:oleObj>
              </mc:Choice>
              <mc:Fallback>
                <p:oleObj name="Диаграмма" r:id="rId8" imgW="4286153" imgH="33908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1665288"/>
                        <a:ext cx="42862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5445125"/>
            <a:ext cx="8856663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По каждому из параметров свыше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50%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 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для всех стран) и около 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40%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 (Россия) учебных заданий и</a:t>
            </a:r>
            <a:r>
              <a:rPr lang="en-US">
                <a:solidFill>
                  <a:schemeClr val="bg2"/>
                </a:solidFill>
                <a:ea typeface="ＭＳ Ｐゴシック"/>
                <a:cs typeface="ＭＳ Ｐゴシック"/>
              </a:rPr>
              <a:t> 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работ учащихся имеют код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“1” (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самый низкий из возможных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). 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Многие учителя выборки еще только начинают осваивать инновационные практики в обучении.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22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B85D0-073F-466C-B2B0-3A9543DD4CC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052" name="Slide Number Placeholder 2"/>
          <p:cNvSpPr txBox="1">
            <a:spLocks noGrp="1"/>
          </p:cNvSpPr>
          <p:nvPr/>
        </p:nvSpPr>
        <p:spPr bwMode="auto">
          <a:xfrm>
            <a:off x="3505200" y="63246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fld id="{C78FA7D6-4C01-4F51-AC3F-D53DBC90A935}" type="slidenum">
              <a:rPr lang="en-US" sz="16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 algn="ctr" eaLnBrk="1" hangingPunct="1"/>
              <a:t>15</a:t>
            </a:fld>
            <a:endParaRPr lang="en-US" sz="16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53" name="Title 3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686800" cy="609600"/>
          </a:xfrm>
        </p:spPr>
        <p:txBody>
          <a:bodyPr/>
          <a:lstStyle/>
          <a:p>
            <a:r>
              <a:rPr lang="ru-RU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en-US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LA</a:t>
            </a:r>
            <a:r>
              <a:rPr lang="ru-RU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 </a:t>
            </a:r>
            <a:r>
              <a:rPr lang="ru-RU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баллы</a:t>
            </a:r>
            <a:endParaRPr lang="en-US" sz="2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8600" y="914400"/>
          <a:ext cx="8763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Диаграмма" r:id="rId5" imgW="7791612" imgH="3619565" progId="Excel.Sheet.8">
                  <p:embed/>
                </p:oleObj>
              </mc:Choice>
              <mc:Fallback>
                <p:oleObj name="Диаграмма" r:id="rId5" imgW="7791612" imgH="361956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763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4648200"/>
            <a:ext cx="8610600" cy="185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Результаты оценок работ учащихся зависят от качества учебных заданий и практически </a:t>
            </a:r>
            <a:r>
              <a:rPr lang="ru-RU" b="1">
                <a:solidFill>
                  <a:schemeClr val="bg2"/>
                </a:solidFill>
                <a:ea typeface="ＭＳ Ｐゴシック"/>
                <a:cs typeface="ＭＳ Ｐゴシック"/>
              </a:rPr>
              <a:t>всегда ниже последних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. По каждому из рассматриваемых параметров лишь незначительное число заданий имеют высокие показатели (коды 3 и 4); подавляющее количество предлагаемых учащимся заданий не направлено на формирование выделенных навыков и соответствующих требований нового образовательного стандарта. Относительно успешно идет формирование только навыка коммуникации. Особое беспокойство вызывает практика формирования навыков саморегуляции и решения проблем.    </a:t>
            </a:r>
            <a:endParaRPr lang="en-US">
              <a:solidFill>
                <a:schemeClr val="bg2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152400"/>
            <a:ext cx="928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Чем объясняется повышенное внимание к учебному заданию?</a:t>
            </a:r>
          </a:p>
          <a:p>
            <a:pPr algn="ctr"/>
            <a:r>
              <a:rPr lang="ru-RU" sz="2000" b="1">
                <a:solidFill>
                  <a:schemeClr val="tx2"/>
                </a:solidFill>
              </a:rPr>
              <a:t>Результаты международного сравнительного исследования </a:t>
            </a:r>
            <a:r>
              <a:rPr lang="en-US" sz="2000" b="1">
                <a:solidFill>
                  <a:schemeClr val="tx2"/>
                </a:solidFill>
              </a:rPr>
              <a:t>ITL (2009)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74088" name="Oval 8"/>
          <p:cNvSpPr>
            <a:spLocks noChangeArrowheads="1"/>
          </p:cNvSpPr>
          <p:nvPr/>
        </p:nvSpPr>
        <p:spPr bwMode="auto">
          <a:xfrm>
            <a:off x="2303463" y="1376363"/>
            <a:ext cx="1044575" cy="1800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089" name="Oval 9"/>
          <p:cNvSpPr>
            <a:spLocks noChangeArrowheads="1"/>
          </p:cNvSpPr>
          <p:nvPr/>
        </p:nvSpPr>
        <p:spPr bwMode="auto">
          <a:xfrm>
            <a:off x="3779838" y="1376363"/>
            <a:ext cx="1042987" cy="17287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090" name="Oval 10"/>
          <p:cNvSpPr>
            <a:spLocks noChangeArrowheads="1"/>
          </p:cNvSpPr>
          <p:nvPr/>
        </p:nvSpPr>
        <p:spPr bwMode="auto">
          <a:xfrm>
            <a:off x="5184775" y="1376363"/>
            <a:ext cx="1116013" cy="17287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055688" y="1328738"/>
            <a:ext cx="5472112" cy="503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2"/>
                </a:solidFill>
                <a:cs typeface="+mn-cs"/>
              </a:rPr>
              <a:t>Требования ФГОС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690688" y="2003425"/>
            <a:ext cx="5472112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3200" smtClean="0">
                <a:solidFill>
                  <a:schemeClr val="bg2"/>
                </a:solidFill>
                <a:cs typeface="+mn-cs"/>
              </a:rPr>
              <a:t>Планируемые результаты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03463" y="2681288"/>
            <a:ext cx="5472112" cy="504825"/>
          </a:xfrm>
          <a:prstGeom prst="rect">
            <a:avLst/>
          </a:prstGeom>
          <a:solidFill>
            <a:schemeClr val="accent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2"/>
                </a:solidFill>
                <a:cs typeface="+mn-cs"/>
              </a:rPr>
              <a:t>Кодификатор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701800" y="4475163"/>
            <a:ext cx="3852863" cy="504825"/>
          </a:xfrm>
          <a:prstGeom prst="rect">
            <a:avLst/>
          </a:prstGeom>
          <a:solidFill>
            <a:schemeClr val="accent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3200" smtClean="0">
                <a:solidFill>
                  <a:schemeClr val="bg2"/>
                </a:solidFill>
                <a:cs typeface="+mn-cs"/>
              </a:rPr>
              <a:t>Спецификация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2303463" y="5114925"/>
            <a:ext cx="3852862" cy="503238"/>
          </a:xfrm>
          <a:prstGeom prst="rect">
            <a:avLst/>
          </a:prstGeom>
          <a:solidFill>
            <a:schemeClr val="accent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2"/>
                </a:solidFill>
                <a:cs typeface="+mn-cs"/>
              </a:rPr>
              <a:t>Демоверсии</a:t>
            </a: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1117600" y="3830638"/>
            <a:ext cx="3852863" cy="503237"/>
          </a:xfrm>
          <a:prstGeom prst="rect">
            <a:avLst/>
          </a:prstGeom>
          <a:solidFill>
            <a:schemeClr val="accent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3200" smtClean="0">
                <a:solidFill>
                  <a:schemeClr val="bg2"/>
                </a:solidFill>
                <a:cs typeface="+mn-cs"/>
              </a:rPr>
              <a:t>Процедуры</a:t>
            </a:r>
          </a:p>
        </p:txBody>
      </p:sp>
      <p:sp>
        <p:nvSpPr>
          <p:cNvPr id="1024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3713" y="629761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DA2088-EB3E-43FB-ABB3-FAA086ADC7EC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773" y="1319810"/>
            <a:ext cx="648072" cy="1870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2"/>
                </a:solidFill>
              </a:rPr>
              <a:t>Нормативная основа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773" y="3828888"/>
            <a:ext cx="648072" cy="2660452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2"/>
                </a:solidFill>
              </a:rPr>
              <a:t>Измерители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916238" y="5768975"/>
            <a:ext cx="4068030" cy="880241"/>
          </a:xfrm>
          <a:prstGeom prst="rect">
            <a:avLst/>
          </a:prstGeom>
          <a:solidFill>
            <a:schemeClr val="accent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2"/>
                </a:solidFill>
                <a:cs typeface="+mn-cs"/>
              </a:rPr>
              <a:t>Материалы для фиксации данных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gray">
          <a:xfrm>
            <a:off x="143508" y="115888"/>
            <a:ext cx="9000492" cy="6127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Как ведется оценка? Общий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алгоритм</a:t>
            </a:r>
          </a:p>
        </p:txBody>
      </p:sp>
    </p:spTree>
    <p:extLst>
      <p:ext uri="{BB962C8B-B14F-4D97-AF65-F5344CB8AC3E}">
        <p14:creationId xmlns:p14="http://schemas.microsoft.com/office/powerpoint/2010/main" val="31755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D6210-740E-4B6E-AFD4-E6E5A443D7F5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476375" y="1341438"/>
            <a:ext cx="7272338" cy="492125"/>
          </a:xfrm>
          <a:prstGeom prst="rect">
            <a:avLst/>
          </a:prstGeom>
          <a:gradFill rotWithShape="1">
            <a:gsLst>
              <a:gs pos="0">
                <a:srgbClr val="F3F9FA"/>
              </a:gs>
              <a:gs pos="100000">
                <a:srgbClr val="EEF7F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200" b="1">
                <a:solidFill>
                  <a:schemeClr val="bg2"/>
                </a:solidFill>
              </a:rPr>
              <a:t>МЕТАПРЕДМЕТНЫЕ ДЕЙСТВИЯ</a:t>
            </a:r>
          </a:p>
        </p:txBody>
      </p:sp>
      <p:sp>
        <p:nvSpPr>
          <p:cNvPr id="30724" name="AutoShape 2"/>
          <p:cNvSpPr>
            <a:spLocks noChangeArrowheads="1"/>
          </p:cNvSpPr>
          <p:nvPr/>
        </p:nvSpPr>
        <p:spPr bwMode="auto">
          <a:xfrm>
            <a:off x="107950" y="1989138"/>
            <a:ext cx="2195513" cy="5032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регулятивные</a:t>
            </a:r>
          </a:p>
        </p:txBody>
      </p:sp>
      <p:sp>
        <p:nvSpPr>
          <p:cNvPr id="30725" name="AutoShape 2"/>
          <p:cNvSpPr>
            <a:spLocks noChangeArrowheads="1"/>
          </p:cNvSpPr>
          <p:nvPr/>
        </p:nvSpPr>
        <p:spPr bwMode="auto">
          <a:xfrm>
            <a:off x="2339975" y="1989138"/>
            <a:ext cx="2879725" cy="5032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коммуникативные</a:t>
            </a:r>
            <a:endParaRPr lang="ru-RU" sz="2000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6" name="AutoShape 2"/>
          <p:cNvSpPr>
            <a:spLocks noChangeArrowheads="1"/>
          </p:cNvSpPr>
          <p:nvPr/>
        </p:nvSpPr>
        <p:spPr bwMode="auto">
          <a:xfrm>
            <a:off x="6443663" y="1989138"/>
            <a:ext cx="2590800" cy="503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познавательные</a:t>
            </a:r>
            <a:endParaRPr lang="ru-RU" sz="2000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7" name="AutoShape 2"/>
          <p:cNvSpPr>
            <a:spLocks noChangeArrowheads="1"/>
          </p:cNvSpPr>
          <p:nvPr/>
        </p:nvSpPr>
        <p:spPr bwMode="auto">
          <a:xfrm>
            <a:off x="107950" y="2492375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целеполагание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8" name="AutoShape 2"/>
          <p:cNvSpPr>
            <a:spLocks noChangeArrowheads="1"/>
          </p:cNvSpPr>
          <p:nvPr/>
        </p:nvSpPr>
        <p:spPr bwMode="auto">
          <a:xfrm>
            <a:off x="2339975" y="2565400"/>
            <a:ext cx="2879725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речевые средства, в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т.ч. с опорой на ИКТ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9" name="AutoShape 2"/>
          <p:cNvSpPr>
            <a:spLocks noChangeArrowheads="1"/>
          </p:cNvSpPr>
          <p:nvPr/>
        </p:nvSpPr>
        <p:spPr bwMode="auto">
          <a:xfrm>
            <a:off x="6443663" y="2492375"/>
            <a:ext cx="2590800" cy="11525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работа с инфор-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мацией: </a:t>
            </a: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поиск,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запись, восприятие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в т.ч. средствами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ИКТ</a:t>
            </a:r>
          </a:p>
        </p:txBody>
      </p:sp>
      <p:sp>
        <p:nvSpPr>
          <p:cNvPr id="30730" name="AutoShape 2"/>
          <p:cNvSpPr>
            <a:spLocks noChangeArrowheads="1"/>
          </p:cNvSpPr>
          <p:nvPr/>
        </p:nvSpPr>
        <p:spPr bwMode="auto">
          <a:xfrm>
            <a:off x="107950" y="2781300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планирование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1" name="AutoShape 2"/>
          <p:cNvSpPr>
            <a:spLocks noChangeArrowheads="1"/>
          </p:cNvSpPr>
          <p:nvPr/>
        </p:nvSpPr>
        <p:spPr bwMode="auto">
          <a:xfrm>
            <a:off x="107950" y="3068638"/>
            <a:ext cx="2195513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способ</a:t>
            </a:r>
          </a:p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действия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2" name="AutoShape 2"/>
          <p:cNvSpPr>
            <a:spLocks noChangeArrowheads="1"/>
          </p:cNvSpPr>
          <p:nvPr/>
        </p:nvSpPr>
        <p:spPr bwMode="auto">
          <a:xfrm>
            <a:off x="107950" y="3500438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контроль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3" name="AutoShape 2"/>
          <p:cNvSpPr>
            <a:spLocks noChangeArrowheads="1"/>
          </p:cNvSpPr>
          <p:nvPr/>
        </p:nvSpPr>
        <p:spPr bwMode="auto">
          <a:xfrm>
            <a:off x="107950" y="3789363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коррекция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4" name="AutoShape 2"/>
          <p:cNvSpPr>
            <a:spLocks noChangeArrowheads="1"/>
          </p:cNvSpPr>
          <p:nvPr/>
        </p:nvSpPr>
        <p:spPr bwMode="auto">
          <a:xfrm>
            <a:off x="2339975" y="3284538"/>
            <a:ext cx="2879725" cy="5762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коммуникация при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взаимодействии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5" name="AutoShape 2"/>
          <p:cNvSpPr>
            <a:spLocks noChangeArrowheads="1"/>
          </p:cNvSpPr>
          <p:nvPr/>
        </p:nvSpPr>
        <p:spPr bwMode="auto">
          <a:xfrm>
            <a:off x="6443663" y="3644900"/>
            <a:ext cx="25908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использование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моделей, знаков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и символов,схем</a:t>
            </a:r>
            <a:endParaRPr lang="ru-RU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6" name="AutoShape 2"/>
          <p:cNvSpPr>
            <a:spLocks noChangeArrowheads="1"/>
          </p:cNvSpPr>
          <p:nvPr/>
        </p:nvSpPr>
        <p:spPr bwMode="auto">
          <a:xfrm>
            <a:off x="6443663" y="4365625"/>
            <a:ext cx="2590800" cy="1873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логические опе-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рации: </a:t>
            </a: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анализ,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синтез, сравнение,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сериация, класси-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фикация, обобще-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ние, подведение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под понятие, ана-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логия, суждение</a:t>
            </a:r>
          </a:p>
        </p:txBody>
      </p:sp>
      <p:sp>
        <p:nvSpPr>
          <p:cNvPr id="30737" name="AutoShape 2"/>
          <p:cNvSpPr>
            <a:spLocks noChangeArrowheads="1"/>
          </p:cNvSpPr>
          <p:nvPr/>
        </p:nvSpPr>
        <p:spPr bwMode="auto">
          <a:xfrm>
            <a:off x="5219700" y="1989138"/>
            <a:ext cx="1187450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чтение</a:t>
            </a:r>
            <a:endParaRPr lang="ru-RU" sz="2000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8" name="AutoShape 2"/>
          <p:cNvSpPr>
            <a:spLocks noChangeArrowheads="1"/>
          </p:cNvSpPr>
          <p:nvPr/>
        </p:nvSpPr>
        <p:spPr bwMode="auto">
          <a:xfrm>
            <a:off x="5219700" y="2565400"/>
            <a:ext cx="1187450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ИКТ</a:t>
            </a:r>
          </a:p>
        </p:txBody>
      </p:sp>
      <p:sp>
        <p:nvSpPr>
          <p:cNvPr id="117782" name="AutoShape 22"/>
          <p:cNvSpPr>
            <a:spLocks noChangeArrowheads="1"/>
          </p:cNvSpPr>
          <p:nvPr/>
        </p:nvSpPr>
        <p:spPr bwMode="auto">
          <a:xfrm>
            <a:off x="2771775" y="4508500"/>
            <a:ext cx="2520950" cy="223361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 dirty="0">
                <a:solidFill>
                  <a:srgbClr val="0000FF"/>
                </a:solidFill>
              </a:rPr>
              <a:t>Оценка по</a:t>
            </a:r>
          </a:p>
          <a:p>
            <a:pPr algn="ctr" eaLnBrk="1" hangingPunct="1"/>
            <a:r>
              <a:rPr lang="ru-RU" b="1" i="1" u="sng" dirty="0">
                <a:solidFill>
                  <a:srgbClr val="0000FF"/>
                </a:solidFill>
              </a:rPr>
              <a:t>результатам</a:t>
            </a:r>
          </a:p>
          <a:p>
            <a:pPr algn="ctr" eaLnBrk="1" hangingPunct="1"/>
            <a:r>
              <a:rPr lang="ru-RU" b="1" i="1" dirty="0">
                <a:solidFill>
                  <a:srgbClr val="0000FF"/>
                </a:solidFill>
              </a:rPr>
              <a:t>выполнения</a:t>
            </a:r>
          </a:p>
        </p:txBody>
      </p:sp>
      <p:sp>
        <p:nvSpPr>
          <p:cNvPr id="117783" name="AutoShape 23"/>
          <p:cNvSpPr>
            <a:spLocks noChangeArrowheads="1"/>
          </p:cNvSpPr>
          <p:nvPr/>
        </p:nvSpPr>
        <p:spPr bwMode="auto">
          <a:xfrm>
            <a:off x="179388" y="4581525"/>
            <a:ext cx="2376487" cy="208756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>
                <a:solidFill>
                  <a:srgbClr val="FF0000"/>
                </a:solidFill>
              </a:rPr>
              <a:t>Оценка в</a:t>
            </a:r>
          </a:p>
          <a:p>
            <a:pPr algn="ctr" eaLnBrk="1" hangingPunct="1"/>
            <a:r>
              <a:rPr lang="ru-RU" b="1" i="1" u="sng">
                <a:solidFill>
                  <a:srgbClr val="FF0000"/>
                </a:solidFill>
              </a:rPr>
              <a:t>процессе</a:t>
            </a:r>
          </a:p>
          <a:p>
            <a:pPr algn="ctr" eaLnBrk="1" hangingPunct="1"/>
            <a:r>
              <a:rPr lang="ru-RU" b="1" i="1">
                <a:solidFill>
                  <a:srgbClr val="FF0000"/>
                </a:solidFill>
              </a:rPr>
              <a:t>выполнения</a:t>
            </a: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V="1">
            <a:off x="1763713" y="3357563"/>
            <a:ext cx="1008062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V="1">
            <a:off x="3779838" y="2852738"/>
            <a:ext cx="0" cy="1944687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V="1">
            <a:off x="4427538" y="2420938"/>
            <a:ext cx="1296987" cy="2160587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 flipV="1">
            <a:off x="4859338" y="2276475"/>
            <a:ext cx="2738437" cy="2736850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flipV="1">
            <a:off x="1116013" y="2349500"/>
            <a:ext cx="0" cy="2447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gray">
          <a:xfrm>
            <a:off x="215900" y="15240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образования: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результаты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256213" y="3357563"/>
            <a:ext cx="1187450" cy="7921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17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проектно</a:t>
            </a:r>
            <a:endParaRPr lang="ru-RU" sz="1700" b="1" dirty="0" smtClean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ru-RU" sz="17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-</a:t>
            </a:r>
            <a:r>
              <a:rPr lang="ru-RU" sz="17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исследов</a:t>
            </a:r>
            <a:r>
              <a:rPr lang="ru-RU" sz="17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sz="17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деятельн</a:t>
            </a:r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156325" y="321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1"/>
          </a:p>
        </p:txBody>
      </p:sp>
      <p:pic>
        <p:nvPicPr>
          <p:cNvPr id="120838" name="Picture 10" descr="Картинка 156 из 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56" y="1860677"/>
            <a:ext cx="17287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server"/>
          <p:cNvSpPr>
            <a:spLocks noEditPoints="1" noChangeArrowheads="1"/>
          </p:cNvSpPr>
          <p:nvPr/>
        </p:nvSpPr>
        <p:spPr bwMode="auto">
          <a:xfrm>
            <a:off x="7811857" y="5178137"/>
            <a:ext cx="933450" cy="12098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230131" y="3396456"/>
            <a:ext cx="1842369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карта </a:t>
            </a:r>
            <a:r>
              <a:rPr lang="ru-RU" b="1" dirty="0">
                <a:solidFill>
                  <a:schemeClr val="bg2"/>
                </a:solidFill>
              </a:rPr>
              <a:t>наблюдений</a:t>
            </a:r>
          </a:p>
        </p:txBody>
      </p:sp>
      <p:sp>
        <p:nvSpPr>
          <p:cNvPr id="120842" name="server"/>
          <p:cNvSpPr>
            <a:spLocks noEditPoints="1" noChangeArrowheads="1"/>
          </p:cNvSpPr>
          <p:nvPr/>
        </p:nvSpPr>
        <p:spPr bwMode="auto">
          <a:xfrm>
            <a:off x="7651750" y="5356114"/>
            <a:ext cx="933450" cy="10936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2431371" y="4421007"/>
            <a:ext cx="2200943" cy="75713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chemeClr val="bg2"/>
                </a:solidFill>
              </a:rPr>
              <a:t>лист </a:t>
            </a:r>
            <a:r>
              <a:rPr lang="ru-RU" b="1" dirty="0" err="1" smtClean="0">
                <a:solidFill>
                  <a:schemeClr val="bg2"/>
                </a:solidFill>
              </a:rPr>
              <a:t>планирова-ния</a:t>
            </a:r>
            <a:r>
              <a:rPr lang="ru-RU" b="1" dirty="0" smtClean="0">
                <a:solidFill>
                  <a:schemeClr val="bg2"/>
                </a:solidFill>
              </a:rPr>
              <a:t> и </a:t>
            </a:r>
            <a:r>
              <a:rPr lang="ru-RU" b="1" dirty="0" err="1" smtClean="0">
                <a:solidFill>
                  <a:schemeClr val="bg2"/>
                </a:solidFill>
              </a:rPr>
              <a:t>продвиже-ния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по заданию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2440921" y="3682397"/>
            <a:ext cx="2215454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chemeClr val="bg2"/>
                </a:solidFill>
              </a:rPr>
              <a:t>презентация или иные материалы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2440921" y="5271176"/>
            <a:ext cx="2659672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chemeClr val="bg2"/>
                </a:solidFill>
              </a:rPr>
              <a:t>листы</a:t>
            </a:r>
            <a:r>
              <a:rPr lang="ru-RU" b="1" dirty="0"/>
              <a:t> </a:t>
            </a:r>
            <a:r>
              <a:rPr lang="ru-RU" b="1" dirty="0">
                <a:solidFill>
                  <a:schemeClr val="bg2"/>
                </a:solidFill>
              </a:rPr>
              <a:t>самооценки</a:t>
            </a:r>
          </a:p>
        </p:txBody>
      </p:sp>
      <p:sp>
        <p:nvSpPr>
          <p:cNvPr id="120846" name="server"/>
          <p:cNvSpPr>
            <a:spLocks noEditPoints="1" noChangeArrowheads="1"/>
          </p:cNvSpPr>
          <p:nvPr/>
        </p:nvSpPr>
        <p:spPr bwMode="auto">
          <a:xfrm>
            <a:off x="7524750" y="5546614"/>
            <a:ext cx="933450" cy="109687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0847" name="Group 15"/>
          <p:cNvGrpSpPr>
            <a:grpSpLocks/>
          </p:cNvGrpSpPr>
          <p:nvPr/>
        </p:nvGrpSpPr>
        <p:grpSpPr bwMode="auto">
          <a:xfrm>
            <a:off x="6691641" y="5735000"/>
            <a:ext cx="1008062" cy="936625"/>
            <a:chOff x="2304" y="1584"/>
            <a:chExt cx="1740" cy="1554"/>
          </a:xfrm>
        </p:grpSpPr>
        <p:sp>
          <p:nvSpPr>
            <p:cNvPr id="120848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9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850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851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52" name="AutoShape 20"/>
          <p:cNvSpPr>
            <a:spLocks noChangeArrowheads="1"/>
          </p:cNvSpPr>
          <p:nvPr/>
        </p:nvSpPr>
        <p:spPr bwMode="auto">
          <a:xfrm>
            <a:off x="7290047" y="1466587"/>
            <a:ext cx="1853953" cy="1238373"/>
          </a:xfrm>
          <a:prstGeom prst="wedgeEllipseCallout">
            <a:avLst>
              <a:gd name="adj1" fmla="val -10628"/>
              <a:gd name="adj2" fmla="val 104525"/>
            </a:avLst>
          </a:prstGeom>
          <a:solidFill>
            <a:srgbClr val="F3FAFF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7428569" y="1537323"/>
            <a:ext cx="16256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chemeClr val="bg2"/>
                </a:solidFill>
              </a:rPr>
              <a:t>материалы </a:t>
            </a:r>
            <a:r>
              <a:rPr lang="ru-RU" sz="1600" b="1" i="1" dirty="0" err="1">
                <a:solidFill>
                  <a:schemeClr val="bg2"/>
                </a:solidFill>
              </a:rPr>
              <a:t>целенаправ</a:t>
            </a:r>
            <a:r>
              <a:rPr lang="ru-RU" sz="1600" b="1" i="1" dirty="0">
                <a:solidFill>
                  <a:schemeClr val="bg2"/>
                </a:solidFill>
              </a:rPr>
              <a:t>-ленных наблюдений</a:t>
            </a:r>
          </a:p>
        </p:txBody>
      </p:sp>
      <p:sp>
        <p:nvSpPr>
          <p:cNvPr id="120854" name="AutoShape 22"/>
          <p:cNvSpPr>
            <a:spLocks noChangeArrowheads="1"/>
          </p:cNvSpPr>
          <p:nvPr/>
        </p:nvSpPr>
        <p:spPr bwMode="auto">
          <a:xfrm>
            <a:off x="3065599" y="1855306"/>
            <a:ext cx="1493392" cy="903804"/>
          </a:xfrm>
          <a:prstGeom prst="wedgeEllipseCallout">
            <a:avLst>
              <a:gd name="adj1" fmla="val 19715"/>
              <a:gd name="adj2" fmla="val 153309"/>
            </a:avLst>
          </a:prstGeom>
          <a:solidFill>
            <a:srgbClr val="F3FAFF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3065599" y="1855307"/>
            <a:ext cx="1565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>
                <a:solidFill>
                  <a:schemeClr val="bg2"/>
                </a:solidFill>
              </a:rPr>
              <a:t>рабочие материалы групп</a:t>
            </a:r>
            <a:endParaRPr lang="ru-RU" sz="1600" b="1" i="1" dirty="0">
              <a:solidFill>
                <a:schemeClr val="bg2"/>
              </a:solidFill>
            </a:endParaRP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4954874" y="6021743"/>
            <a:ext cx="1805170" cy="3667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solidFill>
                  <a:schemeClr val="bg2"/>
                </a:solidFill>
              </a:rPr>
              <a:t>видеозапись</a:t>
            </a: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230131" y="4113397"/>
            <a:ext cx="1842369" cy="9233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результаты </a:t>
            </a:r>
            <a:r>
              <a:rPr lang="ru-RU" b="1" dirty="0" err="1" smtClean="0">
                <a:solidFill>
                  <a:schemeClr val="bg2"/>
                </a:solidFill>
              </a:rPr>
              <a:t>взаимооценки</a:t>
            </a:r>
            <a:r>
              <a:rPr lang="ru-RU" b="1" dirty="0" smtClean="0">
                <a:solidFill>
                  <a:schemeClr val="bg2"/>
                </a:solidFill>
              </a:rPr>
              <a:t> (голосование)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458464" y="1266532"/>
            <a:ext cx="4252463" cy="40011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bg2"/>
                </a:solidFill>
              </a:rPr>
              <a:t>Групповой проект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4731625" y="3357747"/>
            <a:ext cx="2425810" cy="15113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Работа в группе:</a:t>
            </a:r>
          </a:p>
          <a:p>
            <a:pPr>
              <a:buFontTx/>
              <a:buChar char="•"/>
            </a:pPr>
            <a:r>
              <a:rPr lang="ru-RU" dirty="0" err="1">
                <a:solidFill>
                  <a:schemeClr val="bg2"/>
                </a:solidFill>
              </a:rPr>
              <a:t>саморегуляция</a:t>
            </a:r>
            <a:endParaRPr lang="ru-RU" dirty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сотрудничество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коммуникация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использование ИКТ</a:t>
            </a: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2440921" y="1334587"/>
            <a:ext cx="0" cy="540067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2604024" y="6071894"/>
            <a:ext cx="2052351" cy="63226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solidFill>
                  <a:schemeClr val="bg2"/>
                </a:solidFill>
              </a:rPr>
              <a:t>1-3 урока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gray">
          <a:xfrm>
            <a:off x="194458" y="14006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образования, НШ: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результаты: инструментарий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Document"/>
          <p:cNvSpPr>
            <a:spLocks noEditPoints="1" noChangeArrowheads="1"/>
          </p:cNvSpPr>
          <p:nvPr/>
        </p:nvSpPr>
        <p:spPr bwMode="auto">
          <a:xfrm>
            <a:off x="194458" y="1466587"/>
            <a:ext cx="2050938" cy="3547440"/>
          </a:xfrm>
          <a:custGeom>
            <a:avLst/>
            <a:gdLst>
              <a:gd name="T0" fmla="*/ 1254666 w 21600"/>
              <a:gd name="T1" fmla="*/ 4181310 h 21600"/>
              <a:gd name="T2" fmla="*/ 9914 w 21600"/>
              <a:gd name="T3" fmla="*/ 2097034 h 21600"/>
              <a:gd name="T4" fmla="*/ 1254666 w 21600"/>
              <a:gd name="T5" fmla="*/ 15657 h 21600"/>
              <a:gd name="T6" fmla="*/ 2531726 w 21600"/>
              <a:gd name="T7" fmla="*/ 2058955 h 21600"/>
              <a:gd name="T8" fmla="*/ 1254666 w 21600"/>
              <a:gd name="T9" fmla="*/ 4181310 h 21600"/>
              <a:gd name="T10" fmla="*/ 0 w 21600"/>
              <a:gd name="T11" fmla="*/ 0 h 21600"/>
              <a:gd name="T12" fmla="*/ 2519362 w 21600"/>
              <a:gd name="T13" fmla="*/ 0 h 21600"/>
              <a:gd name="T14" fmla="*/ 2519362 w 21600"/>
              <a:gd name="T15" fmla="*/ 41751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3" name="Document"/>
          <p:cNvSpPr>
            <a:spLocks noEditPoints="1" noChangeArrowheads="1"/>
          </p:cNvSpPr>
          <p:nvPr/>
        </p:nvSpPr>
        <p:spPr bwMode="auto">
          <a:xfrm>
            <a:off x="112999" y="1637155"/>
            <a:ext cx="2190750" cy="3634021"/>
          </a:xfrm>
          <a:custGeom>
            <a:avLst/>
            <a:gdLst>
              <a:gd name="T0" fmla="*/ 1254666 w 21600"/>
              <a:gd name="T1" fmla="*/ 4181310 h 21600"/>
              <a:gd name="T2" fmla="*/ 9914 w 21600"/>
              <a:gd name="T3" fmla="*/ 2097034 h 21600"/>
              <a:gd name="T4" fmla="*/ 1254666 w 21600"/>
              <a:gd name="T5" fmla="*/ 15657 h 21600"/>
              <a:gd name="T6" fmla="*/ 2531727 w 21600"/>
              <a:gd name="T7" fmla="*/ 2058955 h 21600"/>
              <a:gd name="T8" fmla="*/ 1254666 w 21600"/>
              <a:gd name="T9" fmla="*/ 4181310 h 21600"/>
              <a:gd name="T10" fmla="*/ 0 w 21600"/>
              <a:gd name="T11" fmla="*/ 0 h 21600"/>
              <a:gd name="T12" fmla="*/ 2519363 w 21600"/>
              <a:gd name="T13" fmla="*/ 0 h 21600"/>
              <a:gd name="T14" fmla="*/ 2519363 w 21600"/>
              <a:gd name="T15" fmla="*/ 41751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4" name="Document"/>
          <p:cNvSpPr>
            <a:spLocks noEditPoints="1" noChangeArrowheads="1"/>
          </p:cNvSpPr>
          <p:nvPr/>
        </p:nvSpPr>
        <p:spPr bwMode="auto">
          <a:xfrm>
            <a:off x="0" y="1799956"/>
            <a:ext cx="2160587" cy="3655886"/>
          </a:xfrm>
          <a:custGeom>
            <a:avLst/>
            <a:gdLst>
              <a:gd name="T0" fmla="*/ 1255456 w 21600"/>
              <a:gd name="T1" fmla="*/ 4181310 h 21600"/>
              <a:gd name="T2" fmla="*/ 9920 w 21600"/>
              <a:gd name="T3" fmla="*/ 2097034 h 21600"/>
              <a:gd name="T4" fmla="*/ 1255456 w 21600"/>
              <a:gd name="T5" fmla="*/ 15657 h 21600"/>
              <a:gd name="T6" fmla="*/ 2533321 w 21600"/>
              <a:gd name="T7" fmla="*/ 2058955 h 21600"/>
              <a:gd name="T8" fmla="*/ 1255456 w 21600"/>
              <a:gd name="T9" fmla="*/ 4181310 h 21600"/>
              <a:gd name="T10" fmla="*/ 0 w 21600"/>
              <a:gd name="T11" fmla="*/ 0 h 21600"/>
              <a:gd name="T12" fmla="*/ 2520950 w 21600"/>
              <a:gd name="T13" fmla="*/ 0 h 21600"/>
              <a:gd name="T14" fmla="*/ 2520950 w 21600"/>
              <a:gd name="T15" fmla="*/ 41751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1600" b="1" dirty="0">
                <a:solidFill>
                  <a:schemeClr val="bg2"/>
                </a:solidFill>
              </a:rPr>
              <a:t>Комплексные работы на </a:t>
            </a:r>
            <a:r>
              <a:rPr lang="ru-RU" sz="1600" b="1" dirty="0" err="1">
                <a:solidFill>
                  <a:schemeClr val="bg2"/>
                </a:solidFill>
              </a:rPr>
              <a:t>межпредметной</a:t>
            </a:r>
            <a:endParaRPr lang="ru-RU" sz="1600" b="1" dirty="0">
              <a:solidFill>
                <a:schemeClr val="bg2"/>
              </a:solidFill>
            </a:endParaRPr>
          </a:p>
          <a:p>
            <a:pPr algn="ctr" eaLnBrk="1" hangingPunct="1"/>
            <a:r>
              <a:rPr lang="ru-RU" sz="1600" b="1" dirty="0">
                <a:solidFill>
                  <a:schemeClr val="bg2"/>
                </a:solidFill>
              </a:rPr>
              <a:t>основе:</a:t>
            </a:r>
          </a:p>
          <a:p>
            <a:pPr eaLnBrk="1" hangingPunct="1">
              <a:buFontTx/>
              <a:buChar char="•"/>
            </a:pPr>
            <a:r>
              <a:rPr lang="ru-RU" sz="1600" dirty="0">
                <a:solidFill>
                  <a:schemeClr val="bg2"/>
                </a:solidFill>
              </a:rPr>
              <a:t>работа с текстом</a:t>
            </a:r>
          </a:p>
          <a:p>
            <a:pPr eaLnBrk="1" hangingPunct="1">
              <a:buFontTx/>
              <a:buChar char="•"/>
            </a:pPr>
            <a:r>
              <a:rPr lang="ru-RU" sz="1600" dirty="0">
                <a:solidFill>
                  <a:schemeClr val="bg2"/>
                </a:solidFill>
              </a:rPr>
              <a:t>решение заданий с использованием логических операций, моделей, знаково-символических средств, схем</a:t>
            </a:r>
            <a:r>
              <a:rPr lang="ru-RU" sz="1600" b="1" dirty="0"/>
              <a:t> </a:t>
            </a:r>
            <a:r>
              <a:rPr lang="ru-RU" b="1" dirty="0"/>
              <a:t> </a:t>
            </a:r>
            <a:endParaRPr lang="ru-RU" b="1" dirty="0">
              <a:solidFill>
                <a:srgbClr val="292929"/>
              </a:solidFill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186125" y="6071894"/>
            <a:ext cx="2117624" cy="57159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b="1" dirty="0">
                <a:solidFill>
                  <a:schemeClr val="bg2"/>
                </a:solidFill>
              </a:rPr>
              <a:t>Первая </a:t>
            </a:r>
            <a:r>
              <a:rPr lang="ru-RU" b="1" dirty="0" smtClean="0">
                <a:solidFill>
                  <a:schemeClr val="bg2"/>
                </a:solidFill>
              </a:rPr>
              <a:t>часть</a:t>
            </a:r>
          </a:p>
          <a:p>
            <a:pPr algn="ctr" eaLnBrk="1" hangingPunct="1"/>
            <a:r>
              <a:rPr lang="ru-RU" b="1" dirty="0" smtClean="0">
                <a:solidFill>
                  <a:schemeClr val="bg2"/>
                </a:solidFill>
              </a:rPr>
              <a:t>1 </a:t>
            </a:r>
            <a:r>
              <a:rPr lang="ru-RU" b="1" dirty="0">
                <a:solidFill>
                  <a:schemeClr val="bg2"/>
                </a:solidFill>
              </a:rPr>
              <a:t>урок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11188" y="5157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6216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156325" y="321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1"/>
          </a:p>
        </p:txBody>
      </p:sp>
      <p:pic>
        <p:nvPicPr>
          <p:cNvPr id="120838" name="Picture 10" descr="Картинка 156 из 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56" y="1860677"/>
            <a:ext cx="17287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server"/>
          <p:cNvSpPr>
            <a:spLocks noEditPoints="1" noChangeArrowheads="1"/>
          </p:cNvSpPr>
          <p:nvPr/>
        </p:nvSpPr>
        <p:spPr bwMode="auto">
          <a:xfrm>
            <a:off x="7811857" y="5178137"/>
            <a:ext cx="933450" cy="12098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230131" y="3396456"/>
            <a:ext cx="1842369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карта </a:t>
            </a:r>
            <a:r>
              <a:rPr lang="ru-RU" b="1" dirty="0">
                <a:solidFill>
                  <a:schemeClr val="bg2"/>
                </a:solidFill>
              </a:rPr>
              <a:t>наблюдений</a:t>
            </a:r>
          </a:p>
        </p:txBody>
      </p:sp>
      <p:sp>
        <p:nvSpPr>
          <p:cNvPr id="120842" name="server"/>
          <p:cNvSpPr>
            <a:spLocks noEditPoints="1" noChangeArrowheads="1"/>
          </p:cNvSpPr>
          <p:nvPr/>
        </p:nvSpPr>
        <p:spPr bwMode="auto">
          <a:xfrm>
            <a:off x="7651750" y="5356114"/>
            <a:ext cx="933450" cy="10936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2431371" y="4421007"/>
            <a:ext cx="2200943" cy="75713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chemeClr val="bg2"/>
                </a:solidFill>
              </a:rPr>
              <a:t>лист </a:t>
            </a:r>
            <a:r>
              <a:rPr lang="ru-RU" b="1" dirty="0" err="1" smtClean="0">
                <a:solidFill>
                  <a:schemeClr val="bg2"/>
                </a:solidFill>
              </a:rPr>
              <a:t>планирова-ния</a:t>
            </a:r>
            <a:r>
              <a:rPr lang="ru-RU" b="1" dirty="0" smtClean="0">
                <a:solidFill>
                  <a:schemeClr val="bg2"/>
                </a:solidFill>
              </a:rPr>
              <a:t> и </a:t>
            </a:r>
            <a:r>
              <a:rPr lang="ru-RU" b="1" dirty="0" err="1" smtClean="0">
                <a:solidFill>
                  <a:schemeClr val="bg2"/>
                </a:solidFill>
              </a:rPr>
              <a:t>продвиже-ния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по заданию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2440921" y="3682397"/>
            <a:ext cx="2215454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chemeClr val="bg2"/>
                </a:solidFill>
              </a:rPr>
              <a:t>презентация или иные материалы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2440921" y="5271176"/>
            <a:ext cx="2659672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chemeClr val="bg2"/>
                </a:solidFill>
              </a:rPr>
              <a:t>листы</a:t>
            </a:r>
            <a:r>
              <a:rPr lang="ru-RU" b="1" dirty="0"/>
              <a:t> </a:t>
            </a:r>
            <a:r>
              <a:rPr lang="ru-RU" b="1" dirty="0">
                <a:solidFill>
                  <a:schemeClr val="bg2"/>
                </a:solidFill>
              </a:rPr>
              <a:t>самооценки</a:t>
            </a:r>
          </a:p>
        </p:txBody>
      </p:sp>
      <p:sp>
        <p:nvSpPr>
          <p:cNvPr id="120846" name="server"/>
          <p:cNvSpPr>
            <a:spLocks noEditPoints="1" noChangeArrowheads="1"/>
          </p:cNvSpPr>
          <p:nvPr/>
        </p:nvSpPr>
        <p:spPr bwMode="auto">
          <a:xfrm>
            <a:off x="7524750" y="5546614"/>
            <a:ext cx="933450" cy="109687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691641" y="5735000"/>
            <a:ext cx="1008062" cy="936625"/>
            <a:chOff x="2304" y="1584"/>
            <a:chExt cx="1740" cy="1554"/>
          </a:xfrm>
        </p:grpSpPr>
        <p:sp>
          <p:nvSpPr>
            <p:cNvPr id="120848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9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850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851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52" name="AutoShape 20"/>
          <p:cNvSpPr>
            <a:spLocks noChangeArrowheads="1"/>
          </p:cNvSpPr>
          <p:nvPr/>
        </p:nvSpPr>
        <p:spPr bwMode="auto">
          <a:xfrm>
            <a:off x="7290047" y="1466587"/>
            <a:ext cx="1853953" cy="1238373"/>
          </a:xfrm>
          <a:prstGeom prst="wedgeEllipseCallout">
            <a:avLst>
              <a:gd name="adj1" fmla="val -10628"/>
              <a:gd name="adj2" fmla="val 104525"/>
            </a:avLst>
          </a:prstGeom>
          <a:solidFill>
            <a:srgbClr val="F3FAFF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7428569" y="1537323"/>
            <a:ext cx="16256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chemeClr val="bg2"/>
                </a:solidFill>
              </a:rPr>
              <a:t>материалы </a:t>
            </a:r>
            <a:r>
              <a:rPr lang="ru-RU" sz="1600" b="1" i="1" dirty="0" err="1">
                <a:solidFill>
                  <a:schemeClr val="bg2"/>
                </a:solidFill>
              </a:rPr>
              <a:t>целенаправ</a:t>
            </a:r>
            <a:r>
              <a:rPr lang="ru-RU" sz="1600" b="1" i="1" dirty="0">
                <a:solidFill>
                  <a:schemeClr val="bg2"/>
                </a:solidFill>
              </a:rPr>
              <a:t>-ленных наблюдений</a:t>
            </a:r>
          </a:p>
        </p:txBody>
      </p:sp>
      <p:sp>
        <p:nvSpPr>
          <p:cNvPr id="120854" name="AutoShape 22"/>
          <p:cNvSpPr>
            <a:spLocks noChangeArrowheads="1"/>
          </p:cNvSpPr>
          <p:nvPr/>
        </p:nvSpPr>
        <p:spPr bwMode="auto">
          <a:xfrm>
            <a:off x="3065599" y="1855306"/>
            <a:ext cx="1493392" cy="903804"/>
          </a:xfrm>
          <a:prstGeom prst="wedgeEllipseCallout">
            <a:avLst>
              <a:gd name="adj1" fmla="val 19715"/>
              <a:gd name="adj2" fmla="val 153309"/>
            </a:avLst>
          </a:prstGeom>
          <a:solidFill>
            <a:srgbClr val="F3FAFF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3065599" y="1855307"/>
            <a:ext cx="1565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>
                <a:solidFill>
                  <a:schemeClr val="bg2"/>
                </a:solidFill>
              </a:rPr>
              <a:t>рабочие материалы групп</a:t>
            </a:r>
            <a:endParaRPr lang="ru-RU" sz="1600" b="1" i="1" dirty="0">
              <a:solidFill>
                <a:schemeClr val="bg2"/>
              </a:solidFill>
            </a:endParaRP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4954874" y="6021743"/>
            <a:ext cx="1805170" cy="3667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solidFill>
                  <a:schemeClr val="bg2"/>
                </a:solidFill>
              </a:rPr>
              <a:t>видеозапись</a:t>
            </a: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230131" y="4113397"/>
            <a:ext cx="1842369" cy="9233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результаты </a:t>
            </a:r>
            <a:r>
              <a:rPr lang="ru-RU" b="1" dirty="0" err="1" smtClean="0">
                <a:solidFill>
                  <a:schemeClr val="bg2"/>
                </a:solidFill>
              </a:rPr>
              <a:t>взаимооценки</a:t>
            </a:r>
            <a:r>
              <a:rPr lang="ru-RU" b="1" dirty="0" smtClean="0">
                <a:solidFill>
                  <a:schemeClr val="bg2"/>
                </a:solidFill>
              </a:rPr>
              <a:t> (голосование)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458464" y="1266532"/>
            <a:ext cx="4252463" cy="40011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bg2"/>
                </a:solidFill>
              </a:rPr>
              <a:t>Групповой проект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4731625" y="3357747"/>
            <a:ext cx="2425810" cy="15113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Работа в группе:</a:t>
            </a:r>
          </a:p>
          <a:p>
            <a:pPr>
              <a:buFontTx/>
              <a:buChar char="•"/>
            </a:pPr>
            <a:r>
              <a:rPr lang="ru-RU" dirty="0" err="1">
                <a:solidFill>
                  <a:schemeClr val="bg2"/>
                </a:solidFill>
              </a:rPr>
              <a:t>саморегуляция</a:t>
            </a:r>
            <a:endParaRPr lang="ru-RU" dirty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сотрудничество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коммуникация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использование ИКТ</a:t>
            </a: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2440921" y="1334587"/>
            <a:ext cx="0" cy="540067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94459" y="3783909"/>
            <a:ext cx="2037282" cy="10156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i="1" dirty="0" smtClean="0">
                <a:solidFill>
                  <a:schemeClr val="bg2"/>
                </a:solidFill>
              </a:rPr>
              <a:t>Итоговый</a:t>
            </a:r>
          </a:p>
          <a:p>
            <a:pPr algn="ctr">
              <a:spcBef>
                <a:spcPts val="0"/>
              </a:spcBef>
            </a:pPr>
            <a:r>
              <a:rPr lang="ru-RU" sz="2000" b="1" i="1" dirty="0" err="1" smtClean="0">
                <a:solidFill>
                  <a:schemeClr val="bg2"/>
                </a:solidFill>
              </a:rPr>
              <a:t>индивидуаль-ный</a:t>
            </a:r>
            <a:r>
              <a:rPr lang="ru-RU" sz="2000" b="1" i="1" dirty="0" smtClean="0">
                <a:solidFill>
                  <a:schemeClr val="bg2"/>
                </a:solidFill>
              </a:rPr>
              <a:t> проект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2604024" y="6071894"/>
            <a:ext cx="2052351" cy="63226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solidFill>
                  <a:schemeClr val="bg2"/>
                </a:solidFill>
              </a:rPr>
              <a:t>2-3 урока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gray">
          <a:xfrm>
            <a:off x="194458" y="14006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образования, ОШ: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результаты: инструментарий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6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468313" y="152400"/>
            <a:ext cx="8101012" cy="64770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Круг обсуждаемых вопросов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67231" y="980729"/>
            <a:ext cx="9005269" cy="5537546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latin typeface="Arial" pitchFamily="34" charset="0"/>
              </a:rPr>
              <a:t>Зачем нужны </a:t>
            </a:r>
            <a:r>
              <a:rPr lang="ru-RU" b="1" dirty="0" err="1" smtClean="0">
                <a:latin typeface="Arial" pitchFamily="34" charset="0"/>
              </a:rPr>
              <a:t>метапредметные</a:t>
            </a:r>
            <a:r>
              <a:rPr lang="ru-RU" b="1" dirty="0" smtClean="0">
                <a:latin typeface="Arial" pitchFamily="34" charset="0"/>
              </a:rPr>
              <a:t> результаты?</a:t>
            </a:r>
            <a:r>
              <a:rPr lang="ru-RU" dirty="0" smtClean="0">
                <a:latin typeface="Arial" pitchFamily="34" charset="0"/>
              </a:rPr>
              <a:t>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800" dirty="0" smtClean="0"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latin typeface="Arial" pitchFamily="34" charset="0"/>
              </a:rPr>
              <a:t>Что необходимо формировать и оценивать? </a:t>
            </a:r>
            <a:r>
              <a:rPr lang="ru-RU" dirty="0" smtClean="0">
                <a:latin typeface="Arial" pitchFamily="34" charset="0"/>
              </a:rPr>
              <a:t>Структура универсальных </a:t>
            </a:r>
            <a:r>
              <a:rPr lang="ru-RU" dirty="0" err="1" smtClean="0">
                <a:latin typeface="Arial" pitchFamily="34" charset="0"/>
              </a:rPr>
              <a:t>метапредметных</a:t>
            </a:r>
            <a:r>
              <a:rPr lang="ru-RU" dirty="0" smtClean="0">
                <a:latin typeface="Arial" pitchFamily="34" charset="0"/>
              </a:rPr>
              <a:t> учебных действий: предмет и объект оценки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800" dirty="0" smtClean="0"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latin typeface="Arial" pitchFamily="34" charset="0"/>
              </a:rPr>
              <a:t>Инструментарий для итоговой оценки </a:t>
            </a:r>
            <a:r>
              <a:rPr lang="ru-RU" b="1" dirty="0" err="1" smtClean="0">
                <a:latin typeface="Arial" pitchFamily="34" charset="0"/>
              </a:rPr>
              <a:t>сформированности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</a:rPr>
              <a:t>метапредметных</a:t>
            </a:r>
            <a:r>
              <a:rPr lang="ru-RU" b="1" dirty="0" smtClean="0">
                <a:latin typeface="Arial" pitchFamily="34" charset="0"/>
              </a:rPr>
              <a:t> действий: групповой </a:t>
            </a:r>
            <a:r>
              <a:rPr lang="ru-RU" b="1" dirty="0">
                <a:latin typeface="Arial" pitchFamily="34" charset="0"/>
              </a:rPr>
              <a:t>учебный проект </a:t>
            </a:r>
            <a:r>
              <a:rPr lang="ru-RU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E128C-9F0F-4DC8-8E6B-715E41FB17FA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952500" y="1343025"/>
            <a:ext cx="7272338" cy="492125"/>
          </a:xfrm>
          <a:prstGeom prst="rect">
            <a:avLst/>
          </a:prstGeom>
          <a:gradFill rotWithShape="1">
            <a:gsLst>
              <a:gs pos="0">
                <a:srgbClr val="F3F9FA"/>
              </a:gs>
              <a:gs pos="100000">
                <a:srgbClr val="EEF7F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ГРУППОВЫЕ ПРОЕКТЫ: </a:t>
            </a:r>
            <a:r>
              <a:rPr lang="ru-RU" sz="3200" b="1" dirty="0" smtClean="0">
                <a:solidFill>
                  <a:srgbClr val="000000"/>
                </a:solidFill>
              </a:rPr>
              <a:t>2014, </a:t>
            </a:r>
            <a:r>
              <a:rPr lang="ru-RU" sz="3200" b="1" dirty="0">
                <a:solidFill>
                  <a:srgbClr val="000000"/>
                </a:solidFill>
              </a:rPr>
              <a:t>НШ</a:t>
            </a:r>
          </a:p>
        </p:txBody>
      </p:sp>
      <p:sp>
        <p:nvSpPr>
          <p:cNvPr id="940034" name="AutoShape 2"/>
          <p:cNvSpPr>
            <a:spLocks noChangeArrowheads="1"/>
          </p:cNvSpPr>
          <p:nvPr/>
        </p:nvSpPr>
        <p:spPr bwMode="gray">
          <a:xfrm>
            <a:off x="0" y="152400"/>
            <a:ext cx="903605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Мониторинг оценки качества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образования, 2012: групповые проекты </a:t>
            </a:r>
          </a:p>
        </p:txBody>
      </p:sp>
      <p:sp>
        <p:nvSpPr>
          <p:cNvPr id="2" name="Прямоугольник с двумя вырезанными соседними углами 1"/>
          <p:cNvSpPr/>
          <p:nvPr/>
        </p:nvSpPr>
        <p:spPr bwMode="auto">
          <a:xfrm>
            <a:off x="63500" y="1928813"/>
            <a:ext cx="2087563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Познавательный</a:t>
            </a:r>
          </a:p>
          <a:p>
            <a:pPr eaLnBrk="0" hangingPunct="0">
              <a:defRPr/>
            </a:pPr>
            <a:endParaRPr lang="ru-RU" sz="8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«ЧТО МЫ ЗНАЕМ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О ЗЕМЛЕ?»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" name="Прямоугольник с двумя вырезанными соседними углами 34"/>
          <p:cNvSpPr/>
          <p:nvPr/>
        </p:nvSpPr>
        <p:spPr bwMode="auto">
          <a:xfrm>
            <a:off x="2386013" y="1933575"/>
            <a:ext cx="2089150" cy="1331913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Конструкторский</a:t>
            </a:r>
          </a:p>
          <a:p>
            <a:pPr eaLnBrk="0" hangingPunct="0">
              <a:defRPr/>
            </a:pPr>
            <a:endParaRPr lang="ru-RU" sz="8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«МАКЕТ ДЕТСКОЙ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ПЛОЩАДКИ»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36" name="Прямоугольник с двумя вырезанными соседними углами 35"/>
          <p:cNvSpPr/>
          <p:nvPr/>
        </p:nvSpPr>
        <p:spPr bwMode="auto">
          <a:xfrm>
            <a:off x="4606925" y="1933575"/>
            <a:ext cx="2197100" cy="1331913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Исследовательский</a:t>
            </a:r>
          </a:p>
          <a:p>
            <a:pPr eaLnBrk="0" hangingPunct="0">
              <a:defRPr/>
            </a:pPr>
            <a:endParaRPr lang="ru-RU" sz="8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«КАК МЫ ПРОВО-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ДИМ СВОБОДНОЕ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ВРЕМЯ?»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37" name="Прямоугольник с двумя вырезанными соседними углами 36"/>
          <p:cNvSpPr/>
          <p:nvPr/>
        </p:nvSpPr>
        <p:spPr bwMode="auto">
          <a:xfrm>
            <a:off x="6840538" y="1928813"/>
            <a:ext cx="2195512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Социальный</a:t>
            </a:r>
          </a:p>
          <a:p>
            <a:pPr eaLnBrk="0" hangingPunct="0">
              <a:defRPr/>
            </a:pPr>
            <a:endParaRPr lang="ru-RU" sz="8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«ПОМОГИ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БУДУЩЕМУ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ПЕРВОКЛАССНИКУ»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3500" y="3357563"/>
            <a:ext cx="8972550" cy="1258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>
                <a:solidFill>
                  <a:schemeClr val="bg2"/>
                </a:solidFill>
              </a:rPr>
              <a:t>Дети, работая в малых группах, по 4-5 человек, уточняют тему проекта,</a:t>
            </a:r>
          </a:p>
          <a:p>
            <a:pPr algn="ctr" eaLnBrk="0" hangingPunct="0"/>
            <a:r>
              <a:rPr lang="ru-RU">
                <a:solidFill>
                  <a:schemeClr val="bg2"/>
                </a:solidFill>
              </a:rPr>
              <a:t>планируют работу и готовят макет, плакат, или компьютерную презентацию,</a:t>
            </a:r>
          </a:p>
          <a:p>
            <a:pPr algn="ctr" eaLnBrk="0" hangingPunct="0"/>
            <a:r>
              <a:rPr lang="ru-RU">
                <a:solidFill>
                  <a:schemeClr val="bg2"/>
                </a:solidFill>
              </a:rPr>
              <a:t> которую представляют классу. Они отмечают стикерами наиболее понравившуюся</a:t>
            </a:r>
          </a:p>
          <a:p>
            <a:pPr algn="ctr" eaLnBrk="0" hangingPunct="0"/>
            <a:r>
              <a:rPr lang="ru-RU">
                <a:solidFill>
                  <a:schemeClr val="bg2"/>
                </a:solidFill>
              </a:rPr>
              <a:t>им работу и оценивают работу своей группы и свой вклад в работу группы.</a:t>
            </a:r>
          </a:p>
        </p:txBody>
      </p:sp>
      <p:sp>
        <p:nvSpPr>
          <p:cNvPr id="41" name="Прямоугольник с двумя вырезанными соседними углами 40"/>
          <p:cNvSpPr/>
          <p:nvPr/>
        </p:nvSpPr>
        <p:spPr bwMode="auto">
          <a:xfrm rot="10800000">
            <a:off x="63500" y="4724400"/>
            <a:ext cx="2087563" cy="1169988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71450" y="4724400"/>
            <a:ext cx="19796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solidFill>
                  <a:schemeClr val="bg2"/>
                </a:solidFill>
              </a:rPr>
              <a:t>короткий текст,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вопросы к нему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 иллюстрации,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загадки, пословицы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список литературы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45" name="Прямоугольник с двумя вырезанными соседними углами 44"/>
          <p:cNvSpPr/>
          <p:nvPr/>
        </p:nvSpPr>
        <p:spPr bwMode="auto">
          <a:xfrm rot="10800000">
            <a:off x="2390775" y="4724400"/>
            <a:ext cx="2087563" cy="1169988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" name="Прямоугольник с двумя вырезанными соседними углами 45"/>
          <p:cNvSpPr/>
          <p:nvPr/>
        </p:nvSpPr>
        <p:spPr bwMode="auto">
          <a:xfrm rot="10800000">
            <a:off x="4660900" y="4724400"/>
            <a:ext cx="2089150" cy="1169988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7" name="Прямоугольник с двумя вырезанными соседними углами 46"/>
          <p:cNvSpPr/>
          <p:nvPr/>
        </p:nvSpPr>
        <p:spPr bwMode="auto">
          <a:xfrm rot="10800000">
            <a:off x="6894513" y="4724400"/>
            <a:ext cx="2087562" cy="1169988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498725" y="4759325"/>
            <a:ext cx="187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solidFill>
                  <a:schemeClr val="bg2"/>
                </a:solidFill>
              </a:rPr>
              <a:t>макет – рисунок,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или из ЛЕГО,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или из пластилина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+ пояснения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64075" y="4724400"/>
            <a:ext cx="2100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1400" b="1">
              <a:solidFill>
                <a:schemeClr val="bg2"/>
              </a:solidFill>
            </a:endParaRP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вопросы, опрос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диаграмма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текст-интерпретация 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42125" y="4727575"/>
            <a:ext cx="2193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solidFill>
                  <a:schemeClr val="bg2"/>
                </a:solidFill>
              </a:rPr>
              <a:t>выделяют возможные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проблемы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первоклассников и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составляют план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помощи/опеки </a:t>
            </a:r>
          </a:p>
        </p:txBody>
      </p:sp>
      <p:sp>
        <p:nvSpPr>
          <p:cNvPr id="7" name="Блок-схема: несколько документов 6"/>
          <p:cNvSpPr>
            <a:spLocks noChangeArrowheads="1"/>
          </p:cNvSpPr>
          <p:nvPr/>
        </p:nvSpPr>
        <p:spPr bwMode="auto">
          <a:xfrm>
            <a:off x="171450" y="6003925"/>
            <a:ext cx="8053388" cy="854075"/>
          </a:xfrm>
          <a:prstGeom prst="flowChartMultidocumen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ru-RU" b="1" u="sng">
                <a:solidFill>
                  <a:schemeClr val="bg2"/>
                </a:solidFill>
              </a:rPr>
              <a:t>Наблюдаем</a:t>
            </a:r>
            <a:r>
              <a:rPr lang="ru-RU">
                <a:solidFill>
                  <a:schemeClr val="bg2"/>
                </a:solidFill>
              </a:rPr>
              <a:t>: планирование работы и ее исполнение, взаимодействие,</a:t>
            </a:r>
          </a:p>
          <a:p>
            <a:pPr eaLnBrk="0" hangingPunct="0"/>
            <a:r>
              <a:rPr lang="ru-RU">
                <a:solidFill>
                  <a:schemeClr val="bg2"/>
                </a:solidFill>
              </a:rPr>
              <a:t>конфликты, активность, инициативность  </a:t>
            </a:r>
          </a:p>
        </p:txBody>
      </p:sp>
    </p:spTree>
    <p:extLst>
      <p:ext uri="{BB962C8B-B14F-4D97-AF65-F5344CB8AC3E}">
        <p14:creationId xmlns:p14="http://schemas.microsoft.com/office/powerpoint/2010/main" val="27910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645E-1F25-46C5-BCD9-56EA8908D746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500" y="620687"/>
            <a:ext cx="8964996" cy="5897587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Font typeface="+mj-lt"/>
              <a:buAutoNum type="arabicPeriod" startAt="3"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Групповой учебный проект: почему мы выбираем этот инструмент?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 Как использовать проект в целях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итоговой и промежуточной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оценки </a:t>
            </a:r>
            <a:r>
              <a:rPr lang="ru-RU" sz="3600" b="1" dirty="0" err="1" smtClean="0">
                <a:solidFill>
                  <a:schemeClr val="tx2"/>
                </a:solidFill>
                <a:latin typeface="Arial" pitchFamily="34" charset="0"/>
              </a:rPr>
              <a:t>сформированности</a:t>
            </a: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коммуникативных и регулятивных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 универсальных действий?  </a:t>
            </a:r>
          </a:p>
          <a:p>
            <a:pPr marL="742950" indent="-742950">
              <a:buFont typeface="+mj-lt"/>
              <a:buAutoNum type="arabicPeriod" startAt="3"/>
            </a:pPr>
            <a:endParaRPr lang="ru-RU" sz="3600" b="1" dirty="0">
              <a:solidFill>
                <a:schemeClr val="tx2"/>
              </a:solidFill>
              <a:latin typeface="Arial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endParaRPr lang="ru-RU" sz="3600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Arial" pitchFamily="34" charset="0"/>
              </a:rPr>
              <a:t>    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 </a:t>
            </a:r>
            <a:endParaRPr lang="ru-RU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endParaRPr lang="ru-RU" sz="12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</a:t>
            </a:r>
            <a:endParaRPr lang="ru-RU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7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645E-1F25-46C5-BCD9-56EA8908D746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52636"/>
            <a:ext cx="8820980" cy="2592288"/>
          </a:xfrm>
        </p:spPr>
        <p:txBody>
          <a:bodyPr/>
          <a:lstStyle/>
          <a:p>
            <a:pPr marL="609600" indent="-609600">
              <a:buNone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Анализ особенностей проектной</a:t>
            </a:r>
          </a:p>
          <a:p>
            <a:pPr marL="609600" indent="-609600">
              <a:buNone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деятельности как </a:t>
            </a:r>
            <a:r>
              <a:rPr lang="ru-RU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особой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формы</a:t>
            </a:r>
          </a:p>
          <a:p>
            <a:pPr marL="609600" indent="-609600">
              <a:buNone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учебной работы: </a:t>
            </a: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высокий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развивающий</a:t>
            </a:r>
          </a:p>
          <a:p>
            <a:pPr marL="609600" indent="-609600"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потенциал проектной деятельности</a:t>
            </a:r>
            <a:endParaRPr lang="ru-RU" b="1" dirty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 </a:t>
            </a: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5" name="Picture 12" descr="polivanov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672916"/>
            <a:ext cx="2736304" cy="3845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4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2EB48C-F88E-43FA-8943-3B35AB5F36DA}" type="slidenum">
              <a:rPr lang="ru-RU" b="0" smtClean="0"/>
              <a:pPr eaLnBrk="1" hangingPunct="1"/>
              <a:t>23</a:t>
            </a:fld>
            <a:endParaRPr lang="ru-RU" b="0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65768" y="2488357"/>
            <a:ext cx="8640763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Точка развития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способность удерживать связь исходной идеи и ее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воплощения.</a:t>
            </a:r>
          </a:p>
          <a:p>
            <a:pPr marL="0" indent="0" algn="ctr">
              <a:lnSpc>
                <a:spcPct val="85000"/>
              </a:lnSpc>
              <a:spcBef>
                <a:spcPts val="600"/>
              </a:spcBef>
              <a:buFontTx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Именно на этой основе преодолевается «магическое сознание», формируются и развиваются</a:t>
            </a:r>
          </a:p>
          <a:p>
            <a:pPr lvl="1" indent="-342900" algn="just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умения выбирать стратегии и принимать решения,</a:t>
            </a:r>
          </a:p>
          <a:p>
            <a:pPr lvl="1" indent="-342900" algn="just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умения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совершать ответственные действия,</a:t>
            </a:r>
          </a:p>
          <a:p>
            <a:pPr lvl="1" indent="-342900" algn="just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умения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управлять временем и др.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5000"/>
              </a:lnSpc>
              <a:spcBef>
                <a:spcPts val="0"/>
              </a:spcBef>
              <a:buFontTx/>
              <a:buAutoNum type="arabicPeriod"/>
              <a:defRPr/>
            </a:pPr>
            <a:endParaRPr lang="ru-RU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3663" y="4903788"/>
            <a:ext cx="87693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Педагогические следствия:</a:t>
            </a:r>
            <a:endParaRPr lang="ru-RU" sz="24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11125" y="5373688"/>
            <a:ext cx="41735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Задача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держать и от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необос-нованного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фантазирования, и от ухода в простое исполни-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тельство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buFontTx/>
              <a:buAutoNum type="arabicPeriod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427538" y="4995863"/>
            <a:ext cx="460851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Этапы, формы и приёмы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расширение возможностей для выбора</a:t>
            </a:r>
          </a:p>
          <a:p>
            <a:pPr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проекты разной степени трудности</a:t>
            </a:r>
          </a:p>
          <a:p>
            <a:pPr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проекты разной продолжительности</a:t>
            </a:r>
          </a:p>
          <a:p>
            <a:pPr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конкретизация тематики</a:t>
            </a:r>
          </a:p>
          <a:p>
            <a:pPr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соисполнительство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в «масштабном» (например, общешкольном) проекте 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defRPr/>
            </a:pP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5000"/>
              </a:lnSpc>
              <a:spcBef>
                <a:spcPts val="0"/>
              </a:spcBef>
              <a:buFontTx/>
              <a:buAutoNum type="arabicPeriod"/>
              <a:defRPr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30038" y="1822934"/>
            <a:ext cx="87852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Проект: замысел–реализация–продукт</a:t>
            </a:r>
          </a:p>
          <a:p>
            <a:pPr marL="0" indent="0" algn="ctr">
              <a:buFontTx/>
              <a:buNone/>
              <a:defRPr/>
            </a:pPr>
            <a:endParaRPr lang="ru-RU" sz="2400" i="1" dirty="0" smtClean="0"/>
          </a:p>
          <a:p>
            <a:pPr marL="0" indent="0" algn="just">
              <a:buFontTx/>
              <a:buNone/>
              <a:defRPr/>
            </a:pPr>
            <a:endParaRPr lang="ru-RU" sz="2400" i="1" dirty="0" smtClean="0"/>
          </a:p>
          <a:p>
            <a:pPr marL="609600" indent="-609600">
              <a:buFontTx/>
              <a:buAutoNum type="arabicPeriod"/>
              <a:defRPr/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4403" y="80628"/>
            <a:ext cx="9036496" cy="1512168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Развивающий потенциал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проектной деятельности:</a:t>
            </a:r>
          </a:p>
          <a:p>
            <a:pPr algn="ctr">
              <a:lnSpc>
                <a:spcPct val="90000"/>
              </a:lnSpc>
            </a:pPr>
            <a:r>
              <a:rPr lang="ru-RU" sz="3000" b="1" i="1" dirty="0" smtClean="0">
                <a:solidFill>
                  <a:srgbClr val="FFFF00"/>
                </a:solidFill>
                <a:cs typeface="Arial" pitchFamily="34" charset="0"/>
              </a:rPr>
              <a:t>Единство </a:t>
            </a:r>
            <a:r>
              <a:rPr lang="ru-RU" sz="3000" b="1" i="1" dirty="0">
                <a:solidFill>
                  <a:srgbClr val="FFFF00"/>
                </a:solidFill>
                <a:cs typeface="Arial" pitchFamily="34" charset="0"/>
              </a:rPr>
              <a:t>замысла и </a:t>
            </a:r>
            <a:r>
              <a:rPr lang="ru-RU" sz="3000" b="1" i="1" dirty="0" smtClean="0">
                <a:solidFill>
                  <a:srgbClr val="FFFF00"/>
                </a:solidFill>
                <a:cs typeface="Arial" pitchFamily="34" charset="0"/>
              </a:rPr>
              <a:t>реализации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1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2EB48C-F88E-43FA-8943-3B35AB5F36DA}" type="slidenum">
              <a:rPr lang="ru-RU" b="0" smtClean="0"/>
              <a:pPr eaLnBrk="1" hangingPunct="1"/>
              <a:t>24</a:t>
            </a:fld>
            <a:endParaRPr lang="ru-RU" b="0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985986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Результаты исследований, 2013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выдвинуть собственную идею </a:t>
            </a:r>
            <a:endParaRPr lang="ru-RU" sz="3000" b="1" dirty="0">
              <a:solidFill>
                <a:srgbClr val="FFFF0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75046419"/>
              </p:ext>
            </p:extLst>
          </p:nvPr>
        </p:nvGraphicFramePr>
        <p:xfrm>
          <a:off x="544209" y="1700808"/>
          <a:ext cx="7956884" cy="442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006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/>
          <p:cNvPicPr>
            <a:picLocks noChangeAspect="1" noChangeArrowheads="1"/>
          </p:cNvPicPr>
          <p:nvPr/>
        </p:nvPicPr>
        <p:blipFill rotWithShape="1"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1" t="68085" r="41167" b="104"/>
          <a:stretch/>
        </p:blipFill>
        <p:spPr bwMode="auto">
          <a:xfrm>
            <a:off x="4834024" y="3674678"/>
            <a:ext cx="42068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776D9B-18A4-488C-A02F-D3DF177484C4}" type="slidenum">
              <a:rPr lang="ru-RU" b="0" smtClean="0"/>
              <a:pPr eaLnBrk="1" hangingPunct="1"/>
              <a:t>25</a:t>
            </a:fld>
            <a:endParaRPr lang="ru-RU" b="0" smtClean="0"/>
          </a:p>
        </p:txBody>
      </p:sp>
      <p:pic>
        <p:nvPicPr>
          <p:cNvPr id="11270" name="Рисунок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0" b="38142"/>
          <a:stretch>
            <a:fillRect/>
          </a:stretch>
        </p:blipFill>
        <p:spPr bwMode="auto">
          <a:xfrm>
            <a:off x="34417" y="2133178"/>
            <a:ext cx="57594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/>
          <p:cNvPicPr>
            <a:picLocks noChangeAspect="1" noChangeArrowheads="1"/>
          </p:cNvPicPr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7" b="78087"/>
          <a:stretch>
            <a:fillRect/>
          </a:stretch>
        </p:blipFill>
        <p:spPr bwMode="auto">
          <a:xfrm>
            <a:off x="15838" y="1412453"/>
            <a:ext cx="8567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057994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выдвинуть собственную идею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 и удерживать замысел проекта: пример 1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00D7E-66EE-491B-9E7D-D995F455AD91}" type="slidenum">
              <a:rPr lang="ru-RU" b="0" smtClean="0"/>
              <a:pPr eaLnBrk="1" hangingPunct="1"/>
              <a:t>26</a:t>
            </a:fld>
            <a:endParaRPr lang="ru-RU" b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412875"/>
            <a:ext cx="6480175" cy="1816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По результатам работы подготовьте и оформите плакат или компьютерную презентацию, содержащие: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/>
              <a:t>заголовок к вашему плану помощи;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/>
              <a:t>выделенные вами проблемы первоклассников (не более </a:t>
            </a:r>
            <a:r>
              <a:rPr lang="ru-RU" sz="1400" u="sng" dirty="0"/>
              <a:t>трёх</a:t>
            </a:r>
            <a:r>
              <a:rPr lang="ru-RU" sz="1400" dirty="0"/>
              <a:t>);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/>
              <a:t>план помощи по каждой из выделенных вами проблем;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/>
              <a:t>иллюстрации или отрывки из стихотворений к выделенным вами проблемам или к вашему плану (можно подобрать готовые, а можно нарисовать самим)</a:t>
            </a:r>
          </a:p>
        </p:txBody>
      </p:sp>
      <p:pic>
        <p:nvPicPr>
          <p:cNvPr id="12294" name="Рисунок 8"/>
          <p:cNvPicPr>
            <a:picLocks noChangeAspect="1" noChangeArrowheads="1"/>
          </p:cNvPicPr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5"/>
          <a:stretch>
            <a:fillRect/>
          </a:stretch>
        </p:blipFill>
        <p:spPr bwMode="auto">
          <a:xfrm>
            <a:off x="110071" y="3429000"/>
            <a:ext cx="6624637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1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12000"/>
            <a:ext cx="144000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2736000"/>
            <a:ext cx="1440000" cy="108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000" y="3996000"/>
            <a:ext cx="144000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3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220000"/>
            <a:ext cx="144000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057994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выдвинуть собственную идею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 и удерживать замысел проекта: пример 2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2EB48C-F88E-43FA-8943-3B35AB5F36DA}" type="slidenum">
              <a:rPr lang="ru-RU" b="0" smtClean="0"/>
              <a:pPr eaLnBrk="1" hangingPunct="1"/>
              <a:t>27</a:t>
            </a:fld>
            <a:endParaRPr lang="ru-RU" b="0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368152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Результаты исследований: 2013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удерживать замысел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в ходе реализации</a:t>
            </a:r>
            <a:endParaRPr lang="ru-RU" sz="3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80568132"/>
              </p:ext>
            </p:extLst>
          </p:nvPr>
        </p:nvGraphicFramePr>
        <p:xfrm>
          <a:off x="215516" y="1988839"/>
          <a:ext cx="8640960" cy="452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3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00D7E-66EE-491B-9E7D-D995F455AD91}" type="slidenum">
              <a:rPr lang="ru-RU" b="0" smtClean="0"/>
              <a:pPr eaLnBrk="1" hangingPunct="1"/>
              <a:t>28</a:t>
            </a:fld>
            <a:endParaRPr lang="ru-RU" b="0" smtClean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057994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выдвинуть собственную идею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 и удерживать замысел проекта: пример 3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448780"/>
            <a:ext cx="8996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Познавательный проект </a:t>
            </a:r>
            <a:r>
              <a:rPr lang="en-US" sz="2800" b="1" dirty="0" smtClean="0">
                <a:solidFill>
                  <a:srgbClr val="FFFF00"/>
                </a:solidFill>
              </a:rPr>
              <a:t>“</a:t>
            </a:r>
            <a:r>
              <a:rPr lang="ru-RU" sz="2800" b="1" dirty="0" smtClean="0">
                <a:solidFill>
                  <a:srgbClr val="FFFF00"/>
                </a:solidFill>
              </a:rPr>
              <a:t>Что мы знаем о Земле</a:t>
            </a:r>
            <a:r>
              <a:rPr lang="en-US" sz="2800" b="1" dirty="0" smtClean="0">
                <a:solidFill>
                  <a:srgbClr val="FFFF00"/>
                </a:solidFill>
              </a:rPr>
              <a:t>”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2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49854" r="6664" b="25526"/>
          <a:stretch>
            <a:fillRect/>
          </a:stretch>
        </p:blipFill>
        <p:spPr bwMode="auto">
          <a:xfrm>
            <a:off x="215516" y="2043621"/>
            <a:ext cx="5401448" cy="24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 descr="D:\2_РАБОТА\1_ТЕКУЩАЯ РАБОТА\00_Ковалева_тендер\Материалы_2-й этап\результаты\Групповые проекты\Калининградская область проекты\390183 МАОУ СОШ п. Донское\390183 МАОУ СОШ п. Донское\МАОУ СОШ Донское\scan 00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49107" r="6004" b="20319"/>
          <a:stretch>
            <a:fillRect/>
          </a:stretch>
        </p:blipFill>
        <p:spPr bwMode="auto">
          <a:xfrm>
            <a:off x="4179974" y="3969060"/>
            <a:ext cx="48609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 bwMode="auto">
          <a:xfrm>
            <a:off x="323528" y="5347220"/>
            <a:ext cx="1476164" cy="864096"/>
          </a:xfrm>
          <a:prstGeom prst="wedgeRectCallout">
            <a:avLst>
              <a:gd name="adj1" fmla="val 59085"/>
              <a:gd name="adj2" fmla="val -155757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50%</a:t>
            </a: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7380312" y="2421799"/>
            <a:ext cx="1476164" cy="864096"/>
          </a:xfrm>
          <a:prstGeom prst="wedgeRectCallout">
            <a:avLst>
              <a:gd name="adj1" fmla="val -87387"/>
              <a:gd name="adj2" fmla="val 126433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17125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00D7E-66EE-491B-9E7D-D995F455AD91}" type="slidenum">
              <a:rPr lang="ru-RU" b="0" smtClean="0"/>
              <a:pPr eaLnBrk="1" hangingPunct="1"/>
              <a:t>29</a:t>
            </a:fld>
            <a:endParaRPr lang="ru-RU" b="0" smtClean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057994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выдвинуть собственную идею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 и удерживать замысел проекта: пример 3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448780"/>
            <a:ext cx="830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Конструкторский проект </a:t>
            </a:r>
            <a:r>
              <a:rPr lang="en-US" sz="2800" b="1" dirty="0" smtClean="0">
                <a:solidFill>
                  <a:srgbClr val="FFFF00"/>
                </a:solidFill>
              </a:rPr>
              <a:t>“</a:t>
            </a:r>
            <a:r>
              <a:rPr lang="ru-RU" sz="2800" b="1" dirty="0" smtClean="0">
                <a:solidFill>
                  <a:srgbClr val="FFFF00"/>
                </a:solidFill>
              </a:rPr>
              <a:t>Детская площадка</a:t>
            </a:r>
            <a:r>
              <a:rPr lang="en-US" sz="2800" b="1" dirty="0" smtClean="0">
                <a:solidFill>
                  <a:srgbClr val="FFFF00"/>
                </a:solidFill>
              </a:rPr>
              <a:t>”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8" descr="D:\2_РАБОТА\1_ТЕКУЩАЯ РАБОТА\00_Ковалева_тендер\Материалы_2-й этап\результаты\Групповые проекты\Калининградская область проекты\390160 МБОУ СОШ г. Пионерский\390160 МБОУ СОШ г. Пионерский\Пионерский\scan 044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60248" r="3748" b="8463"/>
          <a:stretch>
            <a:fillRect/>
          </a:stretch>
        </p:blipFill>
        <p:spPr bwMode="auto">
          <a:xfrm>
            <a:off x="250825" y="1993900"/>
            <a:ext cx="48863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r="9370" b="30328"/>
          <a:stretch>
            <a:fillRect/>
          </a:stretch>
        </p:blipFill>
        <p:spPr bwMode="auto">
          <a:xfrm>
            <a:off x="3563938" y="4616450"/>
            <a:ext cx="52927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323528" y="5347220"/>
            <a:ext cx="1476164" cy="864096"/>
          </a:xfrm>
          <a:prstGeom prst="wedgeRectCallout">
            <a:avLst>
              <a:gd name="adj1" fmla="val 59085"/>
              <a:gd name="adj2" fmla="val -155757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60%</a:t>
            </a: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7380312" y="2960948"/>
            <a:ext cx="1476164" cy="864096"/>
          </a:xfrm>
          <a:prstGeom prst="wedgeRectCallout">
            <a:avLst>
              <a:gd name="adj1" fmla="val -117714"/>
              <a:gd name="adj2" fmla="val 145172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9357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645E-1F25-46C5-BCD9-56EA8908D746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020" y="1664804"/>
            <a:ext cx="8820980" cy="2916324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Зачем нужны </a:t>
            </a:r>
            <a:r>
              <a:rPr lang="ru-RU" sz="3600" b="1" dirty="0" err="1" smtClean="0">
                <a:solidFill>
                  <a:schemeClr val="tx2"/>
                </a:solidFill>
                <a:latin typeface="Arial" pitchFamily="34" charset="0"/>
              </a:rPr>
              <a:t>метапредметные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результаты?    </a:t>
            </a:r>
            <a:endParaRPr lang="ru-RU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00D7E-66EE-491B-9E7D-D995F455AD91}" type="slidenum">
              <a:rPr lang="ru-RU" b="0" smtClean="0"/>
              <a:pPr eaLnBrk="1" hangingPunct="1"/>
              <a:t>30</a:t>
            </a:fld>
            <a:endParaRPr lang="ru-RU" b="0" smtClean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057994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выдвинуть собственную идею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 и удерживать замысел проекта: пример 3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448780"/>
            <a:ext cx="7313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Социальный проект </a:t>
            </a:r>
            <a:r>
              <a:rPr lang="en-US" sz="2800" b="1" dirty="0" smtClean="0">
                <a:solidFill>
                  <a:srgbClr val="FFFF00"/>
                </a:solidFill>
              </a:rPr>
              <a:t>“</a:t>
            </a:r>
            <a:r>
              <a:rPr lang="ru-RU" sz="2800" b="1" dirty="0" smtClean="0">
                <a:solidFill>
                  <a:srgbClr val="FFFF00"/>
                </a:solidFill>
              </a:rPr>
              <a:t>Помоги будущему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первокласснику</a:t>
            </a:r>
            <a:r>
              <a:rPr lang="en-US" sz="2800" b="1" dirty="0" smtClean="0">
                <a:solidFill>
                  <a:srgbClr val="FFFF00"/>
                </a:solidFill>
              </a:rPr>
              <a:t>”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6" descr="D:\2_РАБОТА\1_ТЕКУЩАЯ РАБОТА\00_Ковалева_тендер\Материалы_2-й этап\результаты\Групповые проекты\Калининградская область проекты\390181 МАОУ СОШ №1 г. Светлогрск\390181 МАОУ СОШ №1 г. Светлогрск\СОШ №1 Светлогорск\4б\scan 017.jp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54745" r="9625" b="10625"/>
          <a:stretch>
            <a:fillRect/>
          </a:stretch>
        </p:blipFill>
        <p:spPr bwMode="auto">
          <a:xfrm>
            <a:off x="122238" y="1989138"/>
            <a:ext cx="4400413" cy="280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D:\2_РАБОТА\1_ТЕКУЩАЯ РАБОТА\00_Ковалева_тендер\Материалы_2-й этап\результаты\Групповые проекты\Челябинская область проекты полная версия\Миасс_4ГП_кабинет 25\Миасс_4ГП_кабинет 25\Миасс_4ГП_кабинет 25\Группа 4_0402\Лист планирования_группа4.jpg"/>
          <p:cNvPicPr/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52421" r="10802" b="25718"/>
          <a:stretch/>
        </p:blipFill>
        <p:spPr bwMode="auto">
          <a:xfrm>
            <a:off x="4733739" y="2708920"/>
            <a:ext cx="4154599" cy="1596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2_РАБОТА\1_ТЕКУЩАЯ РАБОТА\00_Ковалева_тендер\Материалы_2-й этап\результаты\Групповые проекты\Челябинская область проекты полная версия\Миасс_4ГП_кабинет 27\Миасс_4ГП_кабинет 27\Миасс_4ГП_кабинет 27\Группа 7_0401\Лист планирования_группа7.jpg"/>
          <p:cNvPicPr/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52572" r="7700" b="25189"/>
          <a:stretch/>
        </p:blipFill>
        <p:spPr bwMode="auto">
          <a:xfrm>
            <a:off x="4211960" y="4917843"/>
            <a:ext cx="4667250" cy="1866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ая выноска 7"/>
          <p:cNvSpPr/>
          <p:nvPr/>
        </p:nvSpPr>
        <p:spPr bwMode="auto">
          <a:xfrm>
            <a:off x="395536" y="5347220"/>
            <a:ext cx="1188132" cy="864096"/>
          </a:xfrm>
          <a:prstGeom prst="wedgeRectCallout">
            <a:avLst>
              <a:gd name="adj1" fmla="val 67903"/>
              <a:gd name="adj2" fmla="val -111665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41%</a:t>
            </a:r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7529313" y="1448780"/>
            <a:ext cx="1476164" cy="864096"/>
          </a:xfrm>
          <a:prstGeom prst="wedgeRectCallout">
            <a:avLst>
              <a:gd name="adj1" fmla="val -67384"/>
              <a:gd name="adj2" fmla="val 93363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44%</a:t>
            </a:r>
          </a:p>
        </p:txBody>
      </p:sp>
      <p:sp>
        <p:nvSpPr>
          <p:cNvPr id="10" name="Прямоугольная выноска 9"/>
          <p:cNvSpPr/>
          <p:nvPr/>
        </p:nvSpPr>
        <p:spPr bwMode="auto">
          <a:xfrm>
            <a:off x="2699792" y="5342284"/>
            <a:ext cx="1172622" cy="864096"/>
          </a:xfrm>
          <a:prstGeom prst="wedgeRectCallout">
            <a:avLst>
              <a:gd name="adj1" fmla="val 75642"/>
              <a:gd name="adj2" fmla="val 81238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13%</a:t>
            </a:r>
          </a:p>
        </p:txBody>
      </p:sp>
    </p:spTree>
    <p:extLst>
      <p:ext uri="{BB962C8B-B14F-4D97-AF65-F5344CB8AC3E}">
        <p14:creationId xmlns:p14="http://schemas.microsoft.com/office/powerpoint/2010/main" val="14865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00D7E-66EE-491B-9E7D-D995F455AD91}" type="slidenum">
              <a:rPr lang="ru-RU" b="0" smtClean="0"/>
              <a:pPr eaLnBrk="1" hangingPunct="1"/>
              <a:t>31</a:t>
            </a:fld>
            <a:endParaRPr lang="ru-RU" b="0" smtClean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057994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выдвинуть собственную идею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 и удерживать замысел проекта: пример 3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448780"/>
            <a:ext cx="7941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Исследовательский проект. Опрос </a:t>
            </a:r>
            <a:r>
              <a:rPr lang="en-US" sz="2800" b="1" dirty="0" smtClean="0">
                <a:solidFill>
                  <a:srgbClr val="FFFF00"/>
                </a:solidFill>
              </a:rPr>
              <a:t>“</a:t>
            </a:r>
            <a:r>
              <a:rPr lang="ru-RU" sz="2800" b="1" dirty="0" smtClean="0">
                <a:solidFill>
                  <a:srgbClr val="FFFF00"/>
                </a:solidFill>
              </a:rPr>
              <a:t>Как мы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проводим свободное время</a:t>
            </a:r>
            <a:r>
              <a:rPr lang="en-US" sz="2800" b="1" dirty="0" smtClean="0">
                <a:solidFill>
                  <a:srgbClr val="FFFF00"/>
                </a:solidFill>
              </a:rPr>
              <a:t>”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13"/>
          <p:cNvPicPr>
            <a:picLocks noChangeAspect="1" noChangeArrowheads="1"/>
          </p:cNvPicPr>
          <p:nvPr/>
        </p:nvPicPr>
        <p:blipFill>
          <a:blip r:embed="rId2">
            <a:grayscl/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63512" r="16995" b="2841"/>
          <a:stretch>
            <a:fillRect/>
          </a:stretch>
        </p:blipFill>
        <p:spPr bwMode="auto">
          <a:xfrm>
            <a:off x="215516" y="2564904"/>
            <a:ext cx="47863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D:\2_РАБОТА\1_ТЕКУЩАЯ РАБОТА\00_Ковалева_тендер\Материалы_2-й этап\результаты\Групповые проекты\Калининградская область проекты\390177 МБОУ СОШ №2 п. Взморье\390177 МБОУ СОШ №2 п. Взморье\МБОУ СОШ №2 Взморье\л1\scan 01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58812" r="8771" b="9918"/>
          <a:stretch>
            <a:fillRect/>
          </a:stretch>
        </p:blipFill>
        <p:spPr bwMode="auto">
          <a:xfrm>
            <a:off x="4498975" y="4027488"/>
            <a:ext cx="45815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395536" y="5785942"/>
            <a:ext cx="1188132" cy="864096"/>
          </a:xfrm>
          <a:prstGeom prst="wedgeRectCallout">
            <a:avLst>
              <a:gd name="adj1" fmla="val 72713"/>
              <a:gd name="adj2" fmla="val -84107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45%</a:t>
            </a: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7056276" y="2780928"/>
            <a:ext cx="1476164" cy="864096"/>
          </a:xfrm>
          <a:prstGeom prst="wedgeRectCallout">
            <a:avLst>
              <a:gd name="adj1" fmla="val -67384"/>
              <a:gd name="adj2" fmla="val 93363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36%</a:t>
            </a:r>
          </a:p>
        </p:txBody>
      </p:sp>
    </p:spTree>
    <p:extLst>
      <p:ext uri="{BB962C8B-B14F-4D97-AF65-F5344CB8AC3E}">
        <p14:creationId xmlns:p14="http://schemas.microsoft.com/office/powerpoint/2010/main" val="13721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вал 7"/>
          <p:cNvSpPr>
            <a:spLocks noChangeArrowheads="1"/>
          </p:cNvSpPr>
          <p:nvPr/>
        </p:nvSpPr>
        <p:spPr bwMode="auto">
          <a:xfrm>
            <a:off x="611188" y="3176588"/>
            <a:ext cx="7885112" cy="3778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 b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245225"/>
            <a:ext cx="476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1D9545-813D-4243-8E91-B5BBE9A4FFCD}" type="slidenum">
              <a:rPr lang="ru-RU" b="0" smtClean="0"/>
              <a:pPr eaLnBrk="1" hangingPunct="1"/>
              <a:t>32</a:t>
            </a:fld>
            <a:endParaRPr lang="ru-RU" b="0" smtClean="0"/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4781" y="1636006"/>
            <a:ext cx="8785225" cy="131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Четыре времени проекта.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Точка развития: Управление временем: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умение строить искусственное время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endParaRPr lang="ru-RU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Овал 2"/>
          <p:cNvSpPr>
            <a:spLocks noChangeArrowheads="1"/>
          </p:cNvSpPr>
          <p:nvPr/>
        </p:nvSpPr>
        <p:spPr bwMode="auto">
          <a:xfrm>
            <a:off x="611188" y="2946400"/>
            <a:ext cx="1439862" cy="769938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ru-RU" b="1" dirty="0">
                <a:solidFill>
                  <a:schemeClr val="bg2"/>
                </a:solidFill>
              </a:rPr>
              <a:t>ЗАПУСК</a:t>
            </a:r>
          </a:p>
        </p:txBody>
      </p:sp>
      <p:sp>
        <p:nvSpPr>
          <p:cNvPr id="13319" name="Овал 10"/>
          <p:cNvSpPr>
            <a:spLocks noChangeArrowheads="1"/>
          </p:cNvSpPr>
          <p:nvPr/>
        </p:nvSpPr>
        <p:spPr bwMode="auto">
          <a:xfrm>
            <a:off x="7015163" y="3033713"/>
            <a:ext cx="1441450" cy="6826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ru-RU" b="1" dirty="0">
                <a:solidFill>
                  <a:schemeClr val="bg2"/>
                </a:solidFill>
              </a:rPr>
              <a:t>ФИНИШ</a:t>
            </a:r>
          </a:p>
        </p:txBody>
      </p:sp>
      <p:sp>
        <p:nvSpPr>
          <p:cNvPr id="13320" name="Выноска 1 8"/>
          <p:cNvSpPr>
            <a:spLocks/>
          </p:cNvSpPr>
          <p:nvPr/>
        </p:nvSpPr>
        <p:spPr bwMode="auto">
          <a:xfrm>
            <a:off x="4010025" y="3706813"/>
            <a:ext cx="2798763" cy="668337"/>
          </a:xfrm>
          <a:prstGeom prst="borderCallout1">
            <a:avLst>
              <a:gd name="adj1" fmla="val 21269"/>
              <a:gd name="adj2" fmla="val 824"/>
              <a:gd name="adj3" fmla="val -40444"/>
              <a:gd name="adj4" fmla="val -15644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endParaRPr lang="ru-RU" b="0"/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3997325" y="3716338"/>
            <a:ext cx="2806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осознание временного интервала</a:t>
            </a:r>
          </a:p>
          <a:p>
            <a:pPr algn="ctr" eaLnBrk="1" hangingPunct="1"/>
            <a:endParaRPr lang="ru-RU"/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166688" y="5121275"/>
            <a:ext cx="8761412" cy="900113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 b="0"/>
          </a:p>
        </p:txBody>
      </p:sp>
      <p:sp>
        <p:nvSpPr>
          <p:cNvPr id="17" name="Выноска 1 16"/>
          <p:cNvSpPr/>
          <p:nvPr/>
        </p:nvSpPr>
        <p:spPr bwMode="auto">
          <a:xfrm>
            <a:off x="5214938" y="6021388"/>
            <a:ext cx="2276475" cy="369887"/>
          </a:xfrm>
          <a:prstGeom prst="borderCallout1">
            <a:avLst>
              <a:gd name="adj1" fmla="val 21270"/>
              <a:gd name="adj2" fmla="val 825"/>
              <a:gd name="adj3" fmla="val -113229"/>
              <a:gd name="adj4" fmla="val -34103"/>
            </a:avLst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 b="0"/>
          </a:p>
        </p:txBody>
      </p:sp>
      <p:sp>
        <p:nvSpPr>
          <p:cNvPr id="18" name="TextBox 17"/>
          <p:cNvSpPr txBox="1"/>
          <p:nvPr/>
        </p:nvSpPr>
        <p:spPr>
          <a:xfrm>
            <a:off x="5238070" y="6028645"/>
            <a:ext cx="1963700" cy="369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реальное время</a:t>
            </a: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2916238" y="3706813"/>
            <a:ext cx="603250" cy="14700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 b="0"/>
          </a:p>
        </p:txBody>
      </p:sp>
      <p:sp>
        <p:nvSpPr>
          <p:cNvPr id="13326" name="Выноска 1 19"/>
          <p:cNvSpPr>
            <a:spLocks/>
          </p:cNvSpPr>
          <p:nvPr/>
        </p:nvSpPr>
        <p:spPr bwMode="auto">
          <a:xfrm>
            <a:off x="358775" y="4037013"/>
            <a:ext cx="2268538" cy="904875"/>
          </a:xfrm>
          <a:prstGeom prst="borderCallout1">
            <a:avLst>
              <a:gd name="adj1" fmla="val 36745"/>
              <a:gd name="adj2" fmla="val 101940"/>
              <a:gd name="adj3" fmla="val 20542"/>
              <a:gd name="adj4" fmla="val 123491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endParaRPr lang="ru-RU" b="0"/>
          </a:p>
        </p:txBody>
      </p:sp>
      <p:sp>
        <p:nvSpPr>
          <p:cNvPr id="13327" name="TextBox 20"/>
          <p:cNvSpPr txBox="1">
            <a:spLocks noChangeArrowheads="1"/>
          </p:cNvSpPr>
          <p:nvPr/>
        </p:nvSpPr>
        <p:spPr bwMode="auto">
          <a:xfrm>
            <a:off x="358775" y="4051300"/>
            <a:ext cx="2268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время конкретного действия</a:t>
            </a:r>
          </a:p>
        </p:txBody>
      </p:sp>
      <p:sp>
        <p:nvSpPr>
          <p:cNvPr id="13328" name="Стрелка влево 15"/>
          <p:cNvSpPr>
            <a:spLocks noChangeArrowheads="1"/>
          </p:cNvSpPr>
          <p:nvPr/>
        </p:nvSpPr>
        <p:spPr bwMode="auto">
          <a:xfrm>
            <a:off x="5807075" y="4489450"/>
            <a:ext cx="1584325" cy="214313"/>
          </a:xfrm>
          <a:prstGeom prst="leftArrow">
            <a:avLst>
              <a:gd name="adj1" fmla="val 50000"/>
              <a:gd name="adj2" fmla="val 49968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 b="0"/>
          </a:p>
        </p:txBody>
      </p:sp>
      <p:sp>
        <p:nvSpPr>
          <p:cNvPr id="13329" name="Выноска 1 22"/>
          <p:cNvSpPr>
            <a:spLocks/>
          </p:cNvSpPr>
          <p:nvPr/>
        </p:nvSpPr>
        <p:spPr bwMode="auto">
          <a:xfrm>
            <a:off x="7391400" y="4057650"/>
            <a:ext cx="1620838" cy="738188"/>
          </a:xfrm>
          <a:prstGeom prst="borderCallout1">
            <a:avLst>
              <a:gd name="adj1" fmla="val 59523"/>
              <a:gd name="adj2" fmla="val -36116"/>
              <a:gd name="adj3" fmla="val 43514"/>
              <a:gd name="adj4" fmla="val -1991"/>
            </a:avLst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endParaRPr lang="ru-RU" b="0"/>
          </a:p>
        </p:txBody>
      </p:sp>
      <p:sp>
        <p:nvSpPr>
          <p:cNvPr id="13330" name="TextBox 23"/>
          <p:cNvSpPr txBox="1">
            <a:spLocks noChangeArrowheads="1"/>
          </p:cNvSpPr>
          <p:nvPr/>
        </p:nvSpPr>
        <p:spPr bwMode="auto">
          <a:xfrm>
            <a:off x="7491413" y="4151313"/>
            <a:ext cx="1436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обратный отсчет </a:t>
            </a:r>
          </a:p>
        </p:txBody>
      </p:sp>
      <p:sp>
        <p:nvSpPr>
          <p:cNvPr id="13331" name="TextBox 18"/>
          <p:cNvSpPr txBox="1">
            <a:spLocks noChangeArrowheads="1"/>
          </p:cNvSpPr>
          <p:nvPr/>
        </p:nvSpPr>
        <p:spPr bwMode="auto">
          <a:xfrm>
            <a:off x="3519488" y="3190875"/>
            <a:ext cx="269875" cy="3683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00388" y="4037013"/>
            <a:ext cx="233362" cy="3683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0500" y="4392613"/>
            <a:ext cx="271463" cy="3683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03700" y="5386388"/>
            <a:ext cx="269875" cy="36988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gray">
          <a:xfrm>
            <a:off x="4403" y="80628"/>
            <a:ext cx="9036496" cy="1425910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Развивающий потенциал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проектной деятельности:</a:t>
            </a:r>
          </a:p>
          <a:p>
            <a:pPr algn="ctr">
              <a:lnSpc>
                <a:spcPct val="80000"/>
              </a:lnSpc>
            </a:pPr>
            <a:r>
              <a:rPr lang="ru-RU" sz="3000" b="1" i="1" dirty="0" smtClean="0">
                <a:solidFill>
                  <a:srgbClr val="FFFF00"/>
                </a:solidFill>
                <a:cs typeface="Arial" pitchFamily="34" charset="0"/>
              </a:rPr>
              <a:t>Управление временем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5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245225"/>
            <a:ext cx="476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B2AED2-3BB8-4305-9FFF-8821C6C69C4B}" type="slidenum">
              <a:rPr lang="ru-RU" b="0" smtClean="0"/>
              <a:pPr eaLnBrk="1" hangingPunct="1"/>
              <a:t>33</a:t>
            </a:fld>
            <a:endParaRPr lang="ru-RU" b="0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30038" y="1751310"/>
            <a:ext cx="8785225" cy="59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Педагогические задачи и возможные решения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ru-RU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630238" y="2349500"/>
            <a:ext cx="79581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2400" i="1" u="sng" dirty="0" smtClean="0">
                <a:solidFill>
                  <a:srgbClr val="0000FF"/>
                </a:solidFill>
              </a:rPr>
              <a:t>Задача</a:t>
            </a:r>
            <a:r>
              <a:rPr lang="ru-RU" sz="2400" i="1" dirty="0" smtClean="0">
                <a:solidFill>
                  <a:srgbClr val="0000FF"/>
                </a:solidFill>
              </a:rPr>
              <a:t>: научить видеть, соотносить, отслеживать все виды времени, </a:t>
            </a:r>
            <a:r>
              <a:rPr lang="ru-RU" sz="2400" i="1" dirty="0">
                <a:solidFill>
                  <a:srgbClr val="0000FF"/>
                </a:solidFill>
              </a:rPr>
              <a:t>управлять </a:t>
            </a:r>
            <a:r>
              <a:rPr lang="ru-RU" sz="2400" i="1" dirty="0" smtClean="0">
                <a:solidFill>
                  <a:srgbClr val="0000FF"/>
                </a:solidFill>
              </a:rPr>
              <a:t>ими</a:t>
            </a:r>
          </a:p>
          <a:p>
            <a:pPr marL="0" indent="0" algn="ctr">
              <a:buFontTx/>
              <a:buNone/>
              <a:defRPr/>
            </a:pPr>
            <a:endParaRPr lang="ru-RU" sz="2400" i="1" dirty="0" smtClean="0"/>
          </a:p>
          <a:p>
            <a:pPr marL="0" indent="0" algn="just">
              <a:buFontTx/>
              <a:buNone/>
              <a:defRPr/>
            </a:pPr>
            <a:endParaRPr lang="ru-RU" sz="2400" i="1" dirty="0" smtClean="0"/>
          </a:p>
          <a:p>
            <a:pPr marL="609600" indent="-609600">
              <a:buFontTx/>
              <a:buAutoNum type="arabicPeriod"/>
              <a:defRPr/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431540" y="2528899"/>
            <a:ext cx="7958138" cy="25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Формы и приемы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: обязательное (лучше – негласное) управление проектом учителем: </a:t>
            </a:r>
          </a:p>
          <a:p>
            <a:pPr>
              <a:spcBef>
                <a:spcPts val="0"/>
              </a:spcBef>
              <a:defRPr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фиксированное время «промежуточных финишей» – консультаций, обсуждений, предзащит и т.п.</a:t>
            </a:r>
          </a:p>
          <a:p>
            <a:pPr>
              <a:spcBef>
                <a:spcPts val="0"/>
              </a:spcBef>
              <a:defRPr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постепенно нарастающая продолжительность проекта (от одного-двух дней, до 1-го месяца, четверти, полугодия)</a:t>
            </a:r>
          </a:p>
          <a:p>
            <a:pPr>
              <a:spcBef>
                <a:spcPts val="0"/>
              </a:spcBef>
              <a:defRPr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«обозримое» время проекта, его материализация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marL="0" indent="-609600">
              <a:spcBef>
                <a:spcPts val="0"/>
              </a:spcBef>
              <a:buFontTx/>
              <a:buAutoNum type="arabicPeriod"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539750" y="5445125"/>
            <a:ext cx="7958138" cy="8281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Важно помнить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полностью самостоятельные ученические проекты невозможны!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4" name="Picture 2" descr="http://its-apk.ru/assets/images/VSPOMOG/pesoch_ch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4185084"/>
            <a:ext cx="5397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4403" y="80628"/>
            <a:ext cx="9036496" cy="1512168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Развивающий потенциал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проектной деятельности:</a:t>
            </a:r>
          </a:p>
          <a:p>
            <a:pPr algn="ctr">
              <a:lnSpc>
                <a:spcPct val="80000"/>
              </a:lnSpc>
            </a:pPr>
            <a:r>
              <a:rPr lang="ru-RU" sz="3000" b="1" i="1" dirty="0" smtClean="0">
                <a:solidFill>
                  <a:srgbClr val="FFFF00"/>
                </a:solidFill>
                <a:cs typeface="Arial" pitchFamily="34" charset="0"/>
              </a:rPr>
              <a:t>Управление временем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3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02038-6755-426B-9E8F-640E86994EBF}" type="slidenum">
              <a:rPr lang="ru-RU" b="0" smtClean="0"/>
              <a:pPr eaLnBrk="1" hangingPunct="1"/>
              <a:t>34</a:t>
            </a:fld>
            <a:endParaRPr lang="ru-RU" b="0" smtClean="0"/>
          </a:p>
        </p:txBody>
      </p:sp>
      <p:pic>
        <p:nvPicPr>
          <p:cNvPr id="15365" name="Рисунок 14" descr="D:\2_РАБОТА\1_ТЕКУЩАЯ РАБОТА\00_Ковалева_тендер\Материалы_2-й этап\результаты\Групповые проекты\Калининградская область проекты\390160 МБОУ СОШ г. Пионерский\390160 МБОУ СОШ г. Пионерский\Пионерский\scan 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73" b="11278"/>
          <a:stretch>
            <a:fillRect/>
          </a:stretch>
        </p:blipFill>
        <p:spPr bwMode="auto">
          <a:xfrm>
            <a:off x="323849" y="1648978"/>
            <a:ext cx="7705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3" b="32788"/>
          <a:stretch>
            <a:fillRect/>
          </a:stretch>
        </p:blipFill>
        <p:spPr bwMode="auto">
          <a:xfrm>
            <a:off x="1827560" y="4005064"/>
            <a:ext cx="70342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7" b="32686"/>
          <a:stretch>
            <a:fillRect/>
          </a:stretch>
        </p:blipFill>
        <p:spPr bwMode="auto">
          <a:xfrm>
            <a:off x="323850" y="5272757"/>
            <a:ext cx="67691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988174" y="3807978"/>
            <a:ext cx="1273175" cy="1512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260475" y="5193196"/>
            <a:ext cx="5832475" cy="1511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130002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Оценка качества начального образования: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умение управлять временем (примеры)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F1A7AD-E629-4741-8F8C-107C9692BECC}" type="slidenum">
              <a:rPr lang="ru-RU" b="0" smtClean="0"/>
              <a:pPr eaLnBrk="1" hangingPunct="1"/>
              <a:t>35</a:t>
            </a:fld>
            <a:endParaRPr lang="ru-RU" b="0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7798" y="1664804"/>
            <a:ext cx="8785225" cy="14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Продукт проекта – изменение ситуации</a:t>
            </a:r>
          </a:p>
          <a:p>
            <a:pPr marL="0" indent="0" algn="ctr">
              <a:buFontTx/>
              <a:buNone/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Ученический проект: изменение самого </a:t>
            </a:r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автора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, возможность увидеть себя в «продукте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ctr">
              <a:buFontTx/>
              <a:buNone/>
              <a:defRPr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6543" y="3243449"/>
            <a:ext cx="8656637" cy="34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5000"/>
              </a:lnSpc>
              <a:buFontTx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Точка развития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самовыражение</a:t>
            </a:r>
          </a:p>
          <a:p>
            <a:pPr marL="0" indent="0" algn="ctr">
              <a:lnSpc>
                <a:spcPct val="85000"/>
              </a:lnSpc>
              <a:buFontTx/>
              <a:buNone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Именно на этой основе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формируется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развивается идентичность, способность к самоопределению (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кто Я?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самотождественность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indent="-342900">
              <a:lnSpc>
                <a:spcPct val="85000"/>
              </a:lnSpc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Временная: преемственность, связь прошлого, настоящего и будущего</a:t>
            </a:r>
          </a:p>
          <a:p>
            <a:pPr lvl="1" indent="-342900">
              <a:lnSpc>
                <a:spcPct val="85000"/>
              </a:lnSpc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Социально-ролевая: и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самотождественность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, и адекватность ситуации</a:t>
            </a:r>
          </a:p>
          <a:p>
            <a:pPr marL="0" indent="0" algn="just">
              <a:lnSpc>
                <a:spcPct val="85000"/>
              </a:lnSpc>
              <a:buFontTx/>
              <a:buNone/>
              <a:defRPr/>
            </a:pP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5000"/>
              </a:lnSpc>
              <a:buFontTx/>
              <a:buAutoNum type="arabicPeriod"/>
              <a:defRPr/>
            </a:pPr>
            <a:endParaRPr lang="ru-RU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4403" y="80628"/>
            <a:ext cx="9036496" cy="1512168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Развивающий потенциал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проектной деятельности:</a:t>
            </a:r>
          </a:p>
          <a:p>
            <a:pPr algn="ctr">
              <a:lnSpc>
                <a:spcPct val="80000"/>
              </a:lnSpc>
            </a:pPr>
            <a:r>
              <a:rPr lang="ru-RU" sz="3000" b="1" i="1" dirty="0" smtClean="0">
                <a:solidFill>
                  <a:srgbClr val="FFFF00"/>
                </a:solidFill>
                <a:cs typeface="Arial" pitchFamily="34" charset="0"/>
              </a:rPr>
              <a:t>Возможность для самовыражения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34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245225"/>
            <a:ext cx="476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CB5DDD-62AA-4C69-A188-79ECD97BA0C9}" type="slidenum">
              <a:rPr lang="ru-RU" b="0" smtClean="0"/>
              <a:pPr eaLnBrk="1" hangingPunct="1"/>
              <a:t>36</a:t>
            </a:fld>
            <a:endParaRPr lang="ru-RU" b="0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8695" y="1317701"/>
            <a:ext cx="87852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Педагогические задачи и возможные решения</a:t>
            </a:r>
          </a:p>
          <a:p>
            <a:pPr marL="0" indent="0" algn="ctr">
              <a:buFontTx/>
              <a:buNone/>
              <a:defRPr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ru-RU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245517" y="1814426"/>
            <a:ext cx="84248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2400" i="1" u="sng" dirty="0" smtClean="0">
                <a:latin typeface="Arial" pitchFamily="34" charset="0"/>
                <a:cs typeface="Arial" pitchFamily="34" charset="0"/>
              </a:rPr>
              <a:t>Задача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: удержать и от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предрешенности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и от принятия чужой идентичности, и от диффузии идентичности, и от рискованных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самоиспытаний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188694" y="2996951"/>
            <a:ext cx="8667911" cy="28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1800" i="1" u="sng" dirty="0" smtClean="0">
                <a:latin typeface="Arial" pitchFamily="34" charset="0"/>
                <a:cs typeface="Arial" pitchFamily="34" charset="0"/>
              </a:rPr>
              <a:t>Формы и приемы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расширение возможностей для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выбора и «проб»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«пробы» в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индивидуальных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групповых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проектах</a:t>
            </a:r>
          </a:p>
          <a:p>
            <a:pPr>
              <a:spcBef>
                <a:spcPts val="0"/>
              </a:spcBef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«пробы»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в исполнении различных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ролей в групповой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работе</a:t>
            </a:r>
          </a:p>
          <a:p>
            <a:pPr>
              <a:spcBef>
                <a:spcPts val="0"/>
              </a:spcBef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робы» различных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социальных ролей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(например, в «личностно» окрашенных проектах)</a:t>
            </a:r>
          </a:p>
          <a:p>
            <a:pPr>
              <a:spcBef>
                <a:spcPts val="0"/>
              </a:spcBef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«пробы» различных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сфер человеческой деятельности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(человек-человек, человек-знак, человек-природа, человек-техника, человек-образ)</a:t>
            </a:r>
          </a:p>
          <a:p>
            <a:pPr>
              <a:spcBef>
                <a:spcPts val="0"/>
              </a:spcBef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пробы»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в различных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областях знаний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т.ч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– выполнение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межпредметных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проектов</a:t>
            </a:r>
          </a:p>
          <a:p>
            <a:pPr>
              <a:spcBef>
                <a:spcPts val="0"/>
              </a:spcBef>
              <a:defRPr/>
            </a:pPr>
            <a:r>
              <a:rPr lang="ru-RU" sz="1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обязательность </a:t>
            </a:r>
            <a:r>
              <a:rPr lang="ru-RU" sz="1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самооценки и рефлексии</a:t>
            </a:r>
          </a:p>
          <a:p>
            <a:pPr marL="0" algn="just">
              <a:spcBef>
                <a:spcPts val="0"/>
              </a:spcBef>
              <a:defRPr/>
            </a:pPr>
            <a:endParaRPr lang="ru-RU" sz="18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defRPr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defRPr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marL="0" indent="-609600">
              <a:spcBef>
                <a:spcPts val="0"/>
              </a:spcBef>
              <a:buFontTx/>
              <a:buAutoNum type="arabicPeriod"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04006" y="5809120"/>
            <a:ext cx="7958138" cy="96058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5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Важно помнить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презентации, выставки достижений, праздники и т.п. не должны подменять собой самооценку и рефлексию</a:t>
            </a:r>
          </a:p>
          <a:p>
            <a:pPr marL="0" indent="0" algn="ctr">
              <a:lnSpc>
                <a:spcPct val="85000"/>
              </a:lnSpc>
              <a:buFontTx/>
              <a:buNone/>
              <a:defRPr/>
            </a:pP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>
              <a:lnSpc>
                <a:spcPct val="85000"/>
              </a:lnSpc>
              <a:buFontTx/>
              <a:buAutoNum type="arabicPeriod"/>
              <a:defRPr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4403" y="80628"/>
            <a:ext cx="9036496" cy="1127622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Развивающий потенциал</a:t>
            </a: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проектной деятельности:</a:t>
            </a:r>
          </a:p>
          <a:p>
            <a:pPr algn="ctr">
              <a:lnSpc>
                <a:spcPct val="80000"/>
              </a:lnSpc>
            </a:pPr>
            <a:r>
              <a:rPr lang="ru-RU" sz="2800" b="1" i="1" dirty="0" smtClean="0">
                <a:solidFill>
                  <a:srgbClr val="FFFF00"/>
                </a:solidFill>
                <a:cs typeface="Arial" pitchFamily="34" charset="0"/>
              </a:rPr>
              <a:t>Возможность для самовыражения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69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C5E3F5-948B-48F7-A4F9-80D9A04290BF}" type="slidenum">
              <a:rPr lang="ru-RU" b="0" smtClean="0"/>
              <a:pPr eaLnBrk="1" hangingPunct="1"/>
              <a:t>37</a:t>
            </a:fld>
            <a:endParaRPr lang="ru-RU" b="0" smtClean="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9012" y="1304764"/>
            <a:ext cx="87852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Проект – изначально потенциально ответственная ситуация.</a:t>
            </a:r>
          </a:p>
          <a:p>
            <a:pPr marL="0" indent="0">
              <a:buFontTx/>
              <a:buNone/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«ПОДПИСЬ»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 признание авторства и принятие ответственности </a:t>
            </a:r>
          </a:p>
          <a:p>
            <a:pPr marL="0" indent="0">
              <a:buFontTx/>
              <a:buNone/>
              <a:defRPr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7428" y="3284984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Точка развития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способность к принятию ответственных решений и осуществлению ответственных действий 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ru-RU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05346" y="4869160"/>
            <a:ext cx="8735553" cy="17281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Важно, в  частности, помнить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подпись и ссылки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использованные источники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(литературу, сайты, прецеденты и т.п.)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обязательны.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Работы, содержащие плагиат,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рассматриваются и не оцениваются!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>
              <a:lnSpc>
                <a:spcPct val="90000"/>
              </a:lnSpc>
              <a:buFontTx/>
              <a:buAutoNum type="arabicPeriod"/>
              <a:defRPr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4403" y="80628"/>
            <a:ext cx="9036496" cy="1127622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Развивающий потенциал</a:t>
            </a: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проектной деятельности:</a:t>
            </a:r>
          </a:p>
          <a:p>
            <a:pPr algn="ctr">
              <a:lnSpc>
                <a:spcPct val="80000"/>
              </a:lnSpc>
            </a:pPr>
            <a:r>
              <a:rPr lang="ru-RU" sz="2800" b="1" i="1" dirty="0" smtClean="0">
                <a:solidFill>
                  <a:srgbClr val="FFFF00"/>
                </a:solidFill>
                <a:cs typeface="Arial" pitchFamily="34" charset="0"/>
              </a:rPr>
              <a:t>Потенциально ответственная ситуация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0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12260" y="62198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4D38B5-5279-4F85-A8F6-3E00774D901D}" type="slidenum">
              <a:rPr lang="ru-RU" b="0" smtClean="0"/>
              <a:pPr eaLnBrk="1" hangingPunct="1"/>
              <a:t>38</a:t>
            </a:fld>
            <a:endParaRPr lang="ru-RU" b="0" dirty="0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3507" y="1484784"/>
            <a:ext cx="8785225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 Проект и средства его реализации.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Ситуация проектирования вынуждает школьников идти не от способа к задаче, а ОТ ЗАДАЧИ К СПОСОБУ, т.е. выводит за рамки чисто учебных тренировочных ситуаций.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Это – необходимое условие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субъективации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(присвоения) собственных знаний.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buFontTx/>
              <a:buAutoNum type="arabicPeriod"/>
              <a:defRPr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13507" y="3681028"/>
            <a:ext cx="8729662" cy="112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Точка развития –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поиск средств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основа способности становиться субъектами собственных знаний 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buFontTx/>
              <a:buAutoNum type="arabicPeriod"/>
              <a:defRPr/>
            </a:pPr>
            <a:endParaRPr lang="ru-RU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59532" y="5026025"/>
            <a:ext cx="7958137" cy="17208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Важно помнить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проектное задание должно  предполагать применение освоенных знаний и способов деятельности в новых, «непохожих» на обучающие, ситуациях (лучше – максимально приближенных к реальным)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107503" y="80628"/>
            <a:ext cx="8933395" cy="1127622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Развивающий потенциал</a:t>
            </a: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проектной деятельности:</a:t>
            </a:r>
          </a:p>
          <a:p>
            <a:pPr algn="ctr">
              <a:lnSpc>
                <a:spcPct val="80000"/>
              </a:lnSpc>
            </a:pPr>
            <a:r>
              <a:rPr lang="ru-RU" sz="2800" b="1" i="1" dirty="0" smtClean="0">
                <a:solidFill>
                  <a:srgbClr val="FFFF00"/>
                </a:solidFill>
                <a:cs typeface="Arial" pitchFamily="34" charset="0"/>
              </a:rPr>
              <a:t>Средства реализации: от задачи к способу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E740F-8E47-47CC-948E-166B90592DCD}" type="slidenum">
              <a:rPr lang="ru-RU" b="0" smtClean="0"/>
              <a:pPr eaLnBrk="1" hangingPunct="1"/>
              <a:t>39</a:t>
            </a:fld>
            <a:endParaRPr lang="ru-RU" b="0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0484" name="Rectangle 4"/>
          <p:cNvSpPr txBox="1">
            <a:spLocks noChangeArrowheads="1"/>
          </p:cNvSpPr>
          <p:nvPr/>
        </p:nvSpPr>
        <p:spPr bwMode="auto">
          <a:xfrm>
            <a:off x="210456" y="1628800"/>
            <a:ext cx="878522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sz="3200" dirty="0">
                <a:solidFill>
                  <a:schemeClr val="tx2"/>
                </a:solidFill>
              </a:rPr>
              <a:t>6. Проект и коммуникация</a:t>
            </a:r>
            <a:r>
              <a:rPr lang="ru-RU" sz="2800" dirty="0"/>
              <a:t>:</a:t>
            </a:r>
          </a:p>
          <a:p>
            <a:pPr lvl="1" algn="just">
              <a:spcBef>
                <a:spcPct val="20000"/>
              </a:spcBef>
              <a:buFontTx/>
              <a:buChar char="–"/>
            </a:pPr>
            <a:r>
              <a:rPr lang="ru-RU" sz="2800" dirty="0"/>
              <a:t>взаимодействие при общении</a:t>
            </a:r>
          </a:p>
          <a:p>
            <a:pPr lvl="1" algn="just">
              <a:spcBef>
                <a:spcPct val="20000"/>
              </a:spcBef>
              <a:buFontTx/>
              <a:buChar char="–"/>
            </a:pPr>
            <a:r>
              <a:rPr lang="ru-RU" sz="2800" dirty="0"/>
              <a:t>коммуникация в ходе презентация </a:t>
            </a:r>
          </a:p>
          <a:p>
            <a:pPr algn="just">
              <a:spcBef>
                <a:spcPct val="20000"/>
              </a:spcBef>
            </a:pPr>
            <a:endParaRPr lang="ru-RU" sz="1600" dirty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ru-RU" sz="3200" dirty="0">
                <a:solidFill>
                  <a:schemeClr val="tx2"/>
                </a:solidFill>
              </a:rPr>
              <a:t>7. Проект и </a:t>
            </a:r>
            <a:r>
              <a:rPr lang="ru-RU" sz="3200" dirty="0" smtClean="0">
                <a:solidFill>
                  <a:schemeClr val="tx2"/>
                </a:solidFill>
              </a:rPr>
              <a:t>сотрудничество</a:t>
            </a:r>
          </a:p>
          <a:p>
            <a:pPr algn="just">
              <a:spcBef>
                <a:spcPct val="20000"/>
              </a:spcBef>
            </a:pPr>
            <a:r>
              <a:rPr lang="ru-RU" sz="2800" dirty="0" smtClean="0"/>
              <a:t>(групповые</a:t>
            </a:r>
            <a:r>
              <a:rPr lang="ru-RU" sz="2800" dirty="0"/>
              <a:t>, парные проекты):</a:t>
            </a:r>
          </a:p>
          <a:p>
            <a:pPr lvl="1" algn="just">
              <a:spcBef>
                <a:spcPct val="20000"/>
              </a:spcBef>
              <a:buFontTx/>
              <a:buChar char="–"/>
            </a:pPr>
            <a:r>
              <a:rPr lang="ru-RU" sz="2800" dirty="0"/>
              <a:t>принятие согласованных решений</a:t>
            </a:r>
          </a:p>
          <a:p>
            <a:pPr lvl="1" algn="just">
              <a:spcBef>
                <a:spcPct val="20000"/>
              </a:spcBef>
              <a:buFontTx/>
              <a:buChar char="–"/>
            </a:pPr>
            <a:r>
              <a:rPr lang="ru-RU" sz="2800" dirty="0"/>
              <a:t>работа над общим продуктом</a:t>
            </a:r>
          </a:p>
          <a:p>
            <a:pPr lvl="1" algn="just">
              <a:spcBef>
                <a:spcPct val="20000"/>
              </a:spcBef>
              <a:buFontTx/>
              <a:buChar char="–"/>
            </a:pPr>
            <a:r>
              <a:rPr lang="ru-RU" sz="2800" dirty="0"/>
              <a:t>разделение ответственности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108323" y="103548"/>
            <a:ext cx="8712149" cy="1127622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Развивающий потенциал</a:t>
            </a: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проектной деятельности:</a:t>
            </a:r>
          </a:p>
          <a:p>
            <a:pPr algn="ctr">
              <a:lnSpc>
                <a:spcPct val="80000"/>
              </a:lnSpc>
            </a:pPr>
            <a:r>
              <a:rPr lang="ru-RU" sz="2800" b="1" i="1" dirty="0" smtClean="0">
                <a:solidFill>
                  <a:srgbClr val="FFFF00"/>
                </a:solidFill>
                <a:cs typeface="Arial" pitchFamily="34" charset="0"/>
              </a:rPr>
              <a:t>Сотрудничество и коммуникация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04435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чём согласно ФГОС состоит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результат образования?</a:t>
            </a:r>
            <a:endParaRPr lang="ru-RU" alt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Картинка 61 из 308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9"/>
          <a:stretch/>
        </p:blipFill>
        <p:spPr bwMode="auto">
          <a:xfrm>
            <a:off x="1511660" y="1466090"/>
            <a:ext cx="124048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i?id=67917254&amp;tov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66090"/>
            <a:ext cx="93428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триховая стрелка вправо 2"/>
          <p:cNvSpPr/>
          <p:nvPr/>
        </p:nvSpPr>
        <p:spPr bwMode="auto">
          <a:xfrm>
            <a:off x="395535" y="2636912"/>
            <a:ext cx="8534919" cy="828092"/>
          </a:xfrm>
          <a:prstGeom prst="strip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Начальная школа               Основная школа                  Старшая школа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13453" y="3356992"/>
            <a:ext cx="8606927" cy="1692188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" charset="0"/>
              </a:rPr>
              <a:t>Личностное развитие на основе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" charset="0"/>
              </a:rPr>
              <a:t>становления и развития учебной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charset="0"/>
              </a:rPr>
              <a:t>самостоятельности и освоения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charset="0"/>
              </a:rPr>
              <a:t>системы научных знаний</a:t>
            </a:r>
            <a:endParaRPr kumimoji="0" lang="ru-RU" sz="3600" b="0" i="1" u="none" strike="noStrike" cap="none" normalizeH="0" baseline="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13453" y="5179216"/>
            <a:ext cx="3384377" cy="1562151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Учебная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деятельность –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ведущая;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освоение средств  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012535" y="5194598"/>
            <a:ext cx="4898515" cy="1546769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Освоенные средства</a:t>
            </a:r>
          </a:p>
          <a:p>
            <a:pPr algn="ctr"/>
            <a:r>
              <a:rPr lang="ru-RU" sz="2400" b="1" i="1" dirty="0">
                <a:solidFill>
                  <a:schemeClr val="bg2"/>
                </a:solidFill>
                <a:latin typeface="Arial" charset="0"/>
              </a:rPr>
              <a:t>учебной </a:t>
            </a:r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деятельности –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инструмент формирования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«Я-концепции»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 </a:t>
            </a:r>
          </a:p>
        </p:txBody>
      </p:sp>
      <p:pic>
        <p:nvPicPr>
          <p:cNvPr id="22" name="Picture 12" descr="Картинка 55 из 77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26600"/>
          <a:stretch/>
        </p:blipFill>
        <p:spPr bwMode="auto">
          <a:xfrm>
            <a:off x="7560332" y="1466090"/>
            <a:ext cx="97636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i?id=67917254&amp;tov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28" y="1466090"/>
            <a:ext cx="93428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97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4552156" y="2954272"/>
            <a:ext cx="1836738" cy="43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959223" y="2954272"/>
            <a:ext cx="576263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24585" name="Прямая соединительная линия 3"/>
          <p:cNvCxnSpPr>
            <a:cxnSpLocks noChangeShapeType="1"/>
          </p:cNvCxnSpPr>
          <p:nvPr/>
        </p:nvCxnSpPr>
        <p:spPr bwMode="auto">
          <a:xfrm flipV="1">
            <a:off x="969963" y="5713413"/>
            <a:ext cx="7200900" cy="36512"/>
          </a:xfrm>
          <a:prstGeom prst="line">
            <a:avLst/>
          </a:prstGeom>
          <a:noFill/>
          <a:ln w="38100" cap="sq" algn="ctr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Box 8"/>
          <p:cNvSpPr txBox="1">
            <a:spLocks noChangeArrowheads="1"/>
          </p:cNvSpPr>
          <p:nvPr/>
        </p:nvSpPr>
        <p:spPr bwMode="auto">
          <a:xfrm>
            <a:off x="719138" y="5894388"/>
            <a:ext cx="43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100</a:t>
            </a:r>
          </a:p>
        </p:txBody>
      </p:sp>
      <p:cxnSp>
        <p:nvCxnSpPr>
          <p:cNvPr id="24587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969963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1690688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2409825" y="5651500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3130550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3849688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4570413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5291138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6010275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6731000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7450138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8170863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8" name="TextBox 27"/>
          <p:cNvSpPr txBox="1">
            <a:spLocks noChangeArrowheads="1"/>
          </p:cNvSpPr>
          <p:nvPr/>
        </p:nvSpPr>
        <p:spPr bwMode="auto">
          <a:xfrm>
            <a:off x="7270750" y="5894388"/>
            <a:ext cx="360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80</a:t>
            </a:r>
          </a:p>
        </p:txBody>
      </p:sp>
      <p:sp>
        <p:nvSpPr>
          <p:cNvPr id="24599" name="TextBox 28"/>
          <p:cNvSpPr txBox="1">
            <a:spLocks noChangeArrowheads="1"/>
          </p:cNvSpPr>
          <p:nvPr/>
        </p:nvSpPr>
        <p:spPr bwMode="auto">
          <a:xfrm>
            <a:off x="8007350" y="5884863"/>
            <a:ext cx="43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100</a:t>
            </a:r>
          </a:p>
        </p:txBody>
      </p:sp>
      <p:sp>
        <p:nvSpPr>
          <p:cNvPr id="24600" name="TextBox 34"/>
          <p:cNvSpPr txBox="1">
            <a:spLocks noChangeArrowheads="1"/>
          </p:cNvSpPr>
          <p:nvPr/>
        </p:nvSpPr>
        <p:spPr bwMode="auto">
          <a:xfrm>
            <a:off x="4425950" y="5894388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0</a:t>
            </a:r>
          </a:p>
        </p:txBody>
      </p:sp>
      <p:sp>
        <p:nvSpPr>
          <p:cNvPr id="24601" name="TextBox 37"/>
          <p:cNvSpPr txBox="1">
            <a:spLocks noChangeArrowheads="1"/>
          </p:cNvSpPr>
          <p:nvPr/>
        </p:nvSpPr>
        <p:spPr bwMode="auto">
          <a:xfrm>
            <a:off x="1509713" y="5894388"/>
            <a:ext cx="3603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80</a:t>
            </a:r>
          </a:p>
        </p:txBody>
      </p:sp>
      <p:sp>
        <p:nvSpPr>
          <p:cNvPr id="24602" name="TextBox 38"/>
          <p:cNvSpPr txBox="1">
            <a:spLocks noChangeArrowheads="1"/>
          </p:cNvSpPr>
          <p:nvPr/>
        </p:nvSpPr>
        <p:spPr bwMode="auto">
          <a:xfrm>
            <a:off x="2230438" y="5894388"/>
            <a:ext cx="3603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60</a:t>
            </a:r>
          </a:p>
        </p:txBody>
      </p:sp>
      <p:sp>
        <p:nvSpPr>
          <p:cNvPr id="24603" name="TextBox 39"/>
          <p:cNvSpPr txBox="1">
            <a:spLocks noChangeArrowheads="1"/>
          </p:cNvSpPr>
          <p:nvPr/>
        </p:nvSpPr>
        <p:spPr bwMode="auto">
          <a:xfrm>
            <a:off x="2951163" y="5892800"/>
            <a:ext cx="358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40</a:t>
            </a:r>
          </a:p>
        </p:txBody>
      </p:sp>
      <p:sp>
        <p:nvSpPr>
          <p:cNvPr id="24604" name="TextBox 40"/>
          <p:cNvSpPr txBox="1">
            <a:spLocks noChangeArrowheads="1"/>
          </p:cNvSpPr>
          <p:nvPr/>
        </p:nvSpPr>
        <p:spPr bwMode="auto">
          <a:xfrm>
            <a:off x="3670300" y="5857875"/>
            <a:ext cx="360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20</a:t>
            </a:r>
          </a:p>
        </p:txBody>
      </p:sp>
      <p:sp>
        <p:nvSpPr>
          <p:cNvPr id="24605" name="TextBox 41"/>
          <p:cNvSpPr txBox="1">
            <a:spLocks noChangeArrowheads="1"/>
          </p:cNvSpPr>
          <p:nvPr/>
        </p:nvSpPr>
        <p:spPr bwMode="auto">
          <a:xfrm>
            <a:off x="5110163" y="5894388"/>
            <a:ext cx="3603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20</a:t>
            </a:r>
          </a:p>
        </p:txBody>
      </p:sp>
      <p:sp>
        <p:nvSpPr>
          <p:cNvPr id="24606" name="TextBox 42"/>
          <p:cNvSpPr txBox="1">
            <a:spLocks noChangeArrowheads="1"/>
          </p:cNvSpPr>
          <p:nvPr/>
        </p:nvSpPr>
        <p:spPr bwMode="auto">
          <a:xfrm>
            <a:off x="5830888" y="5894388"/>
            <a:ext cx="35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40</a:t>
            </a:r>
          </a:p>
        </p:txBody>
      </p:sp>
      <p:sp>
        <p:nvSpPr>
          <p:cNvPr id="24607" name="TextBox 43"/>
          <p:cNvSpPr txBox="1">
            <a:spLocks noChangeArrowheads="1"/>
          </p:cNvSpPr>
          <p:nvPr/>
        </p:nvSpPr>
        <p:spPr bwMode="auto">
          <a:xfrm>
            <a:off x="6550025" y="5894388"/>
            <a:ext cx="360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60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395288" y="6473825"/>
            <a:ext cx="180975" cy="1793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 b="0" dirty="0"/>
          </a:p>
        </p:txBody>
      </p:sp>
      <p:sp>
        <p:nvSpPr>
          <p:cNvPr id="24609" name="TextBox 62"/>
          <p:cNvSpPr txBox="1">
            <a:spLocks noChangeArrowheads="1"/>
          </p:cNvSpPr>
          <p:nvPr/>
        </p:nvSpPr>
        <p:spPr bwMode="auto">
          <a:xfrm>
            <a:off x="3217863" y="6378575"/>
            <a:ext cx="206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Только базовый</a:t>
            </a:r>
          </a:p>
        </p:txBody>
      </p:sp>
      <p:sp>
        <p:nvSpPr>
          <p:cNvPr id="24610" name="Прямоугольник 63"/>
          <p:cNvSpPr>
            <a:spLocks noChangeArrowheads="1"/>
          </p:cNvSpPr>
          <p:nvPr/>
        </p:nvSpPr>
        <p:spPr bwMode="auto">
          <a:xfrm>
            <a:off x="5651500" y="6472238"/>
            <a:ext cx="179388" cy="1809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24611" name="TextBox 64"/>
          <p:cNvSpPr txBox="1">
            <a:spLocks noChangeArrowheads="1"/>
          </p:cNvSpPr>
          <p:nvPr/>
        </p:nvSpPr>
        <p:spPr bwMode="auto">
          <a:xfrm>
            <a:off x="5821363" y="6380163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Повышенный</a:t>
            </a:r>
          </a:p>
        </p:txBody>
      </p:sp>
      <p:cxnSp>
        <p:nvCxnSpPr>
          <p:cNvPr id="24612" name="Прямая соединительная линия 91"/>
          <p:cNvCxnSpPr>
            <a:cxnSpLocks noChangeShapeType="1"/>
          </p:cNvCxnSpPr>
          <p:nvPr/>
        </p:nvCxnSpPr>
        <p:spPr bwMode="auto">
          <a:xfrm>
            <a:off x="4536000" y="2196000"/>
            <a:ext cx="0" cy="35280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3" name="TextBox 47"/>
          <p:cNvSpPr txBox="1">
            <a:spLocks noChangeArrowheads="1"/>
          </p:cNvSpPr>
          <p:nvPr/>
        </p:nvSpPr>
        <p:spPr bwMode="auto">
          <a:xfrm>
            <a:off x="587375" y="6378575"/>
            <a:ext cx="188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Ниже базового</a:t>
            </a:r>
          </a:p>
        </p:txBody>
      </p:sp>
      <p:sp>
        <p:nvSpPr>
          <p:cNvPr id="24614" name="Прямоугольник 59"/>
          <p:cNvSpPr>
            <a:spLocks noChangeArrowheads="1"/>
          </p:cNvSpPr>
          <p:nvPr/>
        </p:nvSpPr>
        <p:spPr bwMode="auto">
          <a:xfrm>
            <a:off x="3041650" y="6473825"/>
            <a:ext cx="179388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77" name="Прямоугольник 76"/>
          <p:cNvSpPr/>
          <p:nvPr/>
        </p:nvSpPr>
        <p:spPr>
          <a:xfrm>
            <a:off x="6388894" y="2954272"/>
            <a:ext cx="1187450" cy="431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4628" name="TextBox 64"/>
          <p:cNvSpPr txBox="1">
            <a:spLocks noChangeArrowheads="1"/>
          </p:cNvSpPr>
          <p:nvPr/>
        </p:nvSpPr>
        <p:spPr bwMode="auto">
          <a:xfrm>
            <a:off x="971550" y="2576513"/>
            <a:ext cx="1649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Все проекты</a:t>
            </a:r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gray">
          <a:xfrm>
            <a:off x="68955" y="113252"/>
            <a:ext cx="8892988" cy="1160747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начального образования.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</a:t>
            </a:r>
            <a:r>
              <a:rPr lang="ru-RU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метапредметных</a:t>
            </a: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результатов: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регулятивные и коммуникативные действия, 2014</a:t>
            </a:r>
          </a:p>
        </p:txBody>
      </p:sp>
      <p:sp>
        <p:nvSpPr>
          <p:cNvPr id="54" name="TextBox 64"/>
          <p:cNvSpPr txBox="1">
            <a:spLocks noChangeArrowheads="1"/>
          </p:cNvSpPr>
          <p:nvPr/>
        </p:nvSpPr>
        <p:spPr bwMode="auto">
          <a:xfrm>
            <a:off x="238538" y="3104964"/>
            <a:ext cx="2272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 smtClean="0"/>
              <a:t>Все проекты, 2013</a:t>
            </a:r>
            <a:endParaRPr lang="ru-RU" altLang="ru-RU" sz="1800" i="1" dirty="0"/>
          </a:p>
        </p:txBody>
      </p:sp>
      <p:sp>
        <p:nvSpPr>
          <p:cNvPr id="55" name="TextBox 64"/>
          <p:cNvSpPr txBox="1">
            <a:spLocks noChangeArrowheads="1"/>
          </p:cNvSpPr>
          <p:nvPr/>
        </p:nvSpPr>
        <p:spPr bwMode="auto">
          <a:xfrm>
            <a:off x="238538" y="4437112"/>
            <a:ext cx="2272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 smtClean="0"/>
              <a:t>Все проекты, 2014</a:t>
            </a:r>
            <a:endParaRPr lang="ru-RU" altLang="ru-RU" sz="1800" i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047449" y="4419615"/>
            <a:ext cx="468000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36000" y="4420800"/>
            <a:ext cx="1728000" cy="43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ru-RU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64000" y="4420800"/>
            <a:ext cx="1404000" cy="431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307975" y="1448780"/>
            <a:ext cx="8496300" cy="1030288"/>
          </a:xfrm>
          <a:prstGeom prst="wedgeRectCallout">
            <a:avLst>
              <a:gd name="adj1" fmla="val -7349"/>
              <a:gd name="adj2" fmla="val 111618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80% учащихся, не достигающих базового уровня не овладели ни регулятивными, ни коммуникативными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навыками.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остальных  20% не сформированы, главным образом коммуникативные умения. В ОШ принципиально необходимо включение в практику работы учебных ситуаций, требующих коммуникации и учебного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356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4536000" y="2592000"/>
            <a:ext cx="1836738" cy="43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959225" y="2592000"/>
            <a:ext cx="576263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851275" y="3204000"/>
            <a:ext cx="684213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886200" y="3816000"/>
            <a:ext cx="647700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994150" y="4428000"/>
            <a:ext cx="539750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95738" y="5040000"/>
            <a:ext cx="539750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36000" y="5040000"/>
            <a:ext cx="1800225" cy="43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36000" y="5040000"/>
            <a:ext cx="1260475" cy="431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cxnSp>
        <p:nvCxnSpPr>
          <p:cNvPr id="24585" name="Прямая соединительная линия 3"/>
          <p:cNvCxnSpPr>
            <a:cxnSpLocks noChangeShapeType="1"/>
          </p:cNvCxnSpPr>
          <p:nvPr/>
        </p:nvCxnSpPr>
        <p:spPr bwMode="auto">
          <a:xfrm flipV="1">
            <a:off x="969963" y="5713413"/>
            <a:ext cx="7200900" cy="36512"/>
          </a:xfrm>
          <a:prstGeom prst="line">
            <a:avLst/>
          </a:prstGeom>
          <a:noFill/>
          <a:ln w="38100" cap="sq" algn="ctr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Box 8"/>
          <p:cNvSpPr txBox="1">
            <a:spLocks noChangeArrowheads="1"/>
          </p:cNvSpPr>
          <p:nvPr/>
        </p:nvSpPr>
        <p:spPr bwMode="auto">
          <a:xfrm>
            <a:off x="719138" y="5894388"/>
            <a:ext cx="43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100</a:t>
            </a:r>
          </a:p>
        </p:txBody>
      </p:sp>
      <p:cxnSp>
        <p:nvCxnSpPr>
          <p:cNvPr id="24587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969963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1690688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2409825" y="5651500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3130550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3849688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4570413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5291138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6010275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6731000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7450138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8170863" y="56419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8" name="TextBox 27"/>
          <p:cNvSpPr txBox="1">
            <a:spLocks noChangeArrowheads="1"/>
          </p:cNvSpPr>
          <p:nvPr/>
        </p:nvSpPr>
        <p:spPr bwMode="auto">
          <a:xfrm>
            <a:off x="7270750" y="5894388"/>
            <a:ext cx="360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80</a:t>
            </a:r>
          </a:p>
        </p:txBody>
      </p:sp>
      <p:sp>
        <p:nvSpPr>
          <p:cNvPr id="24599" name="TextBox 28"/>
          <p:cNvSpPr txBox="1">
            <a:spLocks noChangeArrowheads="1"/>
          </p:cNvSpPr>
          <p:nvPr/>
        </p:nvSpPr>
        <p:spPr bwMode="auto">
          <a:xfrm>
            <a:off x="8007350" y="5884863"/>
            <a:ext cx="43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100</a:t>
            </a:r>
          </a:p>
        </p:txBody>
      </p:sp>
      <p:sp>
        <p:nvSpPr>
          <p:cNvPr id="24600" name="TextBox 34"/>
          <p:cNvSpPr txBox="1">
            <a:spLocks noChangeArrowheads="1"/>
          </p:cNvSpPr>
          <p:nvPr/>
        </p:nvSpPr>
        <p:spPr bwMode="auto">
          <a:xfrm>
            <a:off x="4425950" y="5894388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0</a:t>
            </a:r>
          </a:p>
        </p:txBody>
      </p:sp>
      <p:sp>
        <p:nvSpPr>
          <p:cNvPr id="24601" name="TextBox 37"/>
          <p:cNvSpPr txBox="1">
            <a:spLocks noChangeArrowheads="1"/>
          </p:cNvSpPr>
          <p:nvPr/>
        </p:nvSpPr>
        <p:spPr bwMode="auto">
          <a:xfrm>
            <a:off x="1509713" y="5894388"/>
            <a:ext cx="3603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80</a:t>
            </a:r>
          </a:p>
        </p:txBody>
      </p:sp>
      <p:sp>
        <p:nvSpPr>
          <p:cNvPr id="24602" name="TextBox 38"/>
          <p:cNvSpPr txBox="1">
            <a:spLocks noChangeArrowheads="1"/>
          </p:cNvSpPr>
          <p:nvPr/>
        </p:nvSpPr>
        <p:spPr bwMode="auto">
          <a:xfrm>
            <a:off x="2230438" y="5894388"/>
            <a:ext cx="3603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60</a:t>
            </a:r>
          </a:p>
        </p:txBody>
      </p:sp>
      <p:sp>
        <p:nvSpPr>
          <p:cNvPr id="24603" name="TextBox 39"/>
          <p:cNvSpPr txBox="1">
            <a:spLocks noChangeArrowheads="1"/>
          </p:cNvSpPr>
          <p:nvPr/>
        </p:nvSpPr>
        <p:spPr bwMode="auto">
          <a:xfrm>
            <a:off x="2951163" y="5892800"/>
            <a:ext cx="358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40</a:t>
            </a:r>
          </a:p>
        </p:txBody>
      </p:sp>
      <p:sp>
        <p:nvSpPr>
          <p:cNvPr id="24604" name="TextBox 40"/>
          <p:cNvSpPr txBox="1">
            <a:spLocks noChangeArrowheads="1"/>
          </p:cNvSpPr>
          <p:nvPr/>
        </p:nvSpPr>
        <p:spPr bwMode="auto">
          <a:xfrm>
            <a:off x="3670300" y="5857875"/>
            <a:ext cx="360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20</a:t>
            </a:r>
          </a:p>
        </p:txBody>
      </p:sp>
      <p:sp>
        <p:nvSpPr>
          <p:cNvPr id="24605" name="TextBox 41"/>
          <p:cNvSpPr txBox="1">
            <a:spLocks noChangeArrowheads="1"/>
          </p:cNvSpPr>
          <p:nvPr/>
        </p:nvSpPr>
        <p:spPr bwMode="auto">
          <a:xfrm>
            <a:off x="5110163" y="5894388"/>
            <a:ext cx="3603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20</a:t>
            </a:r>
          </a:p>
        </p:txBody>
      </p:sp>
      <p:sp>
        <p:nvSpPr>
          <p:cNvPr id="24606" name="TextBox 42"/>
          <p:cNvSpPr txBox="1">
            <a:spLocks noChangeArrowheads="1"/>
          </p:cNvSpPr>
          <p:nvPr/>
        </p:nvSpPr>
        <p:spPr bwMode="auto">
          <a:xfrm>
            <a:off x="5830888" y="5894388"/>
            <a:ext cx="35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40</a:t>
            </a:r>
          </a:p>
        </p:txBody>
      </p:sp>
      <p:sp>
        <p:nvSpPr>
          <p:cNvPr id="24607" name="TextBox 43"/>
          <p:cNvSpPr txBox="1">
            <a:spLocks noChangeArrowheads="1"/>
          </p:cNvSpPr>
          <p:nvPr/>
        </p:nvSpPr>
        <p:spPr bwMode="auto">
          <a:xfrm>
            <a:off x="6550025" y="5894388"/>
            <a:ext cx="360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60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395288" y="6473825"/>
            <a:ext cx="180975" cy="1793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 b="0" dirty="0"/>
          </a:p>
        </p:txBody>
      </p:sp>
      <p:sp>
        <p:nvSpPr>
          <p:cNvPr id="24609" name="TextBox 62"/>
          <p:cNvSpPr txBox="1">
            <a:spLocks noChangeArrowheads="1"/>
          </p:cNvSpPr>
          <p:nvPr/>
        </p:nvSpPr>
        <p:spPr bwMode="auto">
          <a:xfrm>
            <a:off x="3217863" y="6378575"/>
            <a:ext cx="206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Только базовый</a:t>
            </a:r>
          </a:p>
        </p:txBody>
      </p:sp>
      <p:sp>
        <p:nvSpPr>
          <p:cNvPr id="24610" name="Прямоугольник 63"/>
          <p:cNvSpPr>
            <a:spLocks noChangeArrowheads="1"/>
          </p:cNvSpPr>
          <p:nvPr/>
        </p:nvSpPr>
        <p:spPr bwMode="auto">
          <a:xfrm>
            <a:off x="5651500" y="6472238"/>
            <a:ext cx="179388" cy="1809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24611" name="TextBox 64"/>
          <p:cNvSpPr txBox="1">
            <a:spLocks noChangeArrowheads="1"/>
          </p:cNvSpPr>
          <p:nvPr/>
        </p:nvSpPr>
        <p:spPr bwMode="auto">
          <a:xfrm>
            <a:off x="5821363" y="6380163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Повышенный</a:t>
            </a:r>
          </a:p>
        </p:txBody>
      </p:sp>
      <p:cxnSp>
        <p:nvCxnSpPr>
          <p:cNvPr id="24612" name="Прямая соединительная линия 91"/>
          <p:cNvCxnSpPr>
            <a:cxnSpLocks noChangeShapeType="1"/>
          </p:cNvCxnSpPr>
          <p:nvPr/>
        </p:nvCxnSpPr>
        <p:spPr bwMode="auto">
          <a:xfrm>
            <a:off x="4536000" y="2196000"/>
            <a:ext cx="0" cy="35280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3" name="TextBox 47"/>
          <p:cNvSpPr txBox="1">
            <a:spLocks noChangeArrowheads="1"/>
          </p:cNvSpPr>
          <p:nvPr/>
        </p:nvSpPr>
        <p:spPr bwMode="auto">
          <a:xfrm>
            <a:off x="587375" y="6378575"/>
            <a:ext cx="188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Ниже базового</a:t>
            </a:r>
          </a:p>
        </p:txBody>
      </p:sp>
      <p:sp>
        <p:nvSpPr>
          <p:cNvPr id="24614" name="Прямоугольник 59"/>
          <p:cNvSpPr>
            <a:spLocks noChangeArrowheads="1"/>
          </p:cNvSpPr>
          <p:nvPr/>
        </p:nvSpPr>
        <p:spPr bwMode="auto">
          <a:xfrm>
            <a:off x="3041650" y="6473825"/>
            <a:ext cx="179388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24616" name="TextBox 64"/>
          <p:cNvSpPr txBox="1">
            <a:spLocks noChangeArrowheads="1"/>
          </p:cNvSpPr>
          <p:nvPr/>
        </p:nvSpPr>
        <p:spPr bwMode="auto">
          <a:xfrm>
            <a:off x="971550" y="5024438"/>
            <a:ext cx="215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Конструкторский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372000" y="4428000"/>
            <a:ext cx="1258887" cy="431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4619" name="TextBox 64"/>
          <p:cNvSpPr txBox="1">
            <a:spLocks noChangeArrowheads="1"/>
          </p:cNvSpPr>
          <p:nvPr/>
        </p:nvSpPr>
        <p:spPr bwMode="auto">
          <a:xfrm>
            <a:off x="971550" y="4413250"/>
            <a:ext cx="2151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Познавательный</a:t>
            </a:r>
          </a:p>
        </p:txBody>
      </p:sp>
      <p:sp>
        <p:nvSpPr>
          <p:cNvPr id="24620" name="TextBox 64"/>
          <p:cNvSpPr txBox="1">
            <a:spLocks noChangeArrowheads="1"/>
          </p:cNvSpPr>
          <p:nvPr/>
        </p:nvSpPr>
        <p:spPr bwMode="auto">
          <a:xfrm>
            <a:off x="971550" y="3800475"/>
            <a:ext cx="1674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Социальный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536000" y="4428000"/>
            <a:ext cx="1836738" cy="43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372000" y="3816000"/>
            <a:ext cx="1116012" cy="431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536000" y="3204000"/>
            <a:ext cx="1800225" cy="43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336000" y="3204000"/>
            <a:ext cx="1116012" cy="431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4625" name="TextBox 64"/>
          <p:cNvSpPr txBox="1">
            <a:spLocks noChangeArrowheads="1"/>
          </p:cNvSpPr>
          <p:nvPr/>
        </p:nvSpPr>
        <p:spPr bwMode="auto">
          <a:xfrm>
            <a:off x="971550" y="3189288"/>
            <a:ext cx="249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Исследовательский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372000" y="2592000"/>
            <a:ext cx="1187450" cy="431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4628" name="TextBox 64"/>
          <p:cNvSpPr txBox="1">
            <a:spLocks noChangeArrowheads="1"/>
          </p:cNvSpPr>
          <p:nvPr/>
        </p:nvSpPr>
        <p:spPr bwMode="auto">
          <a:xfrm>
            <a:off x="971550" y="2576513"/>
            <a:ext cx="1649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</a:rPr>
              <a:t>Все проекты</a:t>
            </a:r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gray">
          <a:xfrm>
            <a:off x="107504" y="1"/>
            <a:ext cx="8892988" cy="1160747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начального образования.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</a:t>
            </a:r>
            <a:r>
              <a:rPr lang="ru-RU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метапредметных</a:t>
            </a: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результатов: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регулятивные и коммуникативные действия, 2013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536000" y="3816000"/>
            <a:ext cx="1836738" cy="43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4" name="TextBox 64"/>
          <p:cNvSpPr txBox="1">
            <a:spLocks noChangeArrowheads="1"/>
          </p:cNvSpPr>
          <p:nvPr/>
        </p:nvSpPr>
        <p:spPr bwMode="auto">
          <a:xfrm>
            <a:off x="664782" y="2654468"/>
            <a:ext cx="1631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 smtClean="0"/>
              <a:t>Все проекты</a:t>
            </a:r>
            <a:endParaRPr lang="ru-RU" alt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0742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109365"/>
              </p:ext>
            </p:extLst>
          </p:nvPr>
        </p:nvGraphicFramePr>
        <p:xfrm>
          <a:off x="117002" y="1520788"/>
          <a:ext cx="8885179" cy="507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109194" y="116632"/>
            <a:ext cx="8892988" cy="1160747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начального образования.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</a:t>
            </a:r>
            <a:r>
              <a:rPr lang="ru-RU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метапредметных</a:t>
            </a: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результатов: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регулятивные и коммуникативные действия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15516" y="5877272"/>
            <a:ext cx="6768752" cy="6840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Комментарий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. </a:t>
            </a: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Наиболее трудно осваиваются детьми те действия, которые имеют особое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значение для становления и развития учебной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амостоятельности, что, по всей видимости,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 предопределяет  кол-во учащихся, демонстрирующих свободное владение предметом.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E740F-8E47-47CC-948E-166B90592DCD}" type="slidenum">
              <a:rPr lang="ru-RU" b="0" smtClean="0"/>
              <a:pPr eaLnBrk="1" hangingPunct="1"/>
              <a:t>43</a:t>
            </a:fld>
            <a:endParaRPr lang="ru-RU" b="0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0484" name="Rectangle 4"/>
          <p:cNvSpPr txBox="1">
            <a:spLocks noChangeArrowheads="1"/>
          </p:cNvSpPr>
          <p:nvPr/>
        </p:nvSpPr>
        <p:spPr bwMode="auto">
          <a:xfrm>
            <a:off x="162496" y="1632695"/>
            <a:ext cx="8928546" cy="4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dirty="0" smtClean="0"/>
              <a:t>МАТЕРИАЛЫ ДЛЯ ОРГАНИЗАЦИИ РАБОТЫ УЧАЩИХСЯ</a:t>
            </a:r>
          </a:p>
          <a:p>
            <a:pPr marL="1257300" lvl="1" indent="-514350">
              <a:lnSpc>
                <a:spcPct val="80000"/>
              </a:lnSpc>
              <a:spcBef>
                <a:spcPts val="200"/>
              </a:spcBef>
              <a:buAutoNum type="arabicPeriod"/>
            </a:pPr>
            <a:r>
              <a:rPr lang="ru-RU" sz="2800" dirty="0" smtClean="0"/>
              <a:t>Задание:</a:t>
            </a:r>
          </a:p>
          <a:p>
            <a:pPr marL="1657350" lvl="2" indent="-514350">
              <a:lnSpc>
                <a:spcPct val="8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ru-RU" sz="2400" dirty="0" smtClean="0"/>
              <a:t>контекст: мотивация, проектная идея,</a:t>
            </a:r>
          </a:p>
          <a:p>
            <a:pPr marL="1657350" lvl="2" indent="-514350">
              <a:lnSpc>
                <a:spcPct val="8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ru-RU" sz="2400" dirty="0" smtClean="0"/>
              <a:t>требование самостоятельно уточнить проектную идею</a:t>
            </a:r>
          </a:p>
          <a:p>
            <a:pPr marL="1657350" lvl="2" indent="-514350">
              <a:lnSpc>
                <a:spcPct val="8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ru-RU" sz="2400" dirty="0" smtClean="0"/>
              <a:t>требования к содержанию и оформлению работы,</a:t>
            </a:r>
          </a:p>
          <a:p>
            <a:pPr marL="1657350" lvl="2" indent="-514350">
              <a:lnSpc>
                <a:spcPct val="8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ru-RU" sz="2400" dirty="0" smtClean="0"/>
              <a:t>советы по организации работы,</a:t>
            </a:r>
          </a:p>
          <a:p>
            <a:pPr marL="1657350" lvl="2" indent="-514350">
              <a:lnSpc>
                <a:spcPct val="8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ru-RU" sz="2400" dirty="0" smtClean="0"/>
              <a:t>примеры оформления</a:t>
            </a:r>
          </a:p>
          <a:p>
            <a:pPr marL="1257300" lvl="1" indent="-514350">
              <a:spcBef>
                <a:spcPts val="400"/>
              </a:spcBef>
              <a:buAutoNum type="arabicPeriod"/>
            </a:pPr>
            <a:r>
              <a:rPr lang="ru-RU" sz="2800" dirty="0" smtClean="0"/>
              <a:t>Лист планирования и продвижения</a:t>
            </a:r>
          </a:p>
          <a:p>
            <a:pPr marL="1257300" lvl="1" indent="-514350">
              <a:spcBef>
                <a:spcPts val="400"/>
              </a:spcBef>
              <a:buAutoNum type="arabicPeriod"/>
            </a:pPr>
            <a:r>
              <a:rPr lang="ru-RU" sz="2800" dirty="0" smtClean="0"/>
              <a:t>Лист самооценки</a:t>
            </a:r>
          </a:p>
          <a:p>
            <a:pPr marL="1257300" lvl="1" indent="-514350">
              <a:spcBef>
                <a:spcPts val="400"/>
              </a:spcBef>
              <a:buFontTx/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Ресурсы для выполнения проекта</a:t>
            </a:r>
          </a:p>
          <a:p>
            <a:pPr marL="514350" indent="-514350">
              <a:spcBef>
                <a:spcPts val="400"/>
              </a:spcBef>
              <a:buAutoNum type="arabicPeriod"/>
            </a:pPr>
            <a:endParaRPr lang="ru-RU" sz="2800" dirty="0" smtClean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108323" y="103548"/>
            <a:ext cx="8712149" cy="1283728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Анализ заданий проектного типа.</a:t>
            </a: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Структура материалов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4" descr="1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9" y="232792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9" y="450912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9" y="50131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1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9" y="54812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1.png">
            <a:hlinkClick r:id="rId8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9" y="58622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77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E740F-8E47-47CC-948E-166B90592DCD}" type="slidenum">
              <a:rPr lang="ru-RU" b="0" smtClean="0"/>
              <a:pPr eaLnBrk="1" hangingPunct="1"/>
              <a:t>44</a:t>
            </a:fld>
            <a:endParaRPr lang="ru-RU" b="0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0484" name="Rectangle 4"/>
          <p:cNvSpPr txBox="1">
            <a:spLocks noChangeArrowheads="1"/>
          </p:cNvSpPr>
          <p:nvPr/>
        </p:nvSpPr>
        <p:spPr bwMode="auto">
          <a:xfrm>
            <a:off x="162496" y="1844825"/>
            <a:ext cx="8928546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ru-RU" sz="2800" dirty="0" smtClean="0"/>
              <a:t>МАТЕРИАЛЫ ДЛЯ УЧИТЕЛЯ</a:t>
            </a:r>
          </a:p>
          <a:p>
            <a:pPr>
              <a:spcBef>
                <a:spcPts val="400"/>
              </a:spcBef>
            </a:pPr>
            <a:endParaRPr lang="ru-RU" sz="2800" dirty="0" smtClean="0"/>
          </a:p>
          <a:p>
            <a:pPr marL="514350" indent="-514350">
              <a:lnSpc>
                <a:spcPct val="80000"/>
              </a:lnSpc>
              <a:spcBef>
                <a:spcPts val="1200"/>
              </a:spcBef>
              <a:buAutoNum type="arabicPeriod"/>
            </a:pPr>
            <a:r>
              <a:rPr lang="ru-RU" sz="2800" dirty="0" smtClean="0"/>
              <a:t>Инструменты </a:t>
            </a:r>
            <a:r>
              <a:rPr lang="ru-RU" sz="2800" dirty="0"/>
              <a:t>для оценки результатов:</a:t>
            </a:r>
          </a:p>
          <a:p>
            <a:pPr marL="1257300" lvl="1" indent="-51435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/>
              <a:t>карта наблюдений</a:t>
            </a:r>
          </a:p>
          <a:p>
            <a:pPr marL="1257300" lvl="1" indent="-51435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/>
              <a:t>карта </a:t>
            </a:r>
            <a:r>
              <a:rPr lang="ru-RU" sz="2400" dirty="0" smtClean="0"/>
              <a:t>эксперта</a:t>
            </a:r>
          </a:p>
          <a:p>
            <a:pPr lvl="1" indent="0">
              <a:lnSpc>
                <a:spcPct val="80000"/>
              </a:lnSpc>
              <a:spcBef>
                <a:spcPts val="1200"/>
              </a:spcBef>
            </a:pPr>
            <a:r>
              <a:rPr lang="ru-RU" sz="2800" dirty="0" smtClean="0"/>
              <a:t>  </a:t>
            </a:r>
            <a:endParaRPr lang="ru-RU" sz="2800" dirty="0"/>
          </a:p>
          <a:p>
            <a:pPr marL="514350" indent="-514350">
              <a:spcBef>
                <a:spcPts val="400"/>
              </a:spcBef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Рекомендации для учителя</a:t>
            </a:r>
            <a:endParaRPr lang="ru-RU" sz="2800" dirty="0">
              <a:solidFill>
                <a:schemeClr val="tx2"/>
              </a:solidFill>
            </a:endParaRPr>
          </a:p>
          <a:p>
            <a:pPr marL="514350" indent="-514350">
              <a:spcBef>
                <a:spcPts val="400"/>
              </a:spcBef>
              <a:buAutoNum type="arabicPeriod"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514350" indent="-514350">
              <a:spcBef>
                <a:spcPts val="400"/>
              </a:spcBef>
              <a:buAutoNum type="arabicPeriod"/>
            </a:pPr>
            <a:r>
              <a:rPr lang="ru-RU" sz="2800" dirty="0" smtClean="0"/>
              <a:t>Формы для фиксации данных 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108323" y="103548"/>
            <a:ext cx="8712149" cy="1283728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Анализ заданий проектного типа.</a:t>
            </a: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Структура материалов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Picture 4" descr="1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2" y="335699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2" y="389705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476114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42" y="5771627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1.png">
            <a:hlinkClick r:id="rId8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71627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07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952500" y="1356980"/>
            <a:ext cx="7272338" cy="437043"/>
          </a:xfrm>
          <a:prstGeom prst="rect">
            <a:avLst/>
          </a:prstGeom>
          <a:gradFill rotWithShape="1">
            <a:gsLst>
              <a:gs pos="0">
                <a:srgbClr val="F3F9FA"/>
              </a:gs>
              <a:gs pos="100000">
                <a:srgbClr val="EEF7F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2800" b="1" dirty="0">
                <a:solidFill>
                  <a:srgbClr val="000000"/>
                </a:solidFill>
              </a:rPr>
              <a:t>ГРУППОВЫЕ </a:t>
            </a:r>
            <a:r>
              <a:rPr lang="ru-RU" sz="2800" b="1" dirty="0" smtClean="0">
                <a:solidFill>
                  <a:srgbClr val="000000"/>
                </a:solidFill>
              </a:rPr>
              <a:t>ПРОЕКТЫ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с двумя вырезанными соседними углами 1"/>
          <p:cNvSpPr/>
          <p:nvPr/>
        </p:nvSpPr>
        <p:spPr bwMode="auto">
          <a:xfrm>
            <a:off x="72000" y="1944000"/>
            <a:ext cx="1440000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1-й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Телефонный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справочник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5" name="Прямоугольник с двумя вырезанными соседними углами 34"/>
          <p:cNvSpPr/>
          <p:nvPr/>
        </p:nvSpPr>
        <p:spPr bwMode="auto">
          <a:xfrm>
            <a:off x="1548000" y="1944000"/>
            <a:ext cx="1440000" cy="1331913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2-й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Делаем книгу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6" name="Прямоугольник с двумя вырезанными соседними углами 35"/>
          <p:cNvSpPr/>
          <p:nvPr/>
        </p:nvSpPr>
        <p:spPr bwMode="auto">
          <a:xfrm>
            <a:off x="3024000" y="1944000"/>
            <a:ext cx="1440000" cy="1331913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3-й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Классный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уголок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7" name="Прямоугольник с двумя вырезанными соседними углами 36"/>
          <p:cNvSpPr/>
          <p:nvPr/>
        </p:nvSpPr>
        <p:spPr bwMode="auto">
          <a:xfrm>
            <a:off x="4500000" y="1944000"/>
            <a:ext cx="1656000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4-й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Энциклопедия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школьной жизни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3500" y="3357563"/>
            <a:ext cx="8972550" cy="1258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Дети, работая в малых группах, по 4-5 человек, уточняют тему проекта,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планируют работу и готовят </a:t>
            </a:r>
            <a:r>
              <a:rPr lang="ru-RU" dirty="0" smtClean="0">
                <a:solidFill>
                  <a:schemeClr val="bg2"/>
                </a:solidFill>
              </a:rPr>
              <a:t>материалы, которые представляют классу.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Они </a:t>
            </a:r>
            <a:r>
              <a:rPr lang="ru-RU" dirty="0">
                <a:solidFill>
                  <a:schemeClr val="bg2"/>
                </a:solidFill>
              </a:rPr>
              <a:t>отмечают </a:t>
            </a:r>
            <a:r>
              <a:rPr lang="ru-RU" dirty="0" err="1">
                <a:solidFill>
                  <a:schemeClr val="bg2"/>
                </a:solidFill>
              </a:rPr>
              <a:t>стикерами</a:t>
            </a:r>
            <a:r>
              <a:rPr lang="ru-RU" dirty="0">
                <a:solidFill>
                  <a:schemeClr val="bg2"/>
                </a:solidFill>
              </a:rPr>
              <a:t> наиболее </a:t>
            </a:r>
            <a:r>
              <a:rPr lang="ru-RU" dirty="0" smtClean="0">
                <a:solidFill>
                  <a:schemeClr val="bg2"/>
                </a:solidFill>
              </a:rPr>
              <a:t>понравившуюся им </a:t>
            </a:r>
            <a:r>
              <a:rPr lang="ru-RU" dirty="0">
                <a:solidFill>
                  <a:schemeClr val="bg2"/>
                </a:solidFill>
              </a:rPr>
              <a:t>работу </a:t>
            </a:r>
            <a:r>
              <a:rPr lang="ru-RU" dirty="0" smtClean="0">
                <a:solidFill>
                  <a:schemeClr val="bg2"/>
                </a:solidFill>
              </a:rPr>
              <a:t>и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оценивают </a:t>
            </a:r>
            <a:r>
              <a:rPr lang="ru-RU" dirty="0">
                <a:solidFill>
                  <a:schemeClr val="bg2"/>
                </a:solidFill>
              </a:rPr>
              <a:t>работу своей группы и свой вклад в работу группы.</a:t>
            </a:r>
          </a:p>
        </p:txBody>
      </p:sp>
      <p:sp>
        <p:nvSpPr>
          <p:cNvPr id="41" name="Прямоугольник с двумя вырезанными соседними углами 40"/>
          <p:cNvSpPr/>
          <p:nvPr/>
        </p:nvSpPr>
        <p:spPr bwMode="auto">
          <a:xfrm rot="10800000">
            <a:off x="72000" y="4716000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7" name="Блок-схема: несколько документов 6"/>
          <p:cNvSpPr>
            <a:spLocks noChangeArrowheads="1"/>
          </p:cNvSpPr>
          <p:nvPr/>
        </p:nvSpPr>
        <p:spPr bwMode="auto">
          <a:xfrm>
            <a:off x="171450" y="6003925"/>
            <a:ext cx="8053388" cy="854075"/>
          </a:xfrm>
          <a:prstGeom prst="flowChartMultidocumen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b="1" u="sng" dirty="0">
                <a:solidFill>
                  <a:schemeClr val="bg2"/>
                </a:solidFill>
              </a:rPr>
              <a:t>Наблюдаем</a:t>
            </a:r>
            <a:r>
              <a:rPr lang="ru-RU" dirty="0">
                <a:solidFill>
                  <a:schemeClr val="bg2"/>
                </a:solidFill>
              </a:rPr>
              <a:t>: планирование работы и ее исполнение, взаимодействие,</a:t>
            </a:r>
          </a:p>
          <a:p>
            <a:r>
              <a:rPr lang="ru-RU" dirty="0">
                <a:solidFill>
                  <a:schemeClr val="bg2"/>
                </a:solidFill>
              </a:rPr>
              <a:t>конфликты, активность, инициативность  </a:t>
            </a:r>
          </a:p>
        </p:txBody>
      </p:sp>
      <p:sp>
        <p:nvSpPr>
          <p:cNvPr id="18" name="Прямоугольник с двумя вырезанными соседними углами 17"/>
          <p:cNvSpPr/>
          <p:nvPr/>
        </p:nvSpPr>
        <p:spPr bwMode="auto">
          <a:xfrm>
            <a:off x="6192000" y="1944000"/>
            <a:ext cx="1440000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5-й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в Древнем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мире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с двумя вырезанными соседними углами 19"/>
          <p:cNvSpPr/>
          <p:nvPr/>
        </p:nvSpPr>
        <p:spPr bwMode="auto">
          <a:xfrm>
            <a:off x="7668000" y="1944000"/>
            <a:ext cx="1440000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6-й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Мы и наше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здоровье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с двумя вырезанными соседними углами 20"/>
          <p:cNvSpPr/>
          <p:nvPr/>
        </p:nvSpPr>
        <p:spPr bwMode="auto">
          <a:xfrm rot="10800000">
            <a:off x="1548000" y="4716000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2" name="Прямоугольник с двумя вырезанными соседними углами 21"/>
          <p:cNvSpPr/>
          <p:nvPr/>
        </p:nvSpPr>
        <p:spPr bwMode="auto">
          <a:xfrm rot="10800000">
            <a:off x="3024000" y="4716000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 bwMode="auto">
          <a:xfrm rot="10800000">
            <a:off x="4500000" y="4716003"/>
            <a:ext cx="1656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4" name="Прямоугольник с двумя вырезанными соседними углами 23"/>
          <p:cNvSpPr/>
          <p:nvPr/>
        </p:nvSpPr>
        <p:spPr bwMode="auto">
          <a:xfrm rot="10800000">
            <a:off x="6192000" y="4716004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5" name="Прямоугольник с двумя вырезанными соседними углами 24"/>
          <p:cNvSpPr/>
          <p:nvPr/>
        </p:nvSpPr>
        <p:spPr bwMode="auto">
          <a:xfrm rot="10800000">
            <a:off x="7668000" y="4716000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8984" y="4833156"/>
            <a:ext cx="683016" cy="9001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sym typeface="Webdings"/>
              </a:rPr>
              <a:t>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Маша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т.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b="1" i="1" dirty="0" smtClean="0">
                <a:solidFill>
                  <a:schemeClr val="bg2"/>
                </a:solidFill>
              </a:rPr>
              <a:t>О Маше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92000" y="4833156"/>
            <a:ext cx="709472" cy="9001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sym typeface="Webdings"/>
              </a:rPr>
              <a:t>Почему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звонит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2"/>
                </a:solidFill>
              </a:rPr>
              <a:t>телефон</a:t>
            </a:r>
            <a:r>
              <a:rPr lang="ru-RU" sz="1000" b="1" dirty="0" smtClean="0">
                <a:solidFill>
                  <a:schemeClr val="bg2"/>
                </a:solidFill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2"/>
                </a:solidFill>
              </a:rPr>
              <a:t>Советы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звонящему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979712" y="4779206"/>
            <a:ext cx="828000" cy="9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2105804" y="4840817"/>
            <a:ext cx="828000" cy="9720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О нас всех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и о каждом: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Результаты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2"/>
                </a:solidFill>
              </a:rPr>
              <a:t>опроса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584000" y="4779206"/>
            <a:ext cx="576000" cy="82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Анкета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pic>
        <p:nvPicPr>
          <p:cNvPr id="2054" name="Picture 6" descr="http://t3.gstatic.com/images?q=tbn:ANd9GcS5sxZ5OKmbvDvfswiSp7kJ2a9rmYGkYroQm54gDoWTwCib6vZf8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28" y="4840817"/>
            <a:ext cx="853208" cy="10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а 5 из 46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52" y="4779206"/>
            <a:ext cx="556758" cy="7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im5-tub-ru.yandex.net/i?id=186430317-56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40" y="4876699"/>
            <a:ext cx="1273919" cy="9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t3.gstatic.com/images?q=tbn:ANd9GcS5sxZ5OKmbvDvfswiSp7kJ2a9rmYGkYroQm54gDoWTwCib6vZf8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76" y="5174696"/>
            <a:ext cx="579004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im5-tub-ru.yandex.net/i?id=186430317-56-7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97" y="5193206"/>
            <a:ext cx="556795" cy="3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im5-tub-ru.yandex.net/i?id=186430317-56-7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bg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10" y="4855655"/>
            <a:ext cx="556795" cy="3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m5-tub-ru.yandex.net/i?id=186430317-56-7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89" y="5465241"/>
            <a:ext cx="556795" cy="3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а 11 из 5047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06" y="4833156"/>
            <a:ext cx="1259544" cy="6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2"/>
          <p:cNvSpPr>
            <a:spLocks noChangeArrowheads="1"/>
          </p:cNvSpPr>
          <p:nvPr/>
        </p:nvSpPr>
        <p:spPr bwMode="gray">
          <a:xfrm>
            <a:off x="215900" y="15240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Внутришкольный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мониторинг: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результаты: инструментарий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0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07504" y="188912"/>
            <a:ext cx="8893175" cy="136788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 работы для оценки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отдельных аспектов 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сформированности</a:t>
            </a:r>
            <a:endParaRPr lang="ru-R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метапредметных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действий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4" descr="1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0" y="185977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812540" y="1697801"/>
            <a:ext cx="7993075" cy="75608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2"/>
                </a:solidFill>
                <a:latin typeface="Arial" charset="0"/>
              </a:rPr>
              <a:t>Входной тест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(стартовая и/или текущая диагностическая оценка) </a:t>
            </a:r>
            <a:endParaRPr kumimoji="0" lang="ru-RU" sz="2400" i="0" u="none" strike="noStrike" cap="none" normalizeH="0" baseline="0" dirty="0" smtClean="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51519" y="2708920"/>
            <a:ext cx="8749160" cy="399644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bg2"/>
                </a:solidFill>
                <a:latin typeface="Arial" charset="0"/>
              </a:rPr>
              <a:t>Оцениваются</a:t>
            </a:r>
            <a:r>
              <a:rPr lang="ru-RU" sz="2800" b="1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457200" marR="0" indent="-457200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осознанность необходимости</a:t>
            </a:r>
            <a:r>
              <a:rPr kumimoji="0" lang="ru-RU" sz="2400" b="0" i="0" u="none" strike="noStrike" cap="none" normalizeH="0" dirty="0" smtClean="0">
                <a:solidFill>
                  <a:schemeClr val="bg2"/>
                </a:solidFill>
                <a:effectLst/>
                <a:latin typeface="Arial" charset="0"/>
              </a:rPr>
              <a:t> и готовности </a:t>
            </a:r>
            <a:r>
              <a:rPr kumimoji="0" lang="ru-RU" sz="2400" b="1" i="0" u="none" strike="noStrike" cap="none" normalizeH="0" dirty="0" err="1" smtClean="0">
                <a:solidFill>
                  <a:schemeClr val="bg2"/>
                </a:solidFill>
                <a:effectLst/>
                <a:latin typeface="Arial" charset="0"/>
              </a:rPr>
              <a:t>планирова</a:t>
            </a:r>
            <a:r>
              <a:rPr kumimoji="0" lang="ru-RU" sz="2400" b="1" i="0" u="none" strike="noStrike" cap="none" normalizeH="0" dirty="0" smtClean="0">
                <a:solidFill>
                  <a:schemeClr val="bg2"/>
                </a:solidFill>
                <a:effectLst/>
                <a:latin typeface="Arial" charset="0"/>
              </a:rPr>
              <a:t>-</a:t>
            </a:r>
          </a:p>
          <a:p>
            <a:pPr marR="0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   </a:t>
            </a:r>
            <a:r>
              <a:rPr kumimoji="0" lang="ru-RU" sz="2400" b="1" i="0" u="none" strike="noStrike" cap="none" normalizeH="0" dirty="0" err="1" smtClean="0">
                <a:solidFill>
                  <a:schemeClr val="bg2"/>
                </a:solidFill>
                <a:effectLst/>
                <a:latin typeface="Arial" charset="0"/>
              </a:rPr>
              <a:t>ния</a:t>
            </a:r>
            <a:r>
              <a:rPr kumimoji="0" lang="ru-RU" sz="2400" b="0" i="0" u="none" strike="noStrike" cap="none" normalizeH="0" dirty="0" smtClean="0"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работы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понимание </a:t>
            </a:r>
            <a:r>
              <a:rPr lang="ru-RU" sz="2400" b="1" dirty="0" smtClean="0">
                <a:solidFill>
                  <a:schemeClr val="bg2"/>
                </a:solidFill>
                <a:latin typeface="Arial" charset="0"/>
              </a:rPr>
              <a:t>роли лидера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, оценка правильности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    поведения лидера, оценка личного опыта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2"/>
                </a:solidFill>
                <a:latin typeface="Arial" charset="0"/>
              </a:rPr>
              <a:t>сформированность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навыков </a:t>
            </a:r>
            <a:r>
              <a:rPr lang="ru-RU" sz="2400" b="1" dirty="0" smtClean="0">
                <a:solidFill>
                  <a:schemeClr val="bg2"/>
                </a:solidFill>
                <a:latin typeface="Arial" charset="0"/>
              </a:rPr>
              <a:t>планирования и комму-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ru-RU" sz="2400" b="1" dirty="0" err="1" smtClean="0">
                <a:solidFill>
                  <a:schemeClr val="bg2"/>
                </a:solidFill>
                <a:latin typeface="Arial" charset="0"/>
              </a:rPr>
              <a:t>никации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при участии в групповой работе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2"/>
                </a:solidFill>
                <a:latin typeface="Arial" charset="0"/>
              </a:rPr>
              <a:t>сформированность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chemeClr val="bg2"/>
                </a:solidFill>
                <a:latin typeface="Arial" charset="0"/>
              </a:rPr>
              <a:t>исследовательских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навыков: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    выбор методов, поисковый запрос, планирование,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   фиксация результатов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bg2"/>
                </a:solidFill>
                <a:latin typeface="Arial" charset="0"/>
              </a:rPr>
              <a:t>сформированность</a:t>
            </a:r>
            <a:r>
              <a:rPr lang="ru-RU" sz="24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исследовательских</a:t>
            </a:r>
            <a:r>
              <a:rPr lang="ru-RU" sz="24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навыков: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  выдвижение и оценка правдоподобности гипотезы,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</a:rPr>
              <a:t>   поисковый запрос, работа с информацией </a:t>
            </a:r>
            <a:r>
              <a:rPr lang="ru-RU" sz="2800" dirty="0" smtClean="0">
                <a:solidFill>
                  <a:schemeClr val="bg2"/>
                </a:solidFill>
                <a:latin typeface="Arial" charset="0"/>
              </a:rPr>
              <a:t>    </a:t>
            </a:r>
            <a:endParaRPr kumimoji="0" lang="ru-RU" sz="2800" b="0" i="0" u="none" strike="noStrike" cap="none" normalizeH="0" baseline="0" dirty="0" smtClean="0"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468313" y="152400"/>
            <a:ext cx="8101012" cy="108035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Советы по разработке заданий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роектного типа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79512" y="1448779"/>
            <a:ext cx="8867171" cy="506949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3600" b="1" dirty="0" smtClean="0">
                <a:latin typeface="Arial" pitchFamily="34" charset="0"/>
              </a:rPr>
              <a:t>ОБЩИЕ ПРИНЦИПЫ</a:t>
            </a:r>
            <a:endParaRPr lang="ru-RU" sz="3600" b="1" dirty="0">
              <a:latin typeface="Arial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</a:rPr>
              <a:t>“</a:t>
            </a:r>
            <a:r>
              <a:rPr lang="ru-RU" sz="3600" b="1" dirty="0" err="1" smtClean="0">
                <a:solidFill>
                  <a:schemeClr val="tx2"/>
                </a:solidFill>
                <a:latin typeface="Arial" pitchFamily="34" charset="0"/>
              </a:rPr>
              <a:t>Возрастосообрзность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</a:rPr>
              <a:t>”.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ru-RU" dirty="0" smtClean="0">
                <a:latin typeface="Arial" pitchFamily="34" charset="0"/>
              </a:rPr>
              <a:t>Содержание проектной деятельности должно поддерживать и инициировать формирование основных психологических новообразований данного периода возрастного развития</a:t>
            </a:r>
            <a:endParaRPr lang="ru-RU" dirty="0">
              <a:latin typeface="Arial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</a:rPr>
              <a:t>“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Целесообразность оценки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</a:rPr>
              <a:t>”.</a:t>
            </a:r>
            <a:endParaRPr lang="en-US" sz="3600" b="1" dirty="0">
              <a:solidFill>
                <a:schemeClr val="tx2"/>
              </a:solidFill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ru-RU" dirty="0">
                <a:latin typeface="Arial" pitchFamily="34" charset="0"/>
              </a:rPr>
              <a:t>Содержание проектной деятельности должно </a:t>
            </a:r>
            <a:r>
              <a:rPr lang="ru-RU" dirty="0" smtClean="0">
                <a:latin typeface="Arial" pitchFamily="34" charset="0"/>
              </a:rPr>
              <a:t>позволять использовать такую систему </a:t>
            </a:r>
            <a:r>
              <a:rPr lang="ru-RU" dirty="0" err="1" smtClean="0">
                <a:latin typeface="Arial" pitchFamily="34" charset="0"/>
              </a:rPr>
              <a:t>инстру</a:t>
            </a:r>
            <a:r>
              <a:rPr lang="ru-RU" dirty="0" smtClean="0">
                <a:latin typeface="Arial" pitchFamily="34" charset="0"/>
              </a:rPr>
              <a:t>-ментов и критериев, которая отвечает задачам</a:t>
            </a: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</a:rPr>
              <a:t>и особенностям проектной формы работы</a:t>
            </a:r>
            <a:endParaRPr lang="ru-RU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 smtClean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0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70995" cy="489654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ru-RU" sz="800" b="1" u="sng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</a:rPr>
              <a:t>Сохранение, поддержка и развитие новообразований дошкольного периода:</a:t>
            </a:r>
          </a:p>
          <a:p>
            <a:pPr lvl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</a:rPr>
              <a:t>инициативность</a:t>
            </a:r>
          </a:p>
          <a:p>
            <a:pPr lvl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</a:rPr>
              <a:t>воображение </a:t>
            </a:r>
          </a:p>
          <a:p>
            <a:pPr lvl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</a:rPr>
              <a:t>свобода</a:t>
            </a:r>
          </a:p>
          <a:p>
            <a:pPr marL="57150" indent="0">
              <a:lnSpc>
                <a:spcPct val="90000"/>
              </a:lnSpc>
              <a:buNone/>
            </a:pPr>
            <a:endParaRPr lang="ru-RU" sz="1200" b="1" dirty="0" smtClean="0">
              <a:latin typeface="Arial" pitchFamily="34" charset="0"/>
            </a:endParaRPr>
          </a:p>
          <a:p>
            <a:pPr marL="400050">
              <a:lnSpc>
                <a:spcPct val="90000"/>
              </a:lnSpc>
            </a:pPr>
            <a:r>
              <a:rPr lang="ru-RU" sz="2800" b="1" dirty="0" err="1" smtClean="0">
                <a:latin typeface="Arial" pitchFamily="34" charset="0"/>
              </a:rPr>
              <a:t>Овладевание</a:t>
            </a:r>
            <a:r>
              <a:rPr lang="ru-RU" sz="2800" b="1" dirty="0" smtClean="0">
                <a:latin typeface="Arial" pitchFamily="34" charset="0"/>
              </a:rPr>
              <a:t> способами деятельности, развитие новых навыков</a:t>
            </a:r>
            <a:r>
              <a:rPr lang="ru-RU" sz="2400" b="1" dirty="0" smtClean="0">
                <a:latin typeface="Arial" pitchFamily="34" charset="0"/>
              </a:rPr>
              <a:t>:</a:t>
            </a:r>
          </a:p>
          <a:p>
            <a:pPr marL="800100" lvl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</a:rPr>
              <a:t>навыков постановки вопросов</a:t>
            </a:r>
          </a:p>
          <a:p>
            <a:pPr marL="800100" lvl="1">
              <a:lnSpc>
                <a:spcPct val="90000"/>
              </a:lnSpc>
            </a:pPr>
            <a:r>
              <a:rPr lang="ru-RU" sz="2000" b="1" dirty="0">
                <a:latin typeface="Arial" pitchFamily="34" charset="0"/>
              </a:rPr>
              <a:t>навыков </a:t>
            </a:r>
            <a:r>
              <a:rPr lang="ru-RU" sz="2000" b="1" dirty="0" smtClean="0">
                <a:latin typeface="Arial" pitchFamily="34" charset="0"/>
              </a:rPr>
              <a:t>чтения</a:t>
            </a:r>
            <a:r>
              <a:rPr lang="ru-RU" sz="2000" b="1" dirty="0">
                <a:latin typeface="Arial" pitchFamily="34" charset="0"/>
              </a:rPr>
              <a:t>, письма, счета</a:t>
            </a:r>
          </a:p>
          <a:p>
            <a:pPr marL="800100" lvl="1">
              <a:lnSpc>
                <a:spcPct val="90000"/>
              </a:lnSpc>
            </a:pPr>
            <a:r>
              <a:rPr lang="ru-RU" sz="2000" b="1" dirty="0">
                <a:latin typeface="Arial" pitchFamily="34" charset="0"/>
              </a:rPr>
              <a:t>навыков </a:t>
            </a:r>
            <a:r>
              <a:rPr lang="ru-RU" sz="2000" b="1" dirty="0" smtClean="0">
                <a:latin typeface="Arial" pitchFamily="34" charset="0"/>
              </a:rPr>
              <a:t> работы с информацией</a:t>
            </a:r>
          </a:p>
          <a:p>
            <a:pPr marL="800100" lvl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</a:rPr>
              <a:t>ИКТ-навыков работы</a:t>
            </a:r>
            <a:endParaRPr lang="ru-RU" sz="2000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 smtClean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5516" y="152400"/>
            <a:ext cx="8784976" cy="126037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Возрастосообразность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содержания: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Начальная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3302825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29497" y="1700808"/>
            <a:ext cx="8770995" cy="4716524"/>
          </a:xfrm>
        </p:spPr>
        <p:txBody>
          <a:bodyPr/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Произвольность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поведения, формирование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способ-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ности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 самоорганизации с целью решения учебных задач:</a:t>
            </a:r>
            <a:r>
              <a:rPr lang="ru-RU" b="1" dirty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основа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отработки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универсальных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и в первую очередь,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регулятивных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действий,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т.ч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.:</a:t>
            </a:r>
          </a:p>
          <a:p>
            <a:pPr lvl="0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000" b="1" dirty="0">
                <a:latin typeface="Arial" pitchFamily="34" charset="0"/>
                <a:cs typeface="Arial" pitchFamily="34" charset="0"/>
              </a:rPr>
              <a:t>выстраивать последовательность собственных действий</a:t>
            </a:r>
          </a:p>
          <a:p>
            <a:pPr lvl="2"/>
            <a:r>
              <a:rPr lang="ru-RU" sz="1800" dirty="0">
                <a:latin typeface="Arial" pitchFamily="34" charset="0"/>
                <a:cs typeface="Arial" pitchFamily="34" charset="0"/>
              </a:rPr>
              <a:t>анализ задачи (условия, истории …)</a:t>
            </a:r>
          </a:p>
          <a:p>
            <a:pPr lvl="2"/>
            <a:r>
              <a:rPr lang="ru-RU" sz="1800" dirty="0">
                <a:latin typeface="Arial" pitchFamily="34" charset="0"/>
                <a:cs typeface="Arial" pitchFamily="34" charset="0"/>
              </a:rPr>
              <a:t>выявление ее предметной модели</a:t>
            </a:r>
          </a:p>
          <a:p>
            <a:pPr lvl="2"/>
            <a:r>
              <a:rPr lang="ru-RU" sz="1800" dirty="0">
                <a:latin typeface="Arial" pitchFamily="34" charset="0"/>
                <a:cs typeface="Arial" pitchFamily="34" charset="0"/>
              </a:rPr>
              <a:t>составление плана действий</a:t>
            </a:r>
          </a:p>
          <a:p>
            <a:pPr lvl="2"/>
            <a:r>
              <a:rPr lang="ru-RU" sz="1800" dirty="0">
                <a:latin typeface="Arial" pitchFamily="34" charset="0"/>
                <a:cs typeface="Arial" pitchFamily="34" charset="0"/>
              </a:rPr>
              <a:t>выявление аналогов – примеров исполнительских действий</a:t>
            </a:r>
          </a:p>
          <a:p>
            <a:pPr lvl="2"/>
            <a:r>
              <a:rPr lang="ru-RU" sz="1800" dirty="0">
                <a:latin typeface="Arial" pitchFamily="34" charset="0"/>
                <a:cs typeface="Arial" pitchFamily="34" charset="0"/>
              </a:rPr>
              <a:t>контроль – проверка адекватности совершенных действий требованиям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задачи</a:t>
            </a:r>
          </a:p>
          <a:p>
            <a:pPr lvl="2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планировать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время</a:t>
            </a:r>
          </a:p>
          <a:p>
            <a:pPr marL="57150" indent="0">
              <a:lnSpc>
                <a:spcPct val="90000"/>
              </a:lnSpc>
              <a:buNone/>
            </a:pPr>
            <a:endParaRPr lang="ru-RU" sz="1200" b="1" dirty="0" smtClean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 smtClean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15516" y="260648"/>
            <a:ext cx="8784976" cy="111612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Возрастосообразность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содержания: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Начальная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2240936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04435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самостоятельность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структуре требований ФГОС</a:t>
            </a:r>
            <a:endParaRPr lang="ru-RU" alt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45344" y="1520788"/>
            <a:ext cx="5226756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хочу учиться</a:t>
            </a:r>
            <a:endParaRPr lang="ru-RU" altLang="ru-RU" sz="3200" b="1" i="1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41760" y="2960948"/>
            <a:ext cx="5230340" cy="108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 учиться</a:t>
            </a:r>
            <a:endParaRPr lang="ru-RU" altLang="ru-RU" sz="3200" b="1" i="1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45344" y="4473116"/>
            <a:ext cx="5242916" cy="21242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владею необходимыми</a:t>
            </a:r>
          </a:p>
          <a:p>
            <a:pPr eaLnBrk="0" hangingPunct="0"/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понятийными </a:t>
            </a:r>
            <a:r>
              <a:rPr lang="ru-RU" altLang="ru-RU" sz="3200" b="1" i="1" dirty="0" err="1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средст</a:t>
            </a:r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eaLnBrk="0" hangingPunct="0"/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вами и инструментами</a:t>
            </a:r>
          </a:p>
          <a:p>
            <a:pPr eaLnBrk="0" hangingPunct="0"/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познания</a:t>
            </a:r>
            <a:endParaRPr lang="ru-RU" altLang="ru-RU" sz="3200" b="1" i="1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652120" y="1520788"/>
            <a:ext cx="3384376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Личностные</a:t>
            </a:r>
          </a:p>
          <a:p>
            <a:pPr eaLnBrk="0" hangingPunct="0"/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результаты</a:t>
            </a:r>
            <a:endParaRPr lang="ru-RU" altLang="ru-RU" sz="3200" b="1" i="1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652120" y="2960948"/>
            <a:ext cx="3384376" cy="108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3200" b="1" i="1" dirty="0" err="1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</a:t>
            </a:r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algn="ctr" eaLnBrk="0" hangingPunct="0"/>
            <a:r>
              <a:rPr lang="ru-RU" altLang="ru-RU" sz="3200" b="1" i="1" dirty="0" err="1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ные</a:t>
            </a:r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рез-ты</a:t>
            </a:r>
            <a:endParaRPr lang="ru-RU" altLang="ru-RU" sz="3200" b="1" i="1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652120" y="4486350"/>
            <a:ext cx="3382517" cy="21110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3200" b="1" i="1" dirty="0" err="1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</a:t>
            </a:r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algn="ctr" eaLnBrk="0" hangingPunct="0"/>
            <a:r>
              <a:rPr lang="ru-RU" altLang="ru-RU" sz="3200" b="1" i="1" dirty="0" err="1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ные</a:t>
            </a:r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предмет-</a:t>
            </a:r>
          </a:p>
          <a:p>
            <a:pPr algn="ctr" eaLnBrk="0" hangingPunct="0"/>
            <a:r>
              <a:rPr lang="ru-RU" altLang="ru-RU" sz="3200" b="1" i="1" dirty="0" err="1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ные</a:t>
            </a:r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рез-ты</a:t>
            </a:r>
            <a:endParaRPr lang="ru-RU" altLang="ru-RU" sz="3200" b="1" i="1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401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6004" y="1196752"/>
            <a:ext cx="9144000" cy="52205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</a:rPr>
              <a:t>Экспериментирование на </a:t>
            </a:r>
            <a:r>
              <a:rPr lang="ru-RU" sz="2400" b="1" u="sng" dirty="0" smtClean="0">
                <a:latin typeface="Arial" pitchFamily="34" charset="0"/>
              </a:rPr>
              <a:t>любом</a:t>
            </a:r>
            <a:r>
              <a:rPr lang="ru-RU" sz="2400" b="1" dirty="0" smtClean="0">
                <a:latin typeface="Arial" pitchFamily="34" charset="0"/>
              </a:rPr>
              <a:t> материале, </a:t>
            </a:r>
            <a:r>
              <a:rPr lang="ru-RU" sz="2400" b="1" dirty="0" err="1" smtClean="0">
                <a:latin typeface="Arial" pitchFamily="34" charset="0"/>
              </a:rPr>
              <a:t>возмож-ность</a:t>
            </a:r>
            <a:r>
              <a:rPr lang="ru-RU" sz="2400" b="1" dirty="0" smtClean="0">
                <a:latin typeface="Arial" pitchFamily="34" charset="0"/>
              </a:rPr>
              <a:t> осуществления свободных, </a:t>
            </a:r>
            <a:r>
              <a:rPr lang="ru-RU" sz="2400" b="1" dirty="0" err="1" smtClean="0">
                <a:latin typeface="Arial" pitchFamily="34" charset="0"/>
              </a:rPr>
              <a:t>нерегламетиро</a:t>
            </a:r>
            <a:r>
              <a:rPr lang="ru-RU" sz="2400" b="1" dirty="0" smtClean="0">
                <a:latin typeface="Arial" pitchFamily="34" charset="0"/>
              </a:rPr>
              <a:t>-ванных действий с учебным материалом, в </a:t>
            </a:r>
            <a:r>
              <a:rPr lang="ru-RU" sz="2400" b="1" dirty="0" err="1" smtClean="0">
                <a:latin typeface="Arial" pitchFamily="34" charset="0"/>
              </a:rPr>
              <a:t>т.ч</a:t>
            </a:r>
            <a:r>
              <a:rPr lang="ru-RU" sz="2400" b="1" dirty="0" smtClean="0">
                <a:latin typeface="Arial" pitchFamily="34" charset="0"/>
              </a:rPr>
              <a:t>. :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анализ ситуации, задачи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обнаружение новых проявлений (</a:t>
            </a:r>
            <a:r>
              <a:rPr lang="ru-RU" sz="1800" b="1" i="1" dirty="0" smtClean="0">
                <a:latin typeface="Arial" pitchFamily="34" charset="0"/>
              </a:rPr>
              <a:t>что будет, если …?</a:t>
            </a:r>
            <a:r>
              <a:rPr lang="ru-RU" sz="1800" b="1" dirty="0" smtClean="0">
                <a:latin typeface="Arial" pitchFamily="34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свободное высказывание собственной позиции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организация результатов собственного эксперимента, анализа, обдумывания …</a:t>
            </a:r>
          </a:p>
          <a:p>
            <a:pPr marL="57150" indent="0">
              <a:lnSpc>
                <a:spcPct val="90000"/>
              </a:lnSpc>
              <a:buNone/>
            </a:pPr>
            <a:endParaRPr lang="ru-RU" sz="800" b="1" dirty="0" smtClean="0">
              <a:latin typeface="Arial" pitchFamily="34" charset="0"/>
            </a:endParaRPr>
          </a:p>
          <a:p>
            <a:pPr marL="400050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</a:rPr>
              <a:t>Свободное осмысление ситуаций (прежде всего – общественного характера), возможность предложить:</a:t>
            </a:r>
          </a:p>
          <a:p>
            <a:pPr marL="800100"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собственный способ понимания ситуации</a:t>
            </a:r>
          </a:p>
          <a:p>
            <a:pPr marL="800100" lvl="1">
              <a:lnSpc>
                <a:spcPct val="90000"/>
              </a:lnSpc>
            </a:pPr>
            <a:r>
              <a:rPr lang="ru-RU" sz="1800" b="1" dirty="0">
                <a:latin typeface="Arial" pitchFamily="34" charset="0"/>
              </a:rPr>
              <a:t>собственный </a:t>
            </a:r>
            <a:r>
              <a:rPr lang="ru-RU" sz="1800" b="1" dirty="0" smtClean="0">
                <a:latin typeface="Arial" pitchFamily="34" charset="0"/>
              </a:rPr>
              <a:t>выход из ситуации проблемного характера</a:t>
            </a:r>
            <a:endParaRPr lang="ru-RU" sz="1800" b="1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8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</a:rPr>
              <a:t>Применение имеющихся знаний и способов действий – в ситуации эксперимента, анализа, поиска собственной точки зрения</a:t>
            </a:r>
          </a:p>
          <a:p>
            <a:pPr marL="0" indent="0">
              <a:lnSpc>
                <a:spcPct val="90000"/>
              </a:lnSpc>
              <a:buNone/>
            </a:pPr>
            <a:endParaRPr lang="ru-RU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07504" y="152400"/>
            <a:ext cx="8892988" cy="93634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Возрастосообразность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содержания: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Основная школа –личностное самоопределение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57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5516" y="152400"/>
            <a:ext cx="8784976" cy="140439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Целесообразно использовать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разнообразные проекты и задания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проектного типа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516" y="1736812"/>
            <a:ext cx="8676964" cy="493254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различные по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сложности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обязательные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альтернативные</a:t>
            </a:r>
          </a:p>
          <a:p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различные по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полноте используемых средств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(прежде всего, – использование ИКТ)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разные по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продолжительности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 уроке (от 5 до 20 мин), на нескольких уроках,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самосто-ятельное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задание к следующему уроку,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но не более недели 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13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22058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800" b="1" cap="small" dirty="0" smtClean="0">
                <a:latin typeface="Arial" pitchFamily="34" charset="0"/>
              </a:rPr>
              <a:t>Профессиональное самоопределение, управление своим поведением в учебной работе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</a:rPr>
              <a:t>Самоопределение и самоорганизация с целью решения </a:t>
            </a:r>
            <a:r>
              <a:rPr lang="ru-RU" sz="2400" b="1" u="sng" dirty="0" smtClean="0">
                <a:latin typeface="Arial" pitchFamily="34" charset="0"/>
              </a:rPr>
              <a:t>самостоятельно</a:t>
            </a:r>
            <a:r>
              <a:rPr lang="ru-RU" sz="2400" b="1" dirty="0" smtClean="0">
                <a:latin typeface="Arial" pitchFamily="34" charset="0"/>
              </a:rPr>
              <a:t> поставленной задачи </a:t>
            </a:r>
            <a:r>
              <a:rPr lang="ru-RU" sz="2000" b="1" dirty="0" smtClean="0">
                <a:latin typeface="Arial" pitchFamily="34" charset="0"/>
              </a:rPr>
              <a:t>(в рамках </a:t>
            </a:r>
            <a:r>
              <a:rPr lang="ru-RU" sz="2000" b="1" dirty="0" err="1" smtClean="0">
                <a:latin typeface="Arial" pitchFamily="34" charset="0"/>
              </a:rPr>
              <a:t>собствен</a:t>
            </a:r>
            <a:r>
              <a:rPr lang="ru-RU" sz="2000" b="1" dirty="0" smtClean="0">
                <a:latin typeface="Arial" pitchFamily="34" charset="0"/>
              </a:rPr>
              <a:t>-ной – желательно, самостоятельно выстроенной – образователь-ной траектории), </a:t>
            </a:r>
            <a:r>
              <a:rPr lang="ru-RU" sz="2400" b="1" dirty="0" smtClean="0">
                <a:latin typeface="Arial" pitchFamily="34" charset="0"/>
              </a:rPr>
              <a:t>в </a:t>
            </a:r>
            <a:r>
              <a:rPr lang="ru-RU" sz="2400" b="1" dirty="0" err="1" smtClean="0">
                <a:latin typeface="Arial" pitchFamily="34" charset="0"/>
              </a:rPr>
              <a:t>т.ч</a:t>
            </a:r>
            <a:r>
              <a:rPr lang="ru-RU" sz="2400" b="1" dirty="0" smtClean="0">
                <a:latin typeface="Arial" pitchFamily="34" charset="0"/>
              </a:rPr>
              <a:t>. :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анализ задачи (условия) и самостоятельная конкретизация цели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поиск адекватных средств ее решения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создание плана и программы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реализация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предзащита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latin typeface="Arial" pitchFamily="34" charset="0"/>
              </a:rPr>
              <a:t>презентация, защита</a:t>
            </a:r>
          </a:p>
          <a:p>
            <a:pPr marL="57150" indent="0">
              <a:lnSpc>
                <a:spcPct val="90000"/>
              </a:lnSpc>
              <a:buNone/>
            </a:pPr>
            <a:endParaRPr lang="ru-RU" sz="800" b="1" dirty="0" smtClean="0">
              <a:latin typeface="Arial" pitchFamily="34" charset="0"/>
            </a:endParaRPr>
          </a:p>
          <a:p>
            <a:pPr marL="400050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</a:rPr>
              <a:t>Опыт целесообразной и результативной деятельности</a:t>
            </a:r>
          </a:p>
          <a:p>
            <a:pPr marL="400050">
              <a:lnSpc>
                <a:spcPct val="90000"/>
              </a:lnSpc>
            </a:pPr>
            <a:endParaRPr lang="ru-RU" sz="800" b="1" dirty="0" smtClean="0">
              <a:latin typeface="Arial" pitchFamily="34" charset="0"/>
            </a:endParaRPr>
          </a:p>
          <a:p>
            <a:pPr marL="400050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</a:rPr>
              <a:t>Необходимость делать осознанный выбор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5516" y="152400"/>
            <a:ext cx="8784976" cy="93634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Возрастосообразность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содержания: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Старшая школа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606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53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5516" y="152400"/>
            <a:ext cx="8784976" cy="93634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Типология проектов: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Множественность оснований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516" y="1520788"/>
            <a:ext cx="8676964" cy="468052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Направленность содержания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00050" lvl="1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младших школьников, подростков или выпускников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Сложность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Обязательность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альтернативность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Полнота используемых средств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(прежде всего, – использование ИКТ)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69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5516" y="152400"/>
            <a:ext cx="8784976" cy="93634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Типология проектов: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Множественность оснований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522" y="1304764"/>
            <a:ext cx="8676964" cy="19442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Продолжительность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краткосрочные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уроке, к следующему уроку</a:t>
            </a:r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среднесрочные: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 нескольких дней до месяца</a:t>
            </a:r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долгосрочные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месяца до полугодия/года</a:t>
            </a:r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пролонгированные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лонгитьюдные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26948468"/>
              </p:ext>
            </p:extLst>
          </p:nvPr>
        </p:nvGraphicFramePr>
        <p:xfrm>
          <a:off x="323528" y="3429000"/>
          <a:ext cx="8568952" cy="147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ъект 1"/>
          <p:cNvSpPr txBox="1">
            <a:spLocks/>
          </p:cNvSpPr>
          <p:nvPr/>
        </p:nvSpPr>
        <p:spPr bwMode="auto">
          <a:xfrm>
            <a:off x="143762" y="4914876"/>
            <a:ext cx="892848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Фазы и 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промежуточные финиши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kern="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spcBef>
                <a:spcPts val="0"/>
              </a:spcBef>
            </a:pPr>
            <a:r>
              <a:rPr lang="ru-RU" sz="1800" b="1" kern="0" dirty="0" smtClean="0">
                <a:latin typeface="Arial" pitchFamily="34" charset="0"/>
                <a:cs typeface="Arial" pitchFamily="34" charset="0"/>
              </a:rPr>
              <a:t>разработка и защита проектной идеи</a:t>
            </a:r>
            <a:endParaRPr lang="ru-RU" sz="1800" kern="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spcBef>
                <a:spcPts val="0"/>
              </a:spcBef>
            </a:pPr>
            <a:r>
              <a:rPr lang="ru-RU" sz="1800" b="1" kern="0" dirty="0" smtClean="0">
                <a:latin typeface="Arial" pitchFamily="34" charset="0"/>
                <a:cs typeface="Arial" pitchFamily="34" charset="0"/>
              </a:rPr>
              <a:t>период реализации с рабочими консультациями</a:t>
            </a:r>
            <a:endParaRPr lang="ru-RU" sz="1800" kern="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spcBef>
                <a:spcPts val="0"/>
              </a:spcBef>
            </a:pPr>
            <a:r>
              <a:rPr lang="ru-RU" sz="1800" b="1" kern="0" dirty="0" smtClean="0">
                <a:latin typeface="Arial" pitchFamily="34" charset="0"/>
                <a:cs typeface="Arial" pitchFamily="34" charset="0"/>
              </a:rPr>
              <a:t>подготовка итогового продукта с рабочими консультациями</a:t>
            </a:r>
          </a:p>
          <a:p>
            <a:pPr marL="857250" lvl="1" indent="-457200">
              <a:spcBef>
                <a:spcPts val="0"/>
              </a:spcBef>
            </a:pPr>
            <a:r>
              <a:rPr lang="ru-RU" sz="1800" b="1" kern="0" dirty="0" smtClean="0">
                <a:latin typeface="Arial" pitchFamily="34" charset="0"/>
                <a:cs typeface="Arial" pitchFamily="34" charset="0"/>
              </a:rPr>
              <a:t>предзащита</a:t>
            </a:r>
          </a:p>
          <a:p>
            <a:pPr marL="857250" lvl="1" indent="-457200">
              <a:spcBef>
                <a:spcPts val="0"/>
              </a:spcBef>
            </a:pPr>
            <a:r>
              <a:rPr lang="ru-RU" sz="1800" b="1" kern="0" dirty="0" smtClean="0">
                <a:latin typeface="Arial" pitchFamily="34" charset="0"/>
                <a:cs typeface="Arial" pitchFamily="34" charset="0"/>
              </a:rPr>
              <a:t>презентация</a:t>
            </a:r>
          </a:p>
          <a:p>
            <a:pPr marL="857250" lvl="1" indent="-457200">
              <a:spcBef>
                <a:spcPts val="0"/>
              </a:spcBef>
            </a:pPr>
            <a:endParaRPr lang="ru-RU" sz="18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5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55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5516" y="152400"/>
            <a:ext cx="8784976" cy="93634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Типология проектов: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Множественность оснований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516" y="1268760"/>
            <a:ext cx="8856984" cy="54006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Иерархичность и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масштабность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собственный,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т.ч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итоговый</a:t>
            </a:r>
          </a:p>
          <a:p>
            <a:pPr lvl="1"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самостоятельная часть общего проекта</a:t>
            </a:r>
          </a:p>
          <a:p>
            <a:pPr lvl="1"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часть масштабного проекта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(типа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Праздник цивилизаций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Руководство проектом</a:t>
            </a:r>
          </a:p>
          <a:p>
            <a:pPr lvl="1"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 учитель/педагог/руководитель</a:t>
            </a:r>
          </a:p>
          <a:p>
            <a:pPr lvl="2">
              <a:spcBef>
                <a:spcPts val="0"/>
              </a:spcBef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монопредметный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лингвистический, экономический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…)</a:t>
            </a:r>
          </a:p>
          <a:p>
            <a:pPr lvl="2">
              <a:spcBef>
                <a:spcPts val="0"/>
              </a:spcBef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внепредметный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несколько педагогов</a:t>
            </a:r>
          </a:p>
          <a:p>
            <a:pPr lvl="2">
              <a:spcBef>
                <a:spcPts val="0"/>
              </a:spcBef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межпредметный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spcBef>
                <a:spcPts val="0"/>
              </a:spcBef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полипредметный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комплексный (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например, ЕГЭ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школьная команда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59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56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5516" y="152400"/>
            <a:ext cx="8784976" cy="93634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Типология проектов: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Множественность оснований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516" y="1268760"/>
            <a:ext cx="8676964" cy="54006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Состав участников: численность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индивидуальный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групповой</a:t>
            </a:r>
          </a:p>
          <a:p>
            <a:pPr lvl="2">
              <a:lnSpc>
                <a:spcPct val="80000"/>
              </a:lnSpc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парный</a:t>
            </a:r>
          </a:p>
          <a:p>
            <a:pPr lvl="2">
              <a:lnSpc>
                <a:spcPct val="80000"/>
              </a:lnSpc>
              <a:spcBef>
                <a:spcPts val="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малой группе (до 4-6 человек)</a:t>
            </a:r>
          </a:p>
          <a:p>
            <a:pPr lvl="2">
              <a:lnSpc>
                <a:spcPct val="80000"/>
              </a:lnSpc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большой группе (до 10-12 человек)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общеклассный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(несколько малых групп или подгрупп не более 12 человек)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бщешкольный, разновозрастный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открытый состав участников (типа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WIKI)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Состав участников: постоянство состава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неизменяемый состав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изменяемый состав</a:t>
            </a:r>
          </a:p>
          <a:p>
            <a:pPr lvl="2">
              <a:lnSpc>
                <a:spcPct val="80000"/>
              </a:lnSpc>
              <a:spcBef>
                <a:spcPts val="0"/>
              </a:spcBef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ротируемый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планируемый (на разные этапы)</a:t>
            </a:r>
          </a:p>
          <a:p>
            <a:pPr lvl="2">
              <a:lnSpc>
                <a:spcPct val="80000"/>
              </a:lnSpc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вынужденный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84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57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5516" y="152400"/>
            <a:ext cx="8784976" cy="93634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Типология проектов: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Множественность оснований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516" y="1268760"/>
            <a:ext cx="8856984" cy="54006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Тип деятельности</a:t>
            </a:r>
          </a:p>
          <a:p>
            <a:pPr lvl="1"/>
            <a:r>
              <a:rPr lang="ru-RU" b="1" dirty="0" smtClean="0">
                <a:latin typeface="Arial" pitchFamily="34" charset="0"/>
                <a:cs typeface="Arial" pitchFamily="34" charset="0"/>
              </a:rPr>
              <a:t>Информационно-познавательные</a:t>
            </a:r>
          </a:p>
          <a:p>
            <a:pPr lvl="1"/>
            <a:r>
              <a:rPr lang="ru-RU" b="1" dirty="0" smtClean="0">
                <a:latin typeface="Arial" pitchFamily="34" charset="0"/>
                <a:cs typeface="Arial" pitchFamily="34" charset="0"/>
              </a:rPr>
              <a:t>Исследовательские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(по ведущему методу познания)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spcBef>
                <a:spcPts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социальные (опрос)</a:t>
            </a:r>
          </a:p>
          <a:p>
            <a:pPr lvl="2">
              <a:spcBef>
                <a:spcPts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экспериментально-поисковые</a:t>
            </a:r>
          </a:p>
          <a:p>
            <a:pPr lvl="2">
              <a:spcBef>
                <a:spcPts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теоретические</a:t>
            </a:r>
          </a:p>
          <a:p>
            <a:pPr lvl="1"/>
            <a:r>
              <a:rPr lang="ru-RU" b="1" dirty="0" smtClean="0">
                <a:latin typeface="Arial" pitchFamily="34" charset="0"/>
                <a:cs typeface="Arial" pitchFamily="34" charset="0"/>
              </a:rPr>
              <a:t>Прикладные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(по типу производимого продукта)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spcBef>
                <a:spcPts val="2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конструкторско-технологические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изделия, приборы, макеты,  сайты, … )</a:t>
            </a:r>
          </a:p>
          <a:p>
            <a:pPr lvl="2">
              <a:spcBef>
                <a:spcPts val="2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литературно-художественные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литературные произведения, инсценировки, мультфильмы, альбомы…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2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(выставки, ярмарки, общественные обсуждения, благотворительные акции …)</a:t>
            </a:r>
          </a:p>
          <a:p>
            <a:pPr lvl="2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4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9E23E-71D2-43CD-9C73-D28E6063BB76}" type="slidenum">
              <a:rPr lang="ru-RU"/>
              <a:pPr>
                <a:defRPr/>
              </a:pPr>
              <a:t>58</a:t>
            </a:fld>
            <a:endParaRPr lang="ru-RU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1300" y="3321050"/>
            <a:ext cx="6840538" cy="630238"/>
          </a:xfrm>
        </p:spPr>
        <p:txBody>
          <a:bodyPr/>
          <a:lstStyle/>
          <a:p>
            <a:r>
              <a:rPr lang="ru-RU" sz="3600" b="1" smtClean="0">
                <a:latin typeface="Arial" pitchFamily="34" charset="0"/>
              </a:rPr>
              <a:t>Спасибо за внимание!</a:t>
            </a:r>
            <a:endParaRPr lang="ru-RU" sz="3600" b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545013"/>
            <a:ext cx="7237413" cy="2101850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ru-RU" sz="3600" b="1" dirty="0" smtClean="0">
                <a:latin typeface="Arial" pitchFamily="34" charset="0"/>
              </a:rPr>
              <a:t>Ольга Борисовна Логинова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hlinkClick r:id="rId3"/>
              </a:rPr>
              <a:t>olg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hlinkClick r:id="rId3"/>
              </a:rPr>
              <a:t>9527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hlinkClick r:id="rId3"/>
              </a:rPr>
              <a:t>@yandex.ru</a:t>
            </a:r>
            <a:endParaRPr lang="ru-RU" sz="3600" b="1" dirty="0" smtClean="0">
              <a:latin typeface="Arial" pitchFamily="34" charset="0"/>
            </a:endParaRP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971550" y="836613"/>
            <a:ext cx="7200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ОБСУЖДЕНИЕ:</a:t>
            </a:r>
            <a:br>
              <a:rPr lang="ru-RU" sz="3600" b="1">
                <a:solidFill>
                  <a:schemeClr val="tx2"/>
                </a:solidFill>
              </a:rPr>
            </a:br>
            <a:r>
              <a:rPr lang="ru-RU" sz="1200" b="1">
                <a:solidFill>
                  <a:schemeClr val="tx2"/>
                </a:solidFill>
              </a:rPr>
              <a:t/>
            </a:r>
            <a:br>
              <a:rPr lang="ru-RU" sz="12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WWW.STANDART.EDU.RU</a:t>
            </a:r>
            <a:endParaRPr lang="ru-RU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645E-1F25-46C5-BCD9-56EA8908D746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020" y="1664804"/>
            <a:ext cx="8820980" cy="2916324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ru-RU" sz="3600" b="1" dirty="0" err="1" smtClean="0">
                <a:solidFill>
                  <a:schemeClr val="tx2"/>
                </a:solidFill>
                <a:latin typeface="Arial" pitchFamily="34" charset="0"/>
              </a:rPr>
              <a:t>Метапредметные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результаты: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Что необходимо формировать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и оценивать?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</a:t>
            </a:r>
            <a:endParaRPr lang="ru-RU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endParaRPr lang="ru-RU" sz="12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</a:t>
            </a:r>
            <a:endParaRPr lang="ru-RU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07504" y="188912"/>
            <a:ext cx="8893175" cy="140388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Приоритеты при выборе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направлений и объектов оценки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метапредметных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результатов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07504" y="2528960"/>
            <a:ext cx="1944912" cy="10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" charset="0"/>
              </a:rPr>
              <a:t>Начальная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" charset="0"/>
              </a:rPr>
              <a:t>школа</a:t>
            </a: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2146412" y="2514761"/>
            <a:ext cx="4356484" cy="10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solidFill>
                  <a:schemeClr val="bg2"/>
                </a:solidFill>
                <a:effectLst/>
                <a:latin typeface="Arial" charset="0"/>
              </a:rPr>
              <a:t>Сформированность</a:t>
            </a:r>
            <a:endParaRPr kumimoji="0" lang="ru-RU" sz="2800" b="0" i="0" u="none" strike="noStrike" cap="none" normalizeH="0" baseline="0" dirty="0" smtClean="0">
              <a:solidFill>
                <a:schemeClr val="bg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основ учебной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самостоятельност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" charset="0"/>
              </a:rPr>
              <a:t>и</a:t>
            </a: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827584" y="1808820"/>
            <a:ext cx="7776864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" charset="0"/>
              </a:rPr>
              <a:t>С позиций основных задач развития:</a:t>
            </a: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6624227" y="2514761"/>
            <a:ext cx="2376451" cy="10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2"/>
                </a:solidFill>
                <a:latin typeface="Arial" charset="0"/>
              </a:rPr>
              <a:t>итоговая,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solidFill>
                  <a:schemeClr val="bg2"/>
                </a:solidFill>
                <a:effectLst/>
                <a:latin typeface="Arial" charset="0"/>
              </a:rPr>
              <a:t>промежуточ</a:t>
            </a:r>
            <a:r>
              <a:rPr kumimoji="0" lang="ru-RU" sz="28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solidFill>
                  <a:schemeClr val="bg2"/>
                </a:solidFill>
                <a:effectLst/>
                <a:latin typeface="Arial" charset="0"/>
              </a:rPr>
              <a:t>ная</a:t>
            </a:r>
            <a:r>
              <a:rPr kumimoji="0" lang="ru-RU" sz="28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 оценка</a:t>
            </a:r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107504" y="3789040"/>
            <a:ext cx="1944912" cy="160531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charset="0"/>
              </a:rPr>
              <a:t>Основная</a:t>
            </a:r>
            <a:endParaRPr kumimoji="0" lang="ru-RU" sz="2800" b="0" i="0" u="none" strike="noStrike" cap="none" normalizeH="0" baseline="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" charset="0"/>
              </a:rPr>
              <a:t>школа</a:t>
            </a: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2146412" y="3789040"/>
            <a:ext cx="4356484" cy="162018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solidFill>
                  <a:schemeClr val="bg2"/>
                </a:solidFill>
                <a:effectLst/>
                <a:latin typeface="Arial" charset="0"/>
              </a:rPr>
              <a:t>Сформированность</a:t>
            </a:r>
            <a:endParaRPr kumimoji="0" lang="ru-RU" sz="2800" b="0" i="0" u="none" strike="noStrike" cap="none" normalizeH="0" baseline="0" dirty="0" smtClean="0">
              <a:solidFill>
                <a:schemeClr val="bg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индивидуальной учебной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самостоятельности</a:t>
            </a: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6624226" y="3750433"/>
            <a:ext cx="2376451" cy="160531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2"/>
                </a:solidFill>
                <a:latin typeface="Arial" charset="0"/>
              </a:rPr>
              <a:t>итоговая,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solidFill>
                  <a:schemeClr val="bg2"/>
                </a:solidFill>
                <a:effectLst/>
                <a:latin typeface="Arial" charset="0"/>
              </a:rPr>
              <a:t>промежуточ</a:t>
            </a:r>
            <a:r>
              <a:rPr kumimoji="0" lang="ru-RU" sz="28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solidFill>
                  <a:schemeClr val="bg2"/>
                </a:solidFill>
                <a:effectLst/>
                <a:latin typeface="Arial" charset="0"/>
              </a:rPr>
              <a:t>ная</a:t>
            </a:r>
            <a:r>
              <a:rPr kumimoji="0" lang="ru-RU" sz="28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 оценка</a:t>
            </a: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121415" y="5517232"/>
            <a:ext cx="6381481" cy="115212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2"/>
                </a:solidFill>
                <a:latin typeface="Arial" charset="0"/>
              </a:rPr>
              <a:t>Сформированность</a:t>
            </a:r>
            <a:r>
              <a:rPr lang="ru-RU" sz="2800" dirty="0" smtClean="0">
                <a:solidFill>
                  <a:schemeClr val="bg2"/>
                </a:solidFill>
                <a:latin typeface="Arial" charset="0"/>
              </a:rPr>
              <a:t> отдельных </a:t>
            </a:r>
            <a:r>
              <a:rPr lang="ru-RU" sz="2800" dirty="0" err="1" smtClean="0">
                <a:solidFill>
                  <a:schemeClr val="bg2"/>
                </a:solidFill>
                <a:latin typeface="Arial" charset="0"/>
              </a:rPr>
              <a:t>компо</a:t>
            </a:r>
            <a:r>
              <a:rPr lang="ru-RU" sz="2800" dirty="0" smtClean="0">
                <a:solidFill>
                  <a:schemeClr val="bg2"/>
                </a:solidFill>
                <a:latin typeface="Arial" charset="0"/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2"/>
                </a:solidFill>
                <a:latin typeface="Arial" charset="0"/>
              </a:rPr>
              <a:t>нентов</a:t>
            </a:r>
            <a:r>
              <a:rPr lang="ru-RU" sz="2800" dirty="0" smtClean="0">
                <a:solidFill>
                  <a:schemeClr val="bg2"/>
                </a:solidFill>
                <a:latin typeface="Arial" charset="0"/>
              </a:rPr>
              <a:t> действий, ответственных за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bg2"/>
                </a:solidFill>
                <a:latin typeface="Arial" charset="0"/>
              </a:rPr>
              <a:t>формирование этих способностей</a:t>
            </a:r>
            <a:endParaRPr kumimoji="0" lang="ru-RU" sz="2800" b="0" i="0" u="none" strike="noStrike" cap="none" normalizeH="0" baseline="0" dirty="0" smtClean="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6624228" y="5523020"/>
            <a:ext cx="2376451" cy="1146339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2"/>
                </a:solidFill>
                <a:latin typeface="Arial" charset="0"/>
              </a:rPr>
              <a:t>Текущая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rPr>
              <a:t>оценка</a:t>
            </a:r>
          </a:p>
        </p:txBody>
      </p:sp>
      <p:pic>
        <p:nvPicPr>
          <p:cNvPr id="12" name="Picture 4" descr="1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610582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1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07504" y="188912"/>
            <a:ext cx="8893175" cy="183593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Приоритеты при выборе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объекта и предмета оценки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метапредметных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результатов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текущем учебном процессе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Горизонтальный свиток 12"/>
          <p:cNvSpPr/>
          <p:nvPr/>
        </p:nvSpPr>
        <p:spPr bwMode="auto">
          <a:xfrm>
            <a:off x="180712" y="2440282"/>
            <a:ext cx="5112000" cy="396000"/>
          </a:xfrm>
          <a:prstGeom prst="horizontalScroll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>
                <a:solidFill>
                  <a:schemeClr val="bg2"/>
                </a:solidFill>
                <a:latin typeface="Arial" charset="0"/>
              </a:rPr>
              <a:t>Ценностно-смысловые </a:t>
            </a:r>
            <a:r>
              <a:rPr lang="ru-RU" sz="2000" b="1" cap="small" dirty="0" smtClean="0">
                <a:solidFill>
                  <a:schemeClr val="bg2"/>
                </a:solidFill>
                <a:latin typeface="Arial" charset="0"/>
              </a:rPr>
              <a:t>установки</a:t>
            </a:r>
            <a:endParaRPr lang="ru-RU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 bwMode="auto">
          <a:xfrm>
            <a:off x="194133" y="3238339"/>
            <a:ext cx="5112000" cy="396000"/>
          </a:xfrm>
          <a:prstGeom prst="horizontalScroll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 smtClean="0">
                <a:solidFill>
                  <a:schemeClr val="bg2"/>
                </a:solidFill>
                <a:latin typeface="Arial" charset="0"/>
              </a:rPr>
              <a:t>Рефлексия. Личностные смыслы учения</a:t>
            </a:r>
            <a:endParaRPr lang="ru-RU" sz="2000" b="1" cap="small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 bwMode="auto">
          <a:xfrm>
            <a:off x="180712" y="4081275"/>
            <a:ext cx="5112000" cy="396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 err="1" smtClean="0">
                <a:solidFill>
                  <a:schemeClr val="bg2"/>
                </a:solidFill>
                <a:latin typeface="Arial" charset="0"/>
              </a:rPr>
              <a:t>Саморегуляция</a:t>
            </a:r>
            <a:r>
              <a:rPr lang="ru-RU" sz="2000" b="1" cap="small" dirty="0" smtClean="0">
                <a:solidFill>
                  <a:schemeClr val="bg2"/>
                </a:solidFill>
                <a:latin typeface="Arial" charset="0"/>
              </a:rPr>
              <a:t>, самоорганизация</a:t>
            </a:r>
            <a:endParaRPr lang="ru-RU" sz="2000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 bwMode="auto">
          <a:xfrm>
            <a:off x="194133" y="4477275"/>
            <a:ext cx="5112000" cy="396000"/>
          </a:xfrm>
          <a:prstGeom prst="horizontalScroll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>
                <a:solidFill>
                  <a:schemeClr val="bg2"/>
                </a:solidFill>
                <a:latin typeface="Arial" charset="0"/>
              </a:rPr>
              <a:t>Сотрудничество</a:t>
            </a:r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196919" y="4873275"/>
            <a:ext cx="5112000" cy="3960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 smtClean="0">
                <a:solidFill>
                  <a:schemeClr val="bg2"/>
                </a:solidFill>
                <a:latin typeface="Arial" charset="0"/>
              </a:rPr>
              <a:t>Коммуникация</a:t>
            </a:r>
            <a:endParaRPr lang="ru-RU" sz="2000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 bwMode="auto">
          <a:xfrm>
            <a:off x="196919" y="5785809"/>
            <a:ext cx="5112000" cy="396000"/>
          </a:xfrm>
          <a:prstGeom prst="horizontalScroll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 smtClean="0">
                <a:solidFill>
                  <a:schemeClr val="bg2"/>
                </a:solidFill>
                <a:latin typeface="Arial" charset="0"/>
              </a:rPr>
              <a:t>Самостоятельное приобретение знаний</a:t>
            </a:r>
            <a:endParaRPr lang="ru-RU" sz="2000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 bwMode="auto">
          <a:xfrm>
            <a:off x="194133" y="5389809"/>
            <a:ext cx="5112000" cy="396000"/>
          </a:xfrm>
          <a:prstGeom prst="horizontalScroll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 smtClean="0">
                <a:solidFill>
                  <a:schemeClr val="bg2"/>
                </a:solidFill>
                <a:latin typeface="Arial" charset="0"/>
              </a:rPr>
              <a:t>Разрешение проблем</a:t>
            </a:r>
            <a:endParaRPr lang="ru-RU" sz="2000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 bwMode="auto">
          <a:xfrm>
            <a:off x="1871700" y="6401118"/>
            <a:ext cx="5112000" cy="396000"/>
          </a:xfrm>
          <a:prstGeom prst="horizontalScroll">
            <a:avLst/>
          </a:prstGeom>
          <a:solidFill>
            <a:srgbClr val="F577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 smtClean="0">
                <a:solidFill>
                  <a:schemeClr val="bg2"/>
                </a:solidFill>
                <a:latin typeface="Arial" charset="0"/>
              </a:rPr>
              <a:t>Использование ИКТ для обучения</a:t>
            </a:r>
            <a:endParaRPr lang="ru-RU" sz="2000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 bwMode="auto">
          <a:xfrm>
            <a:off x="5355878" y="2310078"/>
            <a:ext cx="3564000" cy="656409"/>
          </a:xfrm>
          <a:prstGeom prst="horizontalScroll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особый тип  диагностических заданий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с предметным содержанием;</a:t>
            </a:r>
            <a:endParaRPr lang="ru-RU" sz="1400" i="1" u="sng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 bwMode="auto">
          <a:xfrm>
            <a:off x="5355878" y="3918712"/>
            <a:ext cx="3564000" cy="1409179"/>
          </a:xfrm>
          <a:prstGeom prst="horizontalScroll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b="1" i="1" dirty="0" smtClean="0">
                <a:solidFill>
                  <a:schemeClr val="bg2"/>
                </a:solidFill>
                <a:latin typeface="Arial" charset="0"/>
              </a:rPr>
              <a:t>“</a:t>
            </a:r>
            <a:r>
              <a:rPr lang="ru-RU" sz="1400" b="1" i="1" dirty="0" err="1" smtClean="0">
                <a:solidFill>
                  <a:schemeClr val="bg2"/>
                </a:solidFill>
                <a:latin typeface="Arial" charset="0"/>
              </a:rPr>
              <a:t>метапредметные</a:t>
            </a:r>
            <a:r>
              <a:rPr lang="en-US" sz="1400" b="1" i="1" dirty="0" smtClean="0">
                <a:solidFill>
                  <a:schemeClr val="bg2"/>
                </a:solidFill>
                <a:latin typeface="Arial" charset="0"/>
              </a:rPr>
              <a:t>”</a:t>
            </a: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 задания (листы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продвижения), задания  проектного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типа</a:t>
            </a:r>
            <a:r>
              <a:rPr lang="ru-RU" sz="1400" b="1" i="1" dirty="0">
                <a:solidFill>
                  <a:schemeClr val="bg2"/>
                </a:solidFill>
                <a:latin typeface="Arial" charset="0"/>
              </a:rPr>
              <a:t>, </a:t>
            </a: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 задания для совместной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работы, задания на развитие  речи;</a:t>
            </a:r>
          </a:p>
        </p:txBody>
      </p:sp>
      <p:sp>
        <p:nvSpPr>
          <p:cNvPr id="23" name="Горизонтальный свиток 22"/>
          <p:cNvSpPr/>
          <p:nvPr/>
        </p:nvSpPr>
        <p:spPr bwMode="auto">
          <a:xfrm>
            <a:off x="5368285" y="3039171"/>
            <a:ext cx="3564000" cy="879541"/>
          </a:xfrm>
          <a:prstGeom prst="horizontalScroll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b="1" i="1" dirty="0" smtClean="0">
                <a:solidFill>
                  <a:schemeClr val="bg2"/>
                </a:solidFill>
                <a:latin typeface="Arial" charset="0"/>
              </a:rPr>
              <a:t>“</a:t>
            </a:r>
            <a:r>
              <a:rPr lang="ru-RU" sz="1400" b="1" i="1" dirty="0" err="1" smtClean="0">
                <a:solidFill>
                  <a:schemeClr val="bg2"/>
                </a:solidFill>
                <a:latin typeface="Arial" charset="0"/>
              </a:rPr>
              <a:t>метапредметные</a:t>
            </a:r>
            <a:r>
              <a:rPr lang="en-US" sz="1400" b="1" i="1" dirty="0" smtClean="0">
                <a:solidFill>
                  <a:schemeClr val="bg2"/>
                </a:solidFill>
                <a:latin typeface="Arial" charset="0"/>
              </a:rPr>
              <a:t>”</a:t>
            </a: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 задания (листы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самооценки) , специальные вопросы к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заданиям с предметным содержанием </a:t>
            </a:r>
          </a:p>
        </p:txBody>
      </p:sp>
      <p:sp>
        <p:nvSpPr>
          <p:cNvPr id="24" name="Горизонтальный свиток 23"/>
          <p:cNvSpPr/>
          <p:nvPr/>
        </p:nvSpPr>
        <p:spPr bwMode="auto">
          <a:xfrm>
            <a:off x="5377413" y="5269275"/>
            <a:ext cx="3564000" cy="1033068"/>
          </a:xfrm>
          <a:prstGeom prst="horizontalScroll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творческие задания,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учебные исследования,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bg2"/>
                </a:solidFill>
                <a:latin typeface="Arial" charset="0"/>
              </a:rPr>
              <a:t>задания проектного типа;</a:t>
            </a:r>
          </a:p>
        </p:txBody>
      </p:sp>
    </p:spTree>
    <p:extLst>
      <p:ext uri="{BB962C8B-B14F-4D97-AF65-F5344CB8AC3E}">
        <p14:creationId xmlns:p14="http://schemas.microsoft.com/office/powerpoint/2010/main" val="28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8384" y="440667"/>
            <a:ext cx="9005269" cy="6077607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Arial" pitchFamily="34" charset="0"/>
              </a:rPr>
              <a:t>Важнейшие факторы, влияющие на достижение более высоких результатов: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pitchFamily="34" charset="0"/>
              </a:rPr>
              <a:t>р</a:t>
            </a:r>
            <a:r>
              <a:rPr lang="ru-RU" b="1" dirty="0" smtClean="0">
                <a:latin typeface="Arial" pitchFamily="34" charset="0"/>
              </a:rPr>
              <a:t>азвитие познавательной активности учащихся,</a:t>
            </a:r>
          </a:p>
          <a:p>
            <a:pPr>
              <a:lnSpc>
                <a:spcPct val="90000"/>
              </a:lnSpc>
            </a:pPr>
            <a:endParaRPr lang="ru-RU" sz="8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</a:rPr>
              <a:t>развитие навыков смыслового чтения,</a:t>
            </a:r>
          </a:p>
          <a:p>
            <a:pPr>
              <a:lnSpc>
                <a:spcPct val="90000"/>
              </a:lnSpc>
            </a:pPr>
            <a:endParaRPr lang="ru-RU" sz="8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</a:rPr>
              <a:t>участие детей в учебной проектной и исследовательской деятельности,</a:t>
            </a:r>
          </a:p>
          <a:p>
            <a:pPr>
              <a:lnSpc>
                <a:spcPct val="90000"/>
              </a:lnSpc>
            </a:pPr>
            <a:endParaRPr lang="ru-RU" sz="8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</a:rPr>
              <a:t>интеграция ИКТ в учебный процесс и использование ИКТ учащимися </a:t>
            </a: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1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16177</TotalTime>
  <Words>3336</Words>
  <Application>Microsoft Office PowerPoint</Application>
  <PresentationFormat>Экран (4:3)</PresentationFormat>
  <Paragraphs>958</Paragraphs>
  <Slides>58</Slides>
  <Notes>43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Оформление по умолчанию</vt:lpstr>
      <vt:lpstr>Диаграмма</vt:lpstr>
      <vt:lpstr>Федеральный государственный образовательный стандарт: оценка образовательных достижений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Россия: LA и SW баллы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образования</dc:title>
  <dc:creator>SL</dc:creator>
  <cp:lastModifiedBy>О.Логинова</cp:lastModifiedBy>
  <cp:revision>848</cp:revision>
  <cp:lastPrinted>2012-10-24T08:23:20Z</cp:lastPrinted>
  <dcterms:created xsi:type="dcterms:W3CDTF">2000-10-10T11:53:38Z</dcterms:created>
  <dcterms:modified xsi:type="dcterms:W3CDTF">2014-11-24T07:53:43Z</dcterms:modified>
</cp:coreProperties>
</file>