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88" r:id="rId3"/>
    <p:sldId id="277" r:id="rId4"/>
    <p:sldId id="264" r:id="rId5"/>
    <p:sldId id="276" r:id="rId6"/>
    <p:sldId id="265" r:id="rId7"/>
    <p:sldId id="266" r:id="rId8"/>
    <p:sldId id="284" r:id="rId9"/>
    <p:sldId id="267" r:id="rId10"/>
    <p:sldId id="272" r:id="rId11"/>
    <p:sldId id="273" r:id="rId12"/>
    <p:sldId id="274" r:id="rId13"/>
    <p:sldId id="275" r:id="rId14"/>
    <p:sldId id="287" r:id="rId15"/>
    <p:sldId id="271" r:id="rId16"/>
    <p:sldId id="268" r:id="rId17"/>
    <p:sldId id="269" r:id="rId18"/>
    <p:sldId id="270" r:id="rId19"/>
    <p:sldId id="286" r:id="rId20"/>
    <p:sldId id="278" r:id="rId21"/>
    <p:sldId id="285" r:id="rId22"/>
    <p:sldId id="280" r:id="rId23"/>
    <p:sldId id="281" r:id="rId24"/>
    <p:sldId id="279" r:id="rId25"/>
    <p:sldId id="289" r:id="rId26"/>
    <p:sldId id="292" r:id="rId27"/>
    <p:sldId id="290" r:id="rId28"/>
    <p:sldId id="282" r:id="rId29"/>
    <p:sldId id="283" r:id="rId30"/>
    <p:sldId id="260" r:id="rId31"/>
    <p:sldId id="291" r:id="rId32"/>
  </p:sldIdLst>
  <p:sldSz cx="9144000" cy="6858000" type="screen4x3"/>
  <p:notesSz cx="6858000" cy="9144000"/>
  <p:embeddedFontLst>
    <p:embeddedFont>
      <p:font typeface="Constantia" pitchFamily="18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0FEFA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5" d="100"/>
          <a:sy n="75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&#1057;&#1087;&#1088;&#1072;&#1074;&#1082;&#1072;%20&#1086;&#1073;%20&#1080;&#1090;&#1086;&#1075;&#1072;&#1093;%20&#1086;&#1087;&#1077;&#1088;.%20&#1082;&#1086;&#1085;&#1090;&#1088;.%20&#1087;&#1086;%20&#1087;&#1080;&#1090;&#1072;&#1085;.%2013-26.11.2019%20&#1075;.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&#1057;&#1087;&#1088;&#1072;&#1074;&#1082;&#1072;%20&#1086;&#1073;%20&#1080;&#1090;&#1086;&#1075;&#1072;&#1093;%20&#1090;&#1077;&#1084;&#1072;&#1090;.%20&#1082;&#1086;&#1085;&#1090;&#1088;.%20&#1087;&#1086;%20&#1090;&#1088;&#1091;&#1076;.%20&#1076;&#1077;&#1103;&#1090;..%2013-26.11.2019%20&#1075;.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910536" cy="578495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Чупинский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детский сад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4536504" cy="864096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совет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03 декабря 2019 г.</a:t>
            </a:r>
          </a:p>
          <a:p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196752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трудовой деятельности в детском саду, как основа воспитательной работы с детьми дошкольного возраста»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5445224"/>
            <a:ext cx="371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воспитатель Пашкова Г.Н.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482952" cy="79695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Самообслуживание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248472" cy="4525963"/>
          </a:xfrm>
        </p:spPr>
        <p:txBody>
          <a:bodyPr anchor="ctr"/>
          <a:lstStyle/>
          <a:p>
            <a:pPr marL="0" indent="14400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труд, направленный на обслуживание самого себя (умывание, одевание, самостоятельный прием пищи и т.д.)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44000">
              <a:spcBef>
                <a:spcPts val="600"/>
              </a:spcBef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Общественная значимость: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4400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ребёнок освобождает других от обслуживания себя;</a:t>
            </a:r>
          </a:p>
          <a:p>
            <a:pPr marL="0" indent="14400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ребёнок овладевает самостоятельностью, создает для себя комфортные условия.</a:t>
            </a:r>
          </a:p>
        </p:txBody>
      </p:sp>
      <p:pic>
        <p:nvPicPr>
          <p:cNvPr id="19458" name="Picture 2" descr="C:\Users\Галина Николаевна\Desktop\Cikl-razvlechenij-po-formirovaniju-u-detej-navykov-samoobsluzhivanija-i-kulturno-gigienicheskih-navykov-150x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232248" cy="2232248"/>
          </a:xfrm>
          <a:prstGeom prst="rect">
            <a:avLst/>
          </a:prstGeom>
          <a:noFill/>
        </p:spPr>
      </p:pic>
      <p:pic>
        <p:nvPicPr>
          <p:cNvPr id="19462" name="Picture 6" descr="https://www.maam.ru/upload/blogs/61506b7c4960329f8c2a4a4f0c637ecb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3"/>
            <a:ext cx="2736304" cy="2052227"/>
          </a:xfrm>
          <a:prstGeom prst="rect">
            <a:avLst/>
          </a:prstGeom>
          <a:noFill/>
        </p:spPr>
      </p:pic>
      <p:pic>
        <p:nvPicPr>
          <p:cNvPr id="19460" name="Picture 4" descr="https://www.maam.ru/upload/blogs/de42f06de17972f21123787195488b0d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2506638" cy="1877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531CA4"/>
                </a:solidFill>
                <a:latin typeface="Constantia" pitchFamily="18" charset="0"/>
              </a:rPr>
              <a:t>Хозяйственно-бытовой труд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052736"/>
            <a:ext cx="4608512" cy="5472608"/>
          </a:xfrm>
        </p:spPr>
        <p:txBody>
          <a:bodyPr anchor="ctr"/>
          <a:lstStyle/>
          <a:p>
            <a:pPr marL="0" indent="180000">
              <a:spcBef>
                <a:spcPts val="60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предполагает участие ребёнка в организации бытовых процессов: поддержание порядка в групповой комнате, на участке, в уголках; содержание в чистоте  игрушек, мебели и другого доступного оборудования.</a:t>
            </a:r>
          </a:p>
          <a:p>
            <a:pPr marL="0" indent="180000">
              <a:spcBef>
                <a:spcPts val="600"/>
              </a:spcBef>
              <a:buNone/>
            </a:pP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spcBef>
                <a:spcPts val="600"/>
              </a:spcBef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Общественная значимость хозяйственно-бытового труда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позволяет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воспитывать привычку к трудовому усилию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достижению определенного результата, проявлять заботу друг о друге, оказывать услугу взрослым и  таким образом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имеет общественную направленность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308176" cy="247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s://ds03.infourok.ru/uploads/ex/0b24/000093db-aea66355/hello_html_m776176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528392" cy="2646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531CA4"/>
                </a:solidFill>
                <a:latin typeface="Constantia" pitchFamily="18" charset="0"/>
              </a:rPr>
              <a:t>Труд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474840" cy="4929411"/>
          </a:xfrm>
        </p:spPr>
        <p:txBody>
          <a:bodyPr anchor="ctr"/>
          <a:lstStyle/>
          <a:p>
            <a:pPr marL="0" indent="144000">
              <a:spcBef>
                <a:spcPts val="60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это труд связанный с живыми объектами, поэтому формирует бережное, ответственное, отношение к окружающему: уход за растениями, животными, выращивание овощей, озеленение участка и т.д. </a:t>
            </a:r>
          </a:p>
          <a:p>
            <a:pPr marL="0" indent="144000">
              <a:spcBef>
                <a:spcPts val="600"/>
              </a:spcBef>
              <a:buNone/>
            </a:pP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Общественная значимость: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закладывает основы экологического образования.</a:t>
            </a:r>
            <a:endParaRPr lang="ru-RU" sz="26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Галина Николаевна\Desktop\devochka-ryhlit-zemlyu-v-cvetochnom-gorshke-a-malchik-polivaet-stoyashchiy-ryadom-cveto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394075" cy="2206149"/>
          </a:xfrm>
          <a:prstGeom prst="rect">
            <a:avLst/>
          </a:prstGeom>
          <a:noFill/>
        </p:spPr>
      </p:pic>
      <p:pic>
        <p:nvPicPr>
          <p:cNvPr id="25606" name="Picture 6" descr="https://www.maam.ru/upload/blogs/27e652808aae1127f69473fe7915eb2e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81028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Ручной и художественный труд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это труд, результатом которого является материальный продукт. Он направлен на удовлетворение эстетических потребностей ребёнка. </a:t>
            </a:r>
          </a:p>
          <a:p>
            <a:pPr marL="0" indent="180000">
              <a:spcBef>
                <a:spcPts val="0"/>
              </a:spcBef>
              <a:buNone/>
            </a:pPr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spcBef>
                <a:spcPts val="0"/>
              </a:spcBef>
              <a:buNone/>
            </a:pP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Общественная значимость: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180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развивает эстетические чувства и конструктивные способности детей, мелкую моторику рук.</a:t>
            </a:r>
          </a:p>
          <a:p>
            <a:pPr marL="0" indent="180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воспитывает такие качества как: аккуратность, выдержка, терпение, стремление выполнить работу до конца.</a:t>
            </a:r>
          </a:p>
          <a:p>
            <a:endParaRPr lang="ru-RU" dirty="0"/>
          </a:p>
        </p:txBody>
      </p:sp>
      <p:pic>
        <p:nvPicPr>
          <p:cNvPr id="2662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http://xn--99-6kcq7d.xn--p1ai/wp-content/uploads/2013/04/Book_Hospit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/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 организации и содержанию работы по трудовому воспитанию.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 anchor="ctr"/>
          <a:lstStyle/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Достаточное освещение рабочего места.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Регулярное проветривание помещения.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Смена видов деятельности.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Дозирование затрат физических сил (длительность, объем, сложность).Педагог должен обращать  внимание на появление внешних признаков утомления: учащенное дыхание, частые остановки, покраснение лица, потливость.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Отсутствие опасных растений.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Отсутствие контактов с животными и рыбами (труд в природе).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600400" cy="23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 descr="http://www.nov58.ru/images/news/news_text_1610_6662_m3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385847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трудовой деятельности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07704" y="1556793"/>
            <a:ext cx="6624736" cy="4104456"/>
          </a:xfrm>
        </p:spPr>
        <p:txBody>
          <a:bodyPr anchor="ctr"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Планирование 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Трудовые действия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24744"/>
            <a:ext cx="7128792" cy="5256584"/>
          </a:xfrm>
        </p:spPr>
        <p:txBody>
          <a:bodyPr anchor="ctr"/>
          <a:lstStyle/>
          <a:p>
            <a:pPr marL="0" indent="180000">
              <a:spcBef>
                <a:spcPts val="600"/>
              </a:spcBef>
              <a:buNone/>
            </a:pP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</a:t>
            </a:r>
            <a:r>
              <a:rPr lang="ru-RU" sz="2500" b="1" i="1" dirty="0" smtClean="0">
                <a:solidFill>
                  <a:srgbClr val="531CA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причина, побуждающая к трудовой деятельности или создание интереса к предстоящей деятельности.</a:t>
            </a:r>
          </a:p>
          <a:p>
            <a:pPr marL="0" indent="180000">
              <a:spcBef>
                <a:spcPts val="600"/>
              </a:spcBef>
              <a:buNone/>
            </a:pP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5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примерный результат, к которому надо стремиться. </a:t>
            </a:r>
          </a:p>
          <a:p>
            <a:pPr marL="0" indent="180000">
              <a:spcBef>
                <a:spcPts val="600"/>
              </a:spcBef>
              <a:buNone/>
            </a:pP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Трудовые действия </a:t>
            </a:r>
            <a:r>
              <a:rPr lang="ru-RU" sz="25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то,  при помощи чего осуществляется цель и достигается результат.</a:t>
            </a:r>
          </a:p>
          <a:p>
            <a:pPr marL="0" indent="180000">
              <a:spcBef>
                <a:spcPts val="600"/>
              </a:spcBef>
              <a:buNone/>
            </a:pPr>
            <a:r>
              <a:rPr lang="ru-RU" sz="2500" b="1" i="1" dirty="0" smtClean="0">
                <a:solidFill>
                  <a:srgbClr val="531C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500" b="1" i="1" dirty="0" smtClean="0">
                <a:solidFill>
                  <a:srgbClr val="531C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умение предвидеть этапы предстоящей работы.</a:t>
            </a:r>
          </a:p>
          <a:p>
            <a:pPr marL="0" indent="180000">
              <a:spcBef>
                <a:spcPts val="600"/>
              </a:spcBef>
              <a:buNone/>
            </a:pP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25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показатель завершения работы,  фактор,  помогающий воспитывать у детей интерес к труду.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180000">
              <a:spcBef>
                <a:spcPts val="60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Формы организации труда дошкольников.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328592"/>
          </a:xfrm>
        </p:spPr>
        <p:txBody>
          <a:bodyPr/>
          <a:lstStyle/>
          <a:p>
            <a:pPr marL="0" indent="180000">
              <a:spcBef>
                <a:spcPts val="60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Поручения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– это задания, которые воспитатель эпизодически дает одному или нескольким детям, учитывая их возрастные и индивидуальные возможности, наличие опыта, а также воспитательные задачи.</a:t>
            </a:r>
          </a:p>
          <a:p>
            <a:pPr marL="0" indent="180000">
              <a:spcBef>
                <a:spcPts val="60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Дежурства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– форма организации труда детей, предполагающая обязательное, выполнение ребенком работы, направленной на обслуживание коллектива. </a:t>
            </a:r>
          </a:p>
          <a:p>
            <a:pPr marL="0" indent="180000">
              <a:spcBef>
                <a:spcPts val="60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Коллективный труд -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наиболее сложной формой организации труда детей. Он широко используется в старшей и подготовительной группах детского сада, когда навыки становятся более устойчивыми, а результаты труда имеют практическую и общественную значимость.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.ytimg.com/vi/ToK0OZS_aBE/m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4509120"/>
            <a:ext cx="3432043" cy="1930524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3"/>
            <a:ext cx="1368152" cy="233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https://fsd.kopilkaurokov.ru/uploads/user_file_559b5e4dbb9cf/biesiedy-po-biezopasnosti-i-profilaktikie-travmatizma-s-diet-mi-doshkol-nogho-vozrasta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852936"/>
            <a:ext cx="300573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Средства трудового воспитания дошкольников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1124745"/>
            <a:ext cx="8291264" cy="1512167"/>
          </a:xfrm>
        </p:spPr>
        <p:txBody>
          <a:bodyPr anchor="ctr"/>
          <a:lstStyle/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непосредственной  трудовой деятельности детей.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Ознакомление с трудом взрослых. 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Художественные средства (литература, картины, музыка, театр и др.).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(сюжетно-ролевая, театрализованная, дидактическая).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hydeysnami.ru/wp-content/uploads/2019/04/kommunikativnaya-kompetentnost-detey-doshkol-nogo-vozrast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581128"/>
            <a:ext cx="2585864" cy="1939398"/>
          </a:xfrm>
          <a:prstGeom prst="rect">
            <a:avLst/>
          </a:prstGeom>
          <a:noFill/>
        </p:spPr>
      </p:pic>
      <p:pic>
        <p:nvPicPr>
          <p:cNvPr id="8202" name="Picture 10" descr="http://gazeta19.ru/media/k2/items/cache/11ff87b754b564cf2c60e2628d5ec100_Gene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437112"/>
            <a:ext cx="3096109" cy="2058914"/>
          </a:xfrm>
          <a:prstGeom prst="rect">
            <a:avLst/>
          </a:prstGeom>
          <a:noFill/>
        </p:spPr>
      </p:pic>
      <p:pic>
        <p:nvPicPr>
          <p:cNvPr id="8194" name="Picture 2" descr="http://el-mikheeva.ru/wp-content/uploads/2013/08/e%60kskursiya-s-detmi6-2-300x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9267" y="2636912"/>
            <a:ext cx="3728985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494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Ознакомление с трудом взрослых: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1" y="1196751"/>
          <a:ext cx="8784976" cy="53285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3613"/>
                <a:gridCol w="2384823"/>
                <a:gridCol w="5706540"/>
              </a:tblGrid>
              <a:tr h="681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Возрастная группа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Вид труда/ профессия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185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2-я группа раннего возраста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Няня, дворник</a:t>
                      </a: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278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Младшая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latin typeface="Times New Roman" pitchFamily="18" charset="0"/>
                          <a:cs typeface="Times New Roman" pitchFamily="18" charset="0"/>
                        </a:rPr>
                        <a:t>Знакомые профессии</a:t>
                      </a:r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: медсестра (врач), продавец, воспитатель, музыкальный руководитель, инструктор по физической культуре</a:t>
                      </a: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88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latin typeface="Times New Roman" pitchFamily="18" charset="0"/>
                          <a:cs typeface="Times New Roman" pitchFamily="18" charset="0"/>
                        </a:rPr>
                        <a:t>Профессии родителей</a:t>
                      </a:r>
                      <a:endParaRPr lang="ru-RU" sz="1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278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Старшая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Продолжаем знакомство с профессиями родителей, их </a:t>
                      </a:r>
                      <a:r>
                        <a:rPr lang="ru-RU" sz="1900" b="1" i="1" dirty="0">
                          <a:latin typeface="Times New Roman" pitchFamily="18" charset="0"/>
                          <a:cs typeface="Times New Roman" pitchFamily="18" charset="0"/>
                        </a:rPr>
                        <a:t>пользой для окружающих</a:t>
                      </a:r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, воспитываем </a:t>
                      </a:r>
                      <a:r>
                        <a:rPr lang="ru-RU" sz="1900" b="1" i="1" dirty="0">
                          <a:latin typeface="Times New Roman" pitchFamily="18" charset="0"/>
                          <a:cs typeface="Times New Roman" pitchFamily="18" charset="0"/>
                        </a:rPr>
                        <a:t>чувство благодарности за их труд</a:t>
                      </a:r>
                      <a:endParaRPr lang="ru-RU" sz="1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5841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к школе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Учим объединять профессии: сотрудники детского сада, работники школы, медики, защитники и т.д.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Формируем представление о </a:t>
                      </a:r>
                      <a:r>
                        <a:rPr lang="ru-RU" sz="1900" b="1" i="1" dirty="0">
                          <a:latin typeface="Times New Roman" pitchFamily="18" charset="0"/>
                          <a:cs typeface="Times New Roman" pitchFamily="18" charset="0"/>
                        </a:rPr>
                        <a:t>значении труда взрослых для общества</a:t>
                      </a:r>
                      <a:endParaRPr lang="ru-RU" sz="1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trinixy.ru/pics5/20180918/child_labor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3215680" cy="2225854"/>
          </a:xfrm>
          <a:prstGeom prst="rect">
            <a:avLst/>
          </a:prstGeom>
          <a:noFill/>
        </p:spPr>
      </p:pic>
      <p:pic>
        <p:nvPicPr>
          <p:cNvPr id="1028" name="Picture 4" descr="https://medialeaks.ru/wp-content/uploads/2018/01/4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3664942"/>
            <a:ext cx="3024336" cy="21127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Дженни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Камилло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восьмилетняя сборщица клюквы.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Детский труд 100 лет назад (34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340768"/>
            <a:ext cx="3312368" cy="4301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558924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Девятилетние мальчики –работники шахты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140968"/>
            <a:ext cx="402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Семилетние работницы швейного цеха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33265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ли детям трудиться?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объединения детей в труде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003232" cy="2376264"/>
          </a:xfrm>
        </p:spPr>
        <p:txBody>
          <a:bodyPr anchor="ctr"/>
          <a:lstStyle/>
          <a:p>
            <a:pPr marL="0" indent="180000"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 рядом с товарищем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(выполнение одинаковой работы)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части общего дела</a:t>
            </a:r>
          </a:p>
          <a:p>
            <a:pPr marL="0" indent="180000"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 по поручению взрослого </a:t>
            </a:r>
          </a:p>
          <a:p>
            <a:pPr marL="0" indent="180000"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проблемных ситуаций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(необходимо вымыть игрушки, оторвалась пуговица, намело много снега, не пройти к веранде, разлилась вода)</a:t>
            </a:r>
          </a:p>
        </p:txBody>
      </p:sp>
      <p:pic>
        <p:nvPicPr>
          <p:cNvPr id="6148" name="Picture 4" descr="https://www.maam.ru/upload/blogs/detsad-382257-1495958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8"/>
            <a:ext cx="3351461" cy="1881784"/>
          </a:xfrm>
          <a:prstGeom prst="rect">
            <a:avLst/>
          </a:prstGeom>
          <a:noFill/>
        </p:spPr>
      </p:pic>
      <p:pic>
        <p:nvPicPr>
          <p:cNvPr id="6150" name="Picture 6" descr="http://images-on-off.com/images/213/pochemunuzhnopriuchatrebenkaktrudusranni-6056a0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437112"/>
            <a:ext cx="2592288" cy="1944216"/>
          </a:xfrm>
          <a:prstGeom prst="rect">
            <a:avLst/>
          </a:prstGeom>
          <a:noFill/>
        </p:spPr>
      </p:pic>
      <p:pic>
        <p:nvPicPr>
          <p:cNvPr id="6152" name="Picture 8" descr="https://www.maam.ru/upload/blogs/small/detsad-206613-1446225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84984"/>
            <a:ext cx="2232248" cy="22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Условия организации труда: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256584"/>
          </a:xfrm>
        </p:spPr>
        <p:txBody>
          <a:bodyPr/>
          <a:lstStyle/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Объединять всех детей можно только после того, как они приобретут необходимый опыт работы в небольшом коллективе.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Организуя коллективный труд детей всей группы, целесообразно делить их на несколько звеньев (бригад), каждому из которых предлагается какое-либо задание.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общую работу включаются только те виды труда, навыками которых дети владеют достаточно хорошо,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не сложные для исполнения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Трудом должны быть охвачены все желающие дети.</a:t>
            </a:r>
          </a:p>
          <a:p>
            <a:endParaRPr lang="ru-RU" dirty="0"/>
          </a:p>
        </p:txBody>
      </p:sp>
      <p:pic>
        <p:nvPicPr>
          <p:cNvPr id="7170" name="Picture 2" descr="http://www.ds16-kb.narod.ru/img/p24_s6301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54714"/>
            <a:ext cx="3024336" cy="2268252"/>
          </a:xfrm>
          <a:prstGeom prst="rect">
            <a:avLst/>
          </a:prstGeom>
          <a:noFill/>
        </p:spPr>
      </p:pic>
      <p:pic>
        <p:nvPicPr>
          <p:cNvPr id="7174" name="Picture 6" descr="http://dou-stek-kup.edusite.ru/images/p16_trudovoe-vospitanie-doshkolnikov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708920"/>
            <a:ext cx="2047178" cy="2639964"/>
          </a:xfrm>
          <a:prstGeom prst="rect">
            <a:avLst/>
          </a:prstGeom>
          <a:noFill/>
        </p:spPr>
      </p:pic>
      <p:pic>
        <p:nvPicPr>
          <p:cNvPr id="7178" name="Picture 10" descr="http://900igr.net/up/datai/130303/0025-027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149080"/>
            <a:ext cx="3017573" cy="2263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Роль педагога в организации элементарной трудовой деятельности в группе: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412776"/>
            <a:ext cx="5544616" cy="4968552"/>
          </a:xfrm>
        </p:spPr>
        <p:txBody>
          <a:bodyPr anchor="ctr"/>
          <a:lstStyle/>
          <a:p>
            <a:pPr marL="0" indent="180000">
              <a:spcBef>
                <a:spcPts val="1200"/>
              </a:spcBef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Подчеркивает общественную значимость труда.</a:t>
            </a:r>
          </a:p>
          <a:p>
            <a:pPr marL="0" indent="180000">
              <a:spcBef>
                <a:spcPts val="1200"/>
              </a:spcBef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Следит за тем, чтобы все виды труда и их содержание соответствовали возрастным возможностям детей.</a:t>
            </a:r>
          </a:p>
          <a:p>
            <a:pPr marL="0" indent="180000">
              <a:spcBef>
                <a:spcPts val="1200"/>
              </a:spcBef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Строго соблюдает нормы нагрузки, выполняемой детьми.</a:t>
            </a:r>
          </a:p>
          <a:p>
            <a:pPr marL="0" indent="180000">
              <a:spcBef>
                <a:spcPts val="1200"/>
              </a:spcBef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Постепенно расширяет самостоятельность детей.</a:t>
            </a:r>
          </a:p>
          <a:p>
            <a:pPr marL="0" indent="180000">
              <a:spcBef>
                <a:spcPts val="1200"/>
              </a:spcBef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Создаёт благоприятную психологическую атмосферу, формирует у детей доброжелательное отношение ко всем участникам трудовой деятельности, поощряет стремление помочь друг другу. </a:t>
            </a:r>
          </a:p>
          <a:p>
            <a:pPr marL="0" indent="180000">
              <a:spcBef>
                <a:spcPts val="1200"/>
              </a:spcBef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Следит за качественным выполнением трудовых действий.</a:t>
            </a:r>
          </a:p>
        </p:txBody>
      </p:sp>
      <p:pic>
        <p:nvPicPr>
          <p:cNvPr id="4098" name="Picture 2" descr="https://www.maam.ru/upload/blogs/small/396fc5274ecfc5e9cb7d947b737c3d26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520280" cy="2520282"/>
          </a:xfrm>
          <a:prstGeom prst="rect">
            <a:avLst/>
          </a:prstGeom>
          <a:noFill/>
        </p:spPr>
      </p:pic>
      <p:pic>
        <p:nvPicPr>
          <p:cNvPr id="4100" name="Picture 4" descr="http://menora-28.ru/new8/subbotnik2013_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30584"/>
            <a:ext cx="2736304" cy="2050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организацией трудовой деятельности важно: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256584"/>
          </a:xfrm>
        </p:spPr>
        <p:txBody>
          <a:bodyPr/>
          <a:lstStyle/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Рассказывать детям о пользе труда, чтобы они могли иметь представление о том, насколько нужна и важна работа.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Перечислять детям весь объем предстоящей деятельности. Основное внимание обращать на взаимодействие детей во время труда, на оказание помощи друг другу.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Выделять задания, которые следует выполнять в первую очередь, помочь договориться о разделении труда.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Обращать внимание на то, как дети относятся друг к другу, в какой форме выражают свое несогласие, умеют ли корректно делать замечание товарищу, доказывать справедливость своих претензий.</a:t>
            </a:r>
          </a:p>
          <a:p>
            <a:endParaRPr lang="ru-RU" dirty="0"/>
          </a:p>
        </p:txBody>
      </p:sp>
      <p:pic>
        <p:nvPicPr>
          <p:cNvPr id="3076" name="Picture 4" descr="https://www.maam.ru/upload/blogs/detsad-235005-1409927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77984"/>
            <a:ext cx="3960440" cy="2423024"/>
          </a:xfrm>
          <a:prstGeom prst="rect">
            <a:avLst/>
          </a:prstGeom>
          <a:noFill/>
        </p:spPr>
      </p:pic>
      <p:pic>
        <p:nvPicPr>
          <p:cNvPr id="3078" name="Picture 6" descr="http://www.bilchao.ru/uploads/posts/2012-05/thumbs/1337291670_dsc07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Недоработки, выявляемые в процессе организации детского труда: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402832" cy="4713387"/>
          </a:xfrm>
        </p:spPr>
        <p:txBody>
          <a:bodyPr anchor="ctr"/>
          <a:lstStyle/>
          <a:p>
            <a:pPr marL="0" lvl="0" indent="180000">
              <a:spcBef>
                <a:spcPts val="1200"/>
              </a:spcBef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Труд, как форма организации детей редко используется в режимных моментах.</a:t>
            </a:r>
          </a:p>
          <a:p>
            <a:pPr marL="0" lvl="0" indent="180000">
              <a:spcBef>
                <a:spcPts val="1200"/>
              </a:spcBef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Недостаточно используются художественные произведения, которые  обеспечивают наибольшую отчетливость представлений о видах труда и его пользе. </a:t>
            </a:r>
          </a:p>
        </p:txBody>
      </p:sp>
      <p:pic>
        <p:nvPicPr>
          <p:cNvPr id="5128" name="Picture 8" descr="http://proditey.ru/images/trudovomu-vospitaniju-detej-dou_1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58854"/>
            <a:ext cx="3528392" cy="2356966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448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72819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Справка об итогах оперативного контроля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за организацией работы дежурных и эстетике накрывания на столы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13.11 по 26.112019 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900igr.net/up/datas/162855/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5801" y="2564904"/>
            <a:ext cx="5328593" cy="399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Справка об итогах тематического контроля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за организацией доступной трудовой  деятельности в группах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3880727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4864"/>
            <a:ext cx="4191457" cy="29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6561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Блиц-опрос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теории и методики трудового воспитания.</a:t>
            </a:r>
            <a:endParaRPr lang="ru-RU" dirty="0"/>
          </a:p>
        </p:txBody>
      </p:sp>
      <p:pic>
        <p:nvPicPr>
          <p:cNvPr id="41986" name="Picture 2" descr="https://mobile-cdn.123rf.com/300wm/pixelery/pixelery1610/pixelery161000139/65007064-questions-fly-in-orbits-3d-illustration.jpg?ver=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0"/>
            <a:ext cx="2857500" cy="2143125"/>
          </a:xfrm>
          <a:prstGeom prst="rect">
            <a:avLst/>
          </a:prstGeom>
          <a:noFill/>
        </p:spPr>
      </p:pic>
      <p:pic>
        <p:nvPicPr>
          <p:cNvPr id="41988" name="Picture 4" descr="https://school5mih.ru/wp-content/uploads/2019/08/4286796ade580e1c40b77d0818ed9a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4271797" cy="3203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rgbClr val="D0FEFA"/>
          </a:solidFill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Педсовета: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76664"/>
          </a:xfrm>
          <a:solidFill>
            <a:srgbClr val="D0FEFA"/>
          </a:solidFill>
        </p:spPr>
        <p:txBody>
          <a:bodyPr/>
          <a:lstStyle/>
          <a:p>
            <a:pPr marL="0" lvl="0" indent="1440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Продолжать формирование у воспитанников детского сада позитивных установок к труду через:</a:t>
            </a:r>
          </a:p>
          <a:p>
            <a:pPr marL="0" lvl="0" indent="144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Организацию различных видов доступной трудовой деятельности.</a:t>
            </a:r>
          </a:p>
          <a:p>
            <a:pPr marL="0" lvl="0" indent="144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Организацию взаимодействия с родителями, используя следующие виды мероприятий:</a:t>
            </a:r>
          </a:p>
          <a:p>
            <a:pPr marL="0" lvl="0" indent="1440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благоустройство территории детского сада;</a:t>
            </a:r>
          </a:p>
          <a:p>
            <a:pPr marL="0" lvl="0" indent="1440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сооружение построек из снега в зимнее время;</a:t>
            </a:r>
          </a:p>
          <a:p>
            <a:pPr marL="0" lvl="0" indent="1440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оформление групповой комнаты к праздникам;</a:t>
            </a:r>
          </a:p>
          <a:p>
            <a:pPr marL="0" lvl="0" indent="1440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приглашение родителей на занятия с рассказом о своей профессии.</a:t>
            </a:r>
          </a:p>
          <a:p>
            <a:pPr marL="0" indent="144000" algn="r">
              <a:spcBef>
                <a:spcPts val="60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педагоги. Срок: постоянно</a:t>
            </a:r>
          </a:p>
          <a:p>
            <a:pPr marL="0" indent="144000">
              <a:spcBef>
                <a:spcPts val="60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Шире использовать при организации доступной трудовой деятельности произведений художественной литературы, живописи, музыки, театрального искусства.</a:t>
            </a:r>
          </a:p>
          <a:p>
            <a:pPr marL="0" indent="144000" algn="r">
              <a:spcBef>
                <a:spcPts val="60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педагоги. Срок: постоянно</a:t>
            </a:r>
          </a:p>
          <a:p>
            <a:pPr marL="0" indent="144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3.Продолжать наполнять развивающую предметно-пространственную среду групповых предметами, необходимыми для организации трудовой деятельности: тазы, фартуки, лейки и др.</a:t>
            </a:r>
          </a:p>
          <a:p>
            <a:pPr marL="0" indent="144000" algn="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педагоги. Срок: постоянно</a:t>
            </a:r>
          </a:p>
          <a:p>
            <a:pPr marL="0" indent="144000" algn="just">
              <a:spcBef>
                <a:spcPts val="60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Оставить на контроле до 20.12.2019 года организацию работы дежурных по столовой в старшей группе. Воспитателям: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Араповой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Г.Н, Хеймо В.П., помощнику воспитателя Матвеевой Т.А.  строго следить за правильной сервировкой столовых приборов к обеду.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Принять локальные акты организации: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Положение о психолого-педагогическом консилиуме МБДОУ Чупинского детского сада;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Положение об организации деятельности логопедического пункта МБДОУ Чупинского детского сада.</a:t>
            </a:r>
          </a:p>
          <a:p>
            <a:pPr marL="0" indent="144000" algn="just">
              <a:spcBef>
                <a:spcPts val="60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37312"/>
            <a:ext cx="4392488" cy="432048"/>
          </a:xfrm>
          <a:solidFill>
            <a:schemeClr val="bg1"/>
          </a:solidFill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Чертков Сергей Валентинович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075240" cy="4824536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Сколько нужного на свете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Люди делают вокруг: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 плетут морские сети,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 с рассветом косят луг,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Варят сталь, штурмуют космос,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станком в цеху стоят,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Миллионы умных взрослых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Учат грамоте ребят.</a:t>
            </a:r>
          </a:p>
          <a:p>
            <a:pPr marL="1656000" indent="0">
              <a:spcBef>
                <a:spcPts val="60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Кто-то нефть в тайге качает </a:t>
            </a:r>
          </a:p>
          <a:p>
            <a:pPr marL="165600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глубин земных пластов, </a:t>
            </a:r>
          </a:p>
          <a:p>
            <a:pPr marL="165600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другие листья чая </a:t>
            </a:r>
          </a:p>
          <a:p>
            <a:pPr marL="165600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Аккуратно рвут с кустов. </a:t>
            </a:r>
          </a:p>
          <a:p>
            <a:pPr marL="165600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Ежедневно дел в достатке </a:t>
            </a:r>
          </a:p>
          <a:p>
            <a:pPr marL="165600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тебя и для меня. </a:t>
            </a:r>
          </a:p>
          <a:p>
            <a:pPr marL="165600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Будет все всегда в порядке, </a:t>
            </a:r>
          </a:p>
          <a:p>
            <a:pPr marL="165600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трудится Земля!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http://04imgmini.eastday.com/mobile/20190630/20190630075444_9ca25702ea604d72accd05cf2c2095a6_2_mwpm_03201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08720"/>
            <a:ext cx="3048000" cy="1714500"/>
          </a:xfrm>
          <a:prstGeom prst="rect">
            <a:avLst/>
          </a:prstGeom>
          <a:noFill/>
        </p:spPr>
      </p:pic>
      <p:pic>
        <p:nvPicPr>
          <p:cNvPr id="1028" name="Picture 4" descr="https://sun9-60.userapi.com/c847123/v847123121/90d6a/qZfZAJRICb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132856"/>
            <a:ext cx="2471936" cy="1853953"/>
          </a:xfrm>
          <a:prstGeom prst="rect">
            <a:avLst/>
          </a:prstGeom>
          <a:noFill/>
        </p:spPr>
      </p:pic>
      <p:pic>
        <p:nvPicPr>
          <p:cNvPr id="1030" name="Picture 6" descr="http://zonemed.ru/wp-content/uploads/2018/06/31052018-300x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05064"/>
            <a:ext cx="28575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476672"/>
            <a:ext cx="1754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ли детям трудиться?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40597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#коротко #моипосты #картинки #юмор #жизненно #история #фразы #факты #учитьсяиучиться #плака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878" y="1204691"/>
            <a:ext cx="3992520" cy="517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gointeraction.org/main/images/stories/Folder2/burn_at_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10" y="548680"/>
            <a:ext cx="3030254" cy="29494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162880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вам душевного спокойствия и эмоциональной стабильности!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69269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f3.mylove.ru/BLJQ4kL6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144001"/>
            <a:ext cx="5328592" cy="330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рикольные плакаты СССР про рабо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6881"/>
            <a:ext cx="7930219" cy="6113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Александрович Сухомлинский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m0-tub-ru.yandex.net/i?id=2393c9fc911c8d21cf5a95fa53bf0987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13804"/>
            <a:ext cx="3312368" cy="490721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03848" y="1196752"/>
            <a:ext cx="5482952" cy="5184576"/>
          </a:xfrm>
        </p:spPr>
        <p:txBody>
          <a:bodyPr anchor="ctr"/>
          <a:lstStyle/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 становится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великим воспитателем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когда он входит в духовную жизнь наших воспитанников, дает радость дружбы и товарищества, развивает пытливость и любознательность, рождает волнующую радость преодоления трудностей, открывает все новую и новую красоту в окружающем мире, пробуждает первое гражданское чувство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чувство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созидателя материальных благ, без которых невозможна жизнь человека.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620688"/>
            <a:ext cx="4038600" cy="4209331"/>
          </a:xfrm>
        </p:spPr>
        <p:txBody>
          <a:bodyPr anchor="ctr"/>
          <a:lstStyle/>
          <a:p>
            <a:pPr marL="0" indent="180000" algn="ctr">
              <a:spcBef>
                <a:spcPts val="60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Трудолюбие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способность к труду не даётся от природы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оно воспитывается с самого раннего детства.</a:t>
            </a:r>
          </a:p>
          <a:p>
            <a:pPr marL="0" indent="180000" algn="ctr">
              <a:spcBef>
                <a:spcPts val="60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того, как человек умеет трудиться, во многом зависит его судьба. </a:t>
            </a:r>
          </a:p>
          <a:p>
            <a:pPr marL="0" indent="180000" algn="ctr">
              <a:spcBef>
                <a:spcPts val="60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должен понять, что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сделав определённую работу для себя, можно почувствовать жизненный комфорт.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97152"/>
            <a:ext cx="3105347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AutoShape 7" descr="https://maratakm.ru/public/a71-osobennosti-vospitaniya-detei-3-leta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плак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3373911" cy="2592288"/>
          </a:xfrm>
          <a:prstGeom prst="rect">
            <a:avLst/>
          </a:prstGeom>
          <a:noFill/>
        </p:spPr>
      </p:pic>
      <p:pic>
        <p:nvPicPr>
          <p:cNvPr id="12292" name="Picture 4" descr="Учись всё делать са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4664"/>
            <a:ext cx="2198076" cy="3324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совместная деятельность воспитателя и воспитанников, направленная на развитие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общетрудовых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умений и способностей, психологической готовности к труду, формирование ответственного отношения к труду и его результатам.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nsportal.ru/sites/default/files/styles/media_gallery_thumbnail/public/gallery/2016/10/04/trud_sdelal_cheloveka/s22434364.jpg?itok=qP5ELj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24944"/>
            <a:ext cx="3150095" cy="315009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16824" cy="79208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Трудовое воспитание в детском саду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462" name="Picture 6" descr="http://www.nika-school.ru/upload/iblock/1e1/1e11cd71fff1404e0c02b3149f8a7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4040949" cy="3030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ФГОС ДО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 направлено на: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144000" indent="1800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Становление самостоятельности, целенаправленности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собственных действий.</a:t>
            </a:r>
          </a:p>
          <a:p>
            <a:pPr marL="144000" indent="1800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готовности к совместной деятельности со сверстниками.</a:t>
            </a:r>
          </a:p>
          <a:p>
            <a:pPr marL="144000" indent="1800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позитивных установок к различным видам труда и творчества.</a:t>
            </a:r>
          </a:p>
          <a:p>
            <a:pPr marL="144000" indent="1800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основ безопасного поведения в быту, социуме, природе.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4069" y="2204864"/>
            <a:ext cx="4704521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94421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позитивных установок к труду происходит в программе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 рождения до школы»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решение следующих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задач: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2348880"/>
            <a:ext cx="7931224" cy="3960440"/>
          </a:xfrm>
        </p:spPr>
        <p:txBody>
          <a:bodyPr anchor="ctr"/>
          <a:lstStyle/>
          <a:p>
            <a:pPr marL="0" lv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интереса к различным видам труда;</a:t>
            </a:r>
          </a:p>
          <a:p>
            <a:pPr marL="0" lv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азвитие навыков самообслуживания;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риобщение к доступн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ым видам труда;</a:t>
            </a:r>
          </a:p>
          <a:p>
            <a:pPr marL="0" lv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умения ответственно относиться к порученному заданию (умение и желание доводить дело до конца, стремление сделать его хорошо);</a:t>
            </a:r>
          </a:p>
          <a:p>
            <a:pPr marL="0" indent="1800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ценностного отношения к собственному труду, труду других людей и его результатам.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  труда в ДОУ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3917032"/>
          </a:xfrm>
        </p:spPr>
        <p:txBody>
          <a:bodyPr anchor="ctr"/>
          <a:lstStyle/>
          <a:p>
            <a:pPr marL="108000" lvl="0" indent="21600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Самообслуживание </a:t>
            </a:r>
          </a:p>
          <a:p>
            <a:pPr marL="108000" lvl="0" indent="21600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Хозяйственно-бытовой труд </a:t>
            </a:r>
          </a:p>
          <a:p>
            <a:pPr marL="108000" lvl="0" indent="21600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Труд в природе </a:t>
            </a:r>
          </a:p>
          <a:p>
            <a:pPr marL="108000" lvl="0" indent="21600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Ручной труд 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384376" cy="254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v.900igr.net:10/datai/pedagogika/Nravstvenno-dukhovnoe-vospitanie/0019-022-Nravstvenno-trudov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334327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1_Тема Office">
  <a:themeElements>
    <a:clrScheme name="Другая 7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1432</Words>
  <Application>Microsoft Office PowerPoint</Application>
  <PresentationFormat>Экран (4:3)</PresentationFormat>
  <Paragraphs>165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Times New Roman</vt:lpstr>
      <vt:lpstr>Wingdings</vt:lpstr>
      <vt:lpstr>Constantia</vt:lpstr>
      <vt:lpstr>Calibri</vt:lpstr>
      <vt:lpstr>1_Тема Office</vt:lpstr>
      <vt:lpstr>МБДОУ Чупинский детский сад</vt:lpstr>
      <vt:lpstr>Слайд 2</vt:lpstr>
      <vt:lpstr>Нужно ли детям трудиться?</vt:lpstr>
      <vt:lpstr>Василий Александрович Сухомлинский</vt:lpstr>
      <vt:lpstr>Слайд 5</vt:lpstr>
      <vt:lpstr>Трудовое воспитание в детском саду</vt:lpstr>
      <vt:lpstr>ФГОС ДО Социально-коммуникативное развитие направлено на:</vt:lpstr>
      <vt:lpstr>Формирование позитивных установок к труду происходит в программе  «От рождения до школы» через решение следующих задач:</vt:lpstr>
      <vt:lpstr>Виды   труда в ДОУ</vt:lpstr>
      <vt:lpstr>Самообслуживание</vt:lpstr>
      <vt:lpstr>Хозяйственно-бытовой труд</vt:lpstr>
      <vt:lpstr>Труд в природе</vt:lpstr>
      <vt:lpstr>Ручной и художественный труд </vt:lpstr>
      <vt:lpstr>Санитарно-эпидемиологические требования к  организации и содержанию работы по трудовому воспитанию.</vt:lpstr>
      <vt:lpstr>Алгоритм трудовой деятельности</vt:lpstr>
      <vt:lpstr> </vt:lpstr>
      <vt:lpstr>Формы организации труда дошкольников.</vt:lpstr>
      <vt:lpstr>Средства трудового воспитания дошкольников.</vt:lpstr>
      <vt:lpstr>Ознакомление с трудом взрослых: </vt:lpstr>
      <vt:lpstr>Способы объединения детей в труде</vt:lpstr>
      <vt:lpstr>Условия организации труда:</vt:lpstr>
      <vt:lpstr>Роль педагога в организации элементарной трудовой деятельности в группе:</vt:lpstr>
      <vt:lpstr>Перед организацией трудовой деятельности важно:</vt:lpstr>
      <vt:lpstr>Недоработки, выявляемые в процессе организации детского труда:</vt:lpstr>
      <vt:lpstr>Справка об итогах оперативного контроля  за организацией работы дежурных и эстетике накрывания на столы  с 13.11 по 26.112019 г. </vt:lpstr>
      <vt:lpstr>Справка об итогах тематического контроля за организацией доступной трудовой  деятельности в группах</vt:lpstr>
      <vt:lpstr>Блиц-опрос по теории и методики трудового воспитания.</vt:lpstr>
      <vt:lpstr>Решение Педсовета:</vt:lpstr>
      <vt:lpstr>Чертков Сергей Валентинович 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Снеговик</dc:title>
  <dc:creator>Фокина Лидия Петровна</dc:creator>
  <cp:keywords>Шаблон презентации</cp:keywords>
  <cp:lastModifiedBy>Галина Николаевна</cp:lastModifiedBy>
  <cp:revision>203</cp:revision>
  <dcterms:created xsi:type="dcterms:W3CDTF">2014-07-06T18:18:01Z</dcterms:created>
  <dcterms:modified xsi:type="dcterms:W3CDTF">2021-12-22T11:46:09Z</dcterms:modified>
</cp:coreProperties>
</file>