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xls" ContentType="application/vnd.ms-excel"/>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3" r:id="rId4"/>
    <p:sldId id="258" r:id="rId5"/>
    <p:sldId id="262" r:id="rId6"/>
    <p:sldId id="261" r:id="rId7"/>
    <p:sldId id="267" r:id="rId8"/>
    <p:sldId id="266" r:id="rId9"/>
    <p:sldId id="265" r:id="rId10"/>
    <p:sldId id="270" r:id="rId11"/>
    <p:sldId id="272" r:id="rId12"/>
    <p:sldId id="268" r:id="rId13"/>
    <p:sldId id="264" r:id="rId14"/>
    <p:sldId id="269" r:id="rId15"/>
    <p:sldId id="279" r:id="rId16"/>
    <p:sldId id="278" r:id="rId17"/>
    <p:sldId id="277" r:id="rId18"/>
    <p:sldId id="276" r:id="rId19"/>
    <p:sldId id="271" r:id="rId2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Раздел по умолчанию" id="{3384DE0B-BA78-409A-9C82-E60D113B7B16}">
          <p14:sldIdLst>
            <p14:sldId id="256"/>
            <p14:sldId id="257"/>
            <p14:sldId id="263"/>
            <p14:sldId id="258"/>
            <p14:sldId id="262"/>
            <p14:sldId id="261"/>
            <p14:sldId id="267"/>
            <p14:sldId id="266"/>
            <p14:sldId id="265"/>
            <p14:sldId id="270"/>
            <p14:sldId id="272"/>
            <p14:sldId id="268"/>
            <p14:sldId id="264"/>
            <p14:sldId id="269"/>
            <p14:sldId id="279"/>
            <p14:sldId id="278"/>
            <p14:sldId id="277"/>
            <p14:sldId id="276"/>
            <p14:sldId id="271"/>
          </p14:sldIdLst>
        </p14:section>
        <p14:section name="Раздел без заголовка" id="{52024790-1C80-44C7-902A-79E7D7023704}">
          <p14:sldIdLst/>
        </p14:section>
        <p14:section name="Раздел без заголовка" id="{7766BA4F-07C5-4086-A8AA-B488E819D0A9}">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1074"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1.png"/></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6C0C9A92-E4F3-443F-A284-4BCADDBDB9CB}" type="datetimeFigureOut">
              <a:rPr lang="ru-RU" smtClean="0"/>
              <a:pPr/>
              <a:t>12.01.2019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ED6CEBF-7CA7-4A80-8F42-43150DA7347F}"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6C0C9A92-E4F3-443F-A284-4BCADDBDB9CB}" type="datetimeFigureOut">
              <a:rPr lang="ru-RU" smtClean="0"/>
              <a:pPr/>
              <a:t>12.01.2019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ED6CEBF-7CA7-4A80-8F42-43150DA7347F}"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6C0C9A92-E4F3-443F-A284-4BCADDBDB9CB}" type="datetimeFigureOut">
              <a:rPr lang="ru-RU" smtClean="0"/>
              <a:pPr/>
              <a:t>12.01.2019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ED6CEBF-7CA7-4A80-8F42-43150DA7347F}"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6C0C9A92-E4F3-443F-A284-4BCADDBDB9CB}" type="datetimeFigureOut">
              <a:rPr lang="ru-RU" smtClean="0"/>
              <a:pPr/>
              <a:t>12.01.2019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ED6CEBF-7CA7-4A80-8F42-43150DA7347F}"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6C0C9A92-E4F3-443F-A284-4BCADDBDB9CB}" type="datetimeFigureOut">
              <a:rPr lang="ru-RU" smtClean="0"/>
              <a:pPr/>
              <a:t>12.01.2019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ED6CEBF-7CA7-4A80-8F42-43150DA7347F}"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6C0C9A92-E4F3-443F-A284-4BCADDBDB9CB}" type="datetimeFigureOut">
              <a:rPr lang="ru-RU" smtClean="0"/>
              <a:pPr/>
              <a:t>12.01.2019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ED6CEBF-7CA7-4A80-8F42-43150DA7347F}"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6C0C9A92-E4F3-443F-A284-4BCADDBDB9CB}" type="datetimeFigureOut">
              <a:rPr lang="ru-RU" smtClean="0"/>
              <a:pPr/>
              <a:t>12.01.2019</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2ED6CEBF-7CA7-4A80-8F42-43150DA7347F}"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6C0C9A92-E4F3-443F-A284-4BCADDBDB9CB}" type="datetimeFigureOut">
              <a:rPr lang="ru-RU" smtClean="0"/>
              <a:pPr/>
              <a:t>12.01.2019</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2ED6CEBF-7CA7-4A80-8F42-43150DA7347F}"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6C0C9A92-E4F3-443F-A284-4BCADDBDB9CB}" type="datetimeFigureOut">
              <a:rPr lang="ru-RU" smtClean="0"/>
              <a:pPr/>
              <a:t>12.01.2019</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2ED6CEBF-7CA7-4A80-8F42-43150DA7347F}"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6C0C9A92-E4F3-443F-A284-4BCADDBDB9CB}" type="datetimeFigureOut">
              <a:rPr lang="ru-RU" smtClean="0"/>
              <a:pPr/>
              <a:t>12.01.2019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ED6CEBF-7CA7-4A80-8F42-43150DA7347F}"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6C0C9A92-E4F3-443F-A284-4BCADDBDB9CB}" type="datetimeFigureOut">
              <a:rPr lang="ru-RU" smtClean="0"/>
              <a:pPr/>
              <a:t>12.01.2019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ED6CEBF-7CA7-4A80-8F42-43150DA7347F}"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0C9A92-E4F3-443F-A284-4BCADDBDB9CB}" type="datetimeFigureOut">
              <a:rPr lang="ru-RU" smtClean="0"/>
              <a:pPr/>
              <a:t>12.01.2019</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D6CEBF-7CA7-4A80-8F42-43150DA7347F}"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http://lib.ru/LITRA/ERSHOW/ershov5_32.jpg" TargetMode="External"/><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oleObject" Target="../embeddings/Microsoft_Excel_97-2003_Worksheet1.xls"/><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image" Target="../media/image11.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hyperlink" Target="http://linda6035.ucoz.ru/"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3.png"/><Relationship Id="rId4" Type="http://schemas.openxmlformats.org/officeDocument/2006/relationships/oleObject" Target="../embeddings/oleObject1.bin"/></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Группа 6"/>
          <p:cNvGrpSpPr/>
          <p:nvPr/>
        </p:nvGrpSpPr>
        <p:grpSpPr>
          <a:xfrm>
            <a:off x="683568" y="1052736"/>
            <a:ext cx="6245886" cy="4263232"/>
            <a:chOff x="1115616" y="2146448"/>
            <a:chExt cx="7165477" cy="3357926"/>
          </a:xfrm>
        </p:grpSpPr>
        <p:sp>
          <p:nvSpPr>
            <p:cNvPr id="5" name="Прямоугольник 4"/>
            <p:cNvSpPr/>
            <p:nvPr/>
          </p:nvSpPr>
          <p:spPr>
            <a:xfrm>
              <a:off x="1115616" y="2146448"/>
              <a:ext cx="7165477" cy="799985"/>
            </a:xfrm>
            <a:prstGeom prst="rect">
              <a:avLst/>
            </a:prstGeom>
            <a:noFill/>
          </p:spPr>
          <p:txBody>
            <a:bodyPr wrap="square">
              <a:spAutoFit/>
            </a:bodyPr>
            <a:lstStyle/>
            <a:p>
              <a:pPr algn="ctr">
                <a:defRPr/>
              </a:pPr>
              <a:endParaRPr lang="ru-RU" sz="6000" b="1" dirty="0">
                <a:ln w="19050">
                  <a:solidFill>
                    <a:prstClr val="white"/>
                  </a:solidFill>
                  <a:prstDash val="solid"/>
                </a:ln>
                <a:solidFill>
                  <a:schemeClr val="accent1">
                    <a:lumMod val="75000"/>
                  </a:schemeClr>
                </a:solidFill>
                <a:effectLst>
                  <a:outerShdw blurRad="50000" dist="50800" dir="7500000" algn="tl">
                    <a:srgbClr val="000000">
                      <a:shade val="5000"/>
                      <a:alpha val="35000"/>
                    </a:srgbClr>
                  </a:outerShdw>
                </a:effectLst>
                <a:latin typeface="Monotype Corsiva" pitchFamily="66" charset="0"/>
              </a:endParaRPr>
            </a:p>
          </p:txBody>
        </p:sp>
        <p:sp>
          <p:nvSpPr>
            <p:cNvPr id="6" name="Прямоугольник 5"/>
            <p:cNvSpPr/>
            <p:nvPr/>
          </p:nvSpPr>
          <p:spPr>
            <a:xfrm>
              <a:off x="2187089" y="5085184"/>
              <a:ext cx="5084703" cy="419190"/>
            </a:xfrm>
            <a:prstGeom prst="rect">
              <a:avLst/>
            </a:prstGeom>
          </p:spPr>
          <p:txBody>
            <a:bodyPr wrap="square">
              <a:spAutoFit/>
            </a:bodyPr>
            <a:lstStyle/>
            <a:p>
              <a:pPr algn="ctr">
                <a:defRPr/>
              </a:pPr>
              <a:endParaRPr lang="ru-RU" dirty="0">
                <a:solidFill>
                  <a:prstClr val="black"/>
                </a:solidFill>
              </a:endParaRPr>
            </a:p>
          </p:txBody>
        </p:sp>
      </p:grpSp>
      <p:sp>
        <p:nvSpPr>
          <p:cNvPr id="2" name="Заголовок 1"/>
          <p:cNvSpPr>
            <a:spLocks noGrp="1"/>
          </p:cNvSpPr>
          <p:nvPr>
            <p:ph type="ctrTitle"/>
          </p:nvPr>
        </p:nvSpPr>
        <p:spPr>
          <a:xfrm>
            <a:off x="685800" y="692697"/>
            <a:ext cx="7054552" cy="2232247"/>
          </a:xfrm>
        </p:spPr>
        <p:txBody>
          <a:bodyPr>
            <a:noAutofit/>
          </a:bodyPr>
          <a:lstStyle/>
          <a:p>
            <a:r>
              <a:rPr lang="ru-RU" altLang="ru-RU" sz="5400" dirty="0"/>
              <a:t>Проект</a:t>
            </a:r>
            <a:br>
              <a:rPr lang="ru-RU" altLang="ru-RU" sz="5400" dirty="0"/>
            </a:br>
            <a:r>
              <a:rPr lang="ru-RU" altLang="ru-RU" sz="5400" dirty="0"/>
              <a:t>«Меры длины»</a:t>
            </a:r>
            <a:endParaRPr lang="ru-RU" sz="5400" dirty="0"/>
          </a:p>
        </p:txBody>
      </p:sp>
      <p:sp>
        <p:nvSpPr>
          <p:cNvPr id="3" name="Подзаголовок 2"/>
          <p:cNvSpPr>
            <a:spLocks noGrp="1"/>
          </p:cNvSpPr>
          <p:nvPr>
            <p:ph type="subTitle" idx="1"/>
          </p:nvPr>
        </p:nvSpPr>
        <p:spPr>
          <a:xfrm>
            <a:off x="1371600" y="3429000"/>
            <a:ext cx="5720680" cy="2209800"/>
          </a:xfrm>
        </p:spPr>
        <p:txBody>
          <a:bodyPr>
            <a:noAutofit/>
          </a:bodyPr>
          <a:lstStyle/>
          <a:p>
            <a:pPr algn="r"/>
            <a:r>
              <a:rPr lang="ru-RU" altLang="ru-RU" sz="2400" b="1" dirty="0">
                <a:solidFill>
                  <a:srgbClr val="002060"/>
                </a:solidFill>
                <a:latin typeface="Times New Roman" panose="02020603050405020304" pitchFamily="18" charset="0"/>
                <a:cs typeface="Times New Roman" panose="02020603050405020304" pitchFamily="18" charset="0"/>
              </a:rPr>
              <a:t>Работу </a:t>
            </a:r>
            <a:r>
              <a:rPr lang="ru-RU" altLang="ru-RU" sz="2400" b="1" dirty="0" smtClean="0">
                <a:solidFill>
                  <a:srgbClr val="002060"/>
                </a:solidFill>
                <a:latin typeface="Times New Roman" panose="02020603050405020304" pitchFamily="18" charset="0"/>
                <a:cs typeface="Times New Roman" panose="02020603050405020304" pitchFamily="18" charset="0"/>
              </a:rPr>
              <a:t>выполнила</a:t>
            </a:r>
          </a:p>
          <a:p>
            <a:pPr algn="r"/>
            <a:r>
              <a:rPr lang="ru-RU" altLang="ru-RU" sz="2400" b="1" dirty="0" smtClean="0">
                <a:solidFill>
                  <a:srgbClr val="002060"/>
                </a:solidFill>
                <a:latin typeface="Times New Roman" panose="02020603050405020304" pitchFamily="18" charset="0"/>
                <a:cs typeface="Times New Roman" panose="02020603050405020304" pitchFamily="18" charset="0"/>
              </a:rPr>
              <a:t>ученица </a:t>
            </a:r>
            <a:r>
              <a:rPr lang="ru-RU" altLang="ru-RU" sz="2400" b="1" dirty="0">
                <a:solidFill>
                  <a:srgbClr val="002060"/>
                </a:solidFill>
                <a:latin typeface="Times New Roman" panose="02020603050405020304" pitchFamily="18" charset="0"/>
                <a:cs typeface="Times New Roman" panose="02020603050405020304" pitchFamily="18" charset="0"/>
              </a:rPr>
              <a:t>5 </a:t>
            </a:r>
            <a:r>
              <a:rPr lang="ru-RU" altLang="ru-RU" sz="2400" b="1" dirty="0" smtClean="0">
                <a:solidFill>
                  <a:srgbClr val="002060"/>
                </a:solidFill>
                <a:latin typeface="Times New Roman" panose="02020603050405020304" pitchFamily="18" charset="0"/>
                <a:cs typeface="Times New Roman" panose="02020603050405020304" pitchFamily="18" charset="0"/>
              </a:rPr>
              <a:t>«Б» </a:t>
            </a:r>
            <a:r>
              <a:rPr lang="ru-RU" altLang="ru-RU" sz="2400" b="1" dirty="0">
                <a:solidFill>
                  <a:srgbClr val="002060"/>
                </a:solidFill>
                <a:latin typeface="Times New Roman" panose="02020603050405020304" pitchFamily="18" charset="0"/>
                <a:cs typeface="Times New Roman" panose="02020603050405020304" pitchFamily="18" charset="0"/>
              </a:rPr>
              <a:t>класса</a:t>
            </a:r>
            <a:br>
              <a:rPr lang="ru-RU" altLang="ru-RU" sz="2400" b="1" dirty="0">
                <a:solidFill>
                  <a:srgbClr val="002060"/>
                </a:solidFill>
                <a:latin typeface="Times New Roman" panose="02020603050405020304" pitchFamily="18" charset="0"/>
                <a:cs typeface="Times New Roman" panose="02020603050405020304" pitchFamily="18" charset="0"/>
              </a:rPr>
            </a:br>
            <a:r>
              <a:rPr lang="ru-RU" altLang="ru-RU" sz="2400" b="1" dirty="0" err="1" smtClean="0">
                <a:solidFill>
                  <a:srgbClr val="002060"/>
                </a:solidFill>
                <a:latin typeface="Times New Roman" panose="02020603050405020304" pitchFamily="18" charset="0"/>
                <a:cs typeface="Times New Roman" panose="02020603050405020304" pitchFamily="18" charset="0"/>
              </a:rPr>
              <a:t>Бурыкина</a:t>
            </a:r>
            <a:r>
              <a:rPr lang="ru-RU" altLang="ru-RU" sz="2400" b="1" dirty="0" smtClean="0">
                <a:solidFill>
                  <a:srgbClr val="002060"/>
                </a:solidFill>
                <a:latin typeface="Times New Roman" panose="02020603050405020304" pitchFamily="18" charset="0"/>
                <a:cs typeface="Times New Roman" panose="02020603050405020304" pitchFamily="18" charset="0"/>
              </a:rPr>
              <a:t> Елизавета, </a:t>
            </a:r>
            <a:r>
              <a:rPr lang="ru-RU" altLang="ru-RU" sz="2400" b="1" dirty="0">
                <a:solidFill>
                  <a:srgbClr val="002060"/>
                </a:solidFill>
                <a:latin typeface="Times New Roman" panose="02020603050405020304" pitchFamily="18" charset="0"/>
                <a:cs typeface="Times New Roman" panose="02020603050405020304" pitchFamily="18" charset="0"/>
              </a:rPr>
              <a:t/>
            </a:r>
            <a:br>
              <a:rPr lang="ru-RU" altLang="ru-RU" sz="2400" b="1" dirty="0">
                <a:solidFill>
                  <a:srgbClr val="002060"/>
                </a:solidFill>
                <a:latin typeface="Times New Roman" panose="02020603050405020304" pitchFamily="18" charset="0"/>
                <a:cs typeface="Times New Roman" panose="02020603050405020304" pitchFamily="18" charset="0"/>
              </a:rPr>
            </a:br>
            <a:r>
              <a:rPr lang="ru-RU" altLang="ru-RU" sz="2400" b="1" dirty="0">
                <a:solidFill>
                  <a:srgbClr val="002060"/>
                </a:solidFill>
                <a:latin typeface="Times New Roman" panose="02020603050405020304" pitchFamily="18" charset="0"/>
                <a:cs typeface="Times New Roman" panose="02020603050405020304" pitchFamily="18" charset="0"/>
              </a:rPr>
              <a:t>Руководитель проекта</a:t>
            </a:r>
            <a:br>
              <a:rPr lang="ru-RU" altLang="ru-RU" sz="2400" b="1" dirty="0">
                <a:solidFill>
                  <a:srgbClr val="002060"/>
                </a:solidFill>
                <a:latin typeface="Times New Roman" panose="02020603050405020304" pitchFamily="18" charset="0"/>
                <a:cs typeface="Times New Roman" panose="02020603050405020304" pitchFamily="18" charset="0"/>
              </a:rPr>
            </a:br>
            <a:r>
              <a:rPr lang="ru-RU" altLang="ru-RU" sz="2400" b="1" dirty="0">
                <a:solidFill>
                  <a:srgbClr val="002060"/>
                </a:solidFill>
                <a:latin typeface="Times New Roman" panose="02020603050405020304" pitchFamily="18" charset="0"/>
                <a:cs typeface="Times New Roman" panose="02020603050405020304" pitchFamily="18" charset="0"/>
              </a:rPr>
              <a:t>учитель математики</a:t>
            </a:r>
            <a:br>
              <a:rPr lang="ru-RU" altLang="ru-RU" sz="2400" b="1" dirty="0">
                <a:solidFill>
                  <a:srgbClr val="002060"/>
                </a:solidFill>
                <a:latin typeface="Times New Roman" panose="02020603050405020304" pitchFamily="18" charset="0"/>
                <a:cs typeface="Times New Roman" panose="02020603050405020304" pitchFamily="18" charset="0"/>
              </a:rPr>
            </a:br>
            <a:r>
              <a:rPr lang="ru-RU" altLang="ru-RU" sz="2400" b="1" dirty="0" smtClean="0">
                <a:solidFill>
                  <a:srgbClr val="002060"/>
                </a:solidFill>
                <a:latin typeface="Times New Roman" panose="02020603050405020304" pitchFamily="18" charset="0"/>
                <a:cs typeface="Times New Roman" panose="02020603050405020304" pitchFamily="18" charset="0"/>
              </a:rPr>
              <a:t>Ивкина </a:t>
            </a:r>
            <a:r>
              <a:rPr lang="ru-RU" altLang="ru-RU" sz="2400" b="1" dirty="0">
                <a:solidFill>
                  <a:srgbClr val="002060"/>
                </a:solidFill>
                <a:latin typeface="Times New Roman" panose="02020603050405020304" pitchFamily="18" charset="0"/>
                <a:cs typeface="Times New Roman" panose="02020603050405020304" pitchFamily="18" charset="0"/>
              </a:rPr>
              <a:t>С</a:t>
            </a:r>
            <a:r>
              <a:rPr lang="ru-RU" altLang="ru-RU" sz="2400" b="1" dirty="0" smtClean="0">
                <a:solidFill>
                  <a:srgbClr val="002060"/>
                </a:solidFill>
                <a:latin typeface="Times New Roman" panose="02020603050405020304" pitchFamily="18" charset="0"/>
                <a:cs typeface="Times New Roman" panose="02020603050405020304" pitchFamily="18" charset="0"/>
              </a:rPr>
              <a:t>ветлана Викторовна</a:t>
            </a:r>
          </a:p>
          <a:p>
            <a:pPr algn="r"/>
            <a:r>
              <a:rPr lang="ru-RU" altLang="ru-RU" sz="2000" b="1" dirty="0" smtClean="0">
                <a:solidFill>
                  <a:srgbClr val="002060"/>
                </a:solidFill>
                <a:latin typeface="Times New Roman" panose="02020603050405020304" pitchFamily="18" charset="0"/>
                <a:cs typeface="Times New Roman" panose="02020603050405020304" pitchFamily="18" charset="0"/>
              </a:rPr>
              <a:t>МБОУ «СШ №34» города Смоленска</a:t>
            </a:r>
          </a:p>
          <a:p>
            <a:pPr algn="r"/>
            <a:r>
              <a:rPr lang="ru-RU" altLang="ru-RU" sz="2000" b="1" dirty="0" smtClean="0">
                <a:solidFill>
                  <a:srgbClr val="002060"/>
                </a:solidFill>
                <a:latin typeface="Times New Roman" panose="02020603050405020304" pitchFamily="18" charset="0"/>
                <a:cs typeface="Times New Roman" panose="02020603050405020304" pitchFamily="18" charset="0"/>
              </a:rPr>
              <a:t>2016-2017 уч. год </a:t>
            </a:r>
            <a:endParaRPr lang="ru-RU" sz="2000" b="1" dirty="0">
              <a:solidFill>
                <a:srgbClr val="00206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395536" y="548680"/>
            <a:ext cx="2196244" cy="1015663"/>
          </a:xfrm>
          <a:prstGeom prst="rect">
            <a:avLst/>
          </a:prstGeom>
        </p:spPr>
        <p:txBody>
          <a:bodyPr wrap="square">
            <a:spAutoFit/>
          </a:bodyPr>
          <a:lstStyle/>
          <a:p>
            <a:r>
              <a:rPr lang="ru-RU" altLang="ru-RU" sz="6000" b="1" i="1" dirty="0">
                <a:solidFill>
                  <a:srgbClr val="002060"/>
                </a:solidFill>
                <a:latin typeface="Times New Roman" panose="02020603050405020304" pitchFamily="18" charset="0"/>
                <a:cs typeface="Times New Roman" panose="02020603050405020304" pitchFamily="18" charset="0"/>
              </a:rPr>
              <a:t>Пядь</a:t>
            </a:r>
            <a:endParaRPr lang="ru-RU" sz="6000" dirty="0">
              <a:solidFill>
                <a:srgbClr val="002060"/>
              </a:solidFill>
              <a:latin typeface="Times New Roman" panose="02020603050405020304" pitchFamily="18" charset="0"/>
              <a:cs typeface="Times New Roman" panose="02020603050405020304" pitchFamily="18" charset="0"/>
            </a:endParaRPr>
          </a:p>
        </p:txBody>
      </p:sp>
      <p:sp>
        <p:nvSpPr>
          <p:cNvPr id="6" name="Прямоугольник 5"/>
          <p:cNvSpPr/>
          <p:nvPr/>
        </p:nvSpPr>
        <p:spPr>
          <a:xfrm>
            <a:off x="2915816" y="49724"/>
            <a:ext cx="4248473" cy="1200329"/>
          </a:xfrm>
          <a:prstGeom prst="rect">
            <a:avLst/>
          </a:prstGeom>
        </p:spPr>
        <p:txBody>
          <a:bodyPr wrap="square">
            <a:spAutoFit/>
          </a:bodyPr>
          <a:lstStyle/>
          <a:p>
            <a:pPr lvl="0">
              <a:spcBef>
                <a:spcPct val="50000"/>
              </a:spcBef>
              <a:defRPr/>
            </a:pPr>
            <a:endParaRPr lang="ru-RU" b="1" i="1" dirty="0" smtClean="0">
              <a:solidFill>
                <a:prstClr val="black"/>
              </a:solidFill>
            </a:endParaRPr>
          </a:p>
          <a:p>
            <a:pPr lvl="0">
              <a:spcBef>
                <a:spcPct val="50000"/>
              </a:spcBef>
              <a:defRPr/>
            </a:pPr>
            <a:r>
              <a:rPr lang="ru-RU" b="1" i="1" dirty="0" smtClean="0">
                <a:solidFill>
                  <a:prstClr val="black"/>
                </a:solidFill>
              </a:rPr>
              <a:t>«</a:t>
            </a:r>
            <a:r>
              <a:rPr lang="ru-RU" b="1" i="1" dirty="0">
                <a:solidFill>
                  <a:prstClr val="black"/>
                </a:solidFill>
              </a:rPr>
              <a:t>Чужой земли мы не хотим ни пяди,</a:t>
            </a:r>
          </a:p>
          <a:p>
            <a:pPr lvl="0">
              <a:spcBef>
                <a:spcPct val="50000"/>
              </a:spcBef>
              <a:defRPr/>
            </a:pPr>
            <a:r>
              <a:rPr lang="ru-RU" b="1" i="1" dirty="0">
                <a:solidFill>
                  <a:prstClr val="black"/>
                </a:solidFill>
              </a:rPr>
              <a:t>Но и своей вершка не отдадим!»</a:t>
            </a:r>
          </a:p>
        </p:txBody>
      </p:sp>
      <p:pic>
        <p:nvPicPr>
          <p:cNvPr id="7" name="Picture 6" descr="RUK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76056" y="1700808"/>
            <a:ext cx="3888431" cy="2952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Прямоугольник 7"/>
          <p:cNvSpPr/>
          <p:nvPr/>
        </p:nvSpPr>
        <p:spPr>
          <a:xfrm>
            <a:off x="251520" y="1997839"/>
            <a:ext cx="4680520" cy="2862322"/>
          </a:xfrm>
          <a:prstGeom prst="rect">
            <a:avLst/>
          </a:prstGeom>
        </p:spPr>
        <p:txBody>
          <a:bodyPr wrap="square">
            <a:spAutoFit/>
          </a:bodyPr>
          <a:lstStyle/>
          <a:p>
            <a:pPr>
              <a:defRPr/>
            </a:pPr>
            <a:r>
              <a:rPr lang="ru-RU" altLang="ru-RU" i="1" dirty="0"/>
              <a:t>Пядь, пядень (или четверть) - одна из самых старинных мер длины. Название происходит от древнерусского слова "пясть", т.е. кулак или кисть руки. Различают пядь малую - расстояние между концами вытянутых большого и указательного пальцев, что составляет около 18 см, и пядь великую - расстояние от конца вытянутого мизинца до конца большого пальца, 22-23 см</a:t>
            </a:r>
          </a:p>
        </p:txBody>
      </p:sp>
      <p:sp>
        <p:nvSpPr>
          <p:cNvPr id="9" name="AutoShape 7"/>
          <p:cNvSpPr>
            <a:spLocks noChangeArrowheads="1"/>
          </p:cNvSpPr>
          <p:nvPr/>
        </p:nvSpPr>
        <p:spPr bwMode="auto">
          <a:xfrm>
            <a:off x="539552" y="4652962"/>
            <a:ext cx="7344816" cy="1944389"/>
          </a:xfrm>
          <a:prstGeom prst="horizontalScroll">
            <a:avLst>
              <a:gd name="adj" fmla="val 12500"/>
            </a:avLst>
          </a:prstGeom>
          <a:solidFill>
            <a:schemeClr val="accent1"/>
          </a:solidFill>
          <a:ln w="9525">
            <a:solidFill>
              <a:schemeClr val="tx1"/>
            </a:solidFill>
            <a:round/>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ru-RU" altLang="ru-RU" sz="2400" dirty="0">
                <a:latin typeface="Lucida Console" pitchFamily="49" charset="0"/>
              </a:rPr>
              <a:t>Про кого говорят</a:t>
            </a:r>
            <a:r>
              <a:rPr lang="ru-RU" altLang="ru-RU" dirty="0">
                <a:latin typeface="Verdana" pitchFamily="34" charset="0"/>
              </a:rPr>
              <a:t> </a:t>
            </a:r>
          </a:p>
          <a:p>
            <a:pPr algn="ctr" eaLnBrk="1" hangingPunct="1"/>
            <a:r>
              <a:rPr lang="ru-RU" altLang="ru-RU" sz="2800" dirty="0">
                <a:latin typeface="Monotype Corsiva" pitchFamily="66" charset="0"/>
              </a:rPr>
              <a:t>«У него семь пядей во лбу»? </a:t>
            </a:r>
          </a:p>
          <a:p>
            <a:pPr algn="ctr" eaLnBrk="1" hangingPunct="1"/>
            <a:r>
              <a:rPr lang="ru-RU" altLang="ru-RU" sz="2800" dirty="0">
                <a:latin typeface="Monotype Corsiva" pitchFamily="66" charset="0"/>
              </a:rPr>
              <a:t>Об умном, мудром человеке.</a:t>
            </a:r>
          </a:p>
        </p:txBody>
      </p:sp>
    </p:spTree>
    <p:extLst>
      <p:ext uri="{BB962C8B-B14F-4D97-AF65-F5344CB8AC3E}">
        <p14:creationId xmlns:p14="http://schemas.microsoft.com/office/powerpoint/2010/main" val="25089256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1" y="188640"/>
            <a:ext cx="1872208" cy="2520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Прямоугольник 4"/>
          <p:cNvSpPr/>
          <p:nvPr/>
        </p:nvSpPr>
        <p:spPr>
          <a:xfrm>
            <a:off x="2555776" y="2828836"/>
            <a:ext cx="4302224" cy="646331"/>
          </a:xfrm>
          <a:prstGeom prst="rect">
            <a:avLst/>
          </a:prstGeom>
        </p:spPr>
        <p:txBody>
          <a:bodyPr wrap="square">
            <a:spAutoFit/>
          </a:bodyPr>
          <a:lstStyle/>
          <a:p>
            <a:pPr algn="ctr">
              <a:defRPr/>
            </a:pPr>
            <a:r>
              <a:rPr lang="ru-RU" sz="3600" b="1" i="1" dirty="0">
                <a:solidFill>
                  <a:schemeClr val="bg2"/>
                </a:solidFill>
              </a:rPr>
              <a:t>Вершок</a:t>
            </a:r>
            <a:r>
              <a:rPr lang="ru-RU" sz="3600" dirty="0">
                <a:solidFill>
                  <a:schemeClr val="bg2"/>
                </a:solidFill>
                <a:latin typeface="Comic Sans MS" pitchFamily="66" charset="0"/>
              </a:rPr>
              <a:t> </a:t>
            </a:r>
            <a:r>
              <a:rPr lang="en-US" sz="3600" dirty="0">
                <a:solidFill>
                  <a:schemeClr val="bg2"/>
                </a:solidFill>
                <a:latin typeface="Comic Sans MS" pitchFamily="66" charset="0"/>
              </a:rPr>
              <a:t>        </a:t>
            </a:r>
            <a:r>
              <a:rPr lang="en-US" sz="1600" dirty="0">
                <a:solidFill>
                  <a:schemeClr val="bg2"/>
                </a:solidFill>
                <a:latin typeface="Comic Sans MS" pitchFamily="66" charset="0"/>
              </a:rPr>
              <a:t>  </a:t>
            </a:r>
            <a:endParaRPr lang="ru-RU" sz="1600" dirty="0">
              <a:solidFill>
                <a:schemeClr val="bg2"/>
              </a:solidFill>
              <a:latin typeface="Comic Sans MS" pitchFamily="66" charset="0"/>
            </a:endParaRPr>
          </a:p>
        </p:txBody>
      </p:sp>
      <p:sp>
        <p:nvSpPr>
          <p:cNvPr id="6" name="Прямоугольник 5"/>
          <p:cNvSpPr/>
          <p:nvPr/>
        </p:nvSpPr>
        <p:spPr>
          <a:xfrm rot="10800000" flipV="1">
            <a:off x="2267744" y="-287890"/>
            <a:ext cx="5184576" cy="2616101"/>
          </a:xfrm>
          <a:prstGeom prst="rect">
            <a:avLst/>
          </a:prstGeom>
        </p:spPr>
        <p:txBody>
          <a:bodyPr wrap="square">
            <a:spAutoFit/>
          </a:bodyPr>
          <a:lstStyle/>
          <a:p>
            <a:r>
              <a:rPr lang="ru-RU" sz="1600" dirty="0">
                <a:solidFill>
                  <a:srgbClr val="FF9900"/>
                </a:solidFill>
                <a:latin typeface="Comic Sans MS" pitchFamily="66" charset="0"/>
              </a:rPr>
              <a:t> </a:t>
            </a:r>
            <a:r>
              <a:rPr lang="ru-RU" sz="1600" dirty="0" smtClean="0">
                <a:solidFill>
                  <a:srgbClr val="FF9900"/>
                </a:solidFill>
                <a:latin typeface="Comic Sans MS" pitchFamily="66" charset="0"/>
              </a:rPr>
              <a:t>                             </a:t>
            </a:r>
          </a:p>
          <a:p>
            <a:r>
              <a:rPr lang="ru-RU" sz="1600" b="1" dirty="0">
                <a:solidFill>
                  <a:srgbClr val="FF9900"/>
                </a:solidFill>
                <a:latin typeface="Comic Sans MS" pitchFamily="66" charset="0"/>
              </a:rPr>
              <a:t> </a:t>
            </a:r>
            <a:r>
              <a:rPr lang="ru-RU" sz="1600" b="1" dirty="0" smtClean="0">
                <a:solidFill>
                  <a:srgbClr val="FF9900"/>
                </a:solidFill>
                <a:latin typeface="Comic Sans MS" pitchFamily="66" charset="0"/>
              </a:rPr>
              <a:t>                  </a:t>
            </a:r>
          </a:p>
          <a:p>
            <a:r>
              <a:rPr lang="ru-RU" sz="1600" b="1" dirty="0">
                <a:solidFill>
                  <a:srgbClr val="FF9900"/>
                </a:solidFill>
                <a:latin typeface="Comic Sans MS" pitchFamily="66" charset="0"/>
              </a:rPr>
              <a:t> </a:t>
            </a:r>
            <a:r>
              <a:rPr lang="ru-RU" sz="1600" b="1" dirty="0" smtClean="0">
                <a:solidFill>
                  <a:srgbClr val="FF9900"/>
                </a:solidFill>
                <a:latin typeface="Comic Sans MS" pitchFamily="66" charset="0"/>
              </a:rPr>
              <a:t>                </a:t>
            </a:r>
            <a:r>
              <a:rPr lang="ru-RU" sz="6000" b="1" dirty="0" smtClean="0">
                <a:solidFill>
                  <a:srgbClr val="002060"/>
                </a:solidFill>
                <a:latin typeface="Times New Roman" panose="02020603050405020304" pitchFamily="18" charset="0"/>
                <a:cs typeface="Times New Roman" panose="02020603050405020304" pitchFamily="18" charset="0"/>
              </a:rPr>
              <a:t>Вершок</a:t>
            </a:r>
            <a:r>
              <a:rPr lang="ru-RU" sz="4800" dirty="0" smtClean="0">
                <a:solidFill>
                  <a:srgbClr val="FF9900"/>
                </a:solidFill>
              </a:rPr>
              <a:t> </a:t>
            </a:r>
          </a:p>
          <a:p>
            <a:r>
              <a:rPr lang="ru-RU" sz="3600" dirty="0" smtClean="0">
                <a:solidFill>
                  <a:prstClr val="black"/>
                </a:solidFill>
              </a:rPr>
              <a:t>– </a:t>
            </a:r>
            <a:r>
              <a:rPr lang="ru-RU" sz="3600" dirty="0">
                <a:solidFill>
                  <a:prstClr val="black"/>
                </a:solidFill>
              </a:rPr>
              <a:t>длина верхней части пальца</a:t>
            </a:r>
            <a:endParaRPr lang="ru-RU" sz="3600" dirty="0"/>
          </a:p>
        </p:txBody>
      </p:sp>
      <p:sp>
        <p:nvSpPr>
          <p:cNvPr id="7" name="AutoShape 11"/>
          <p:cNvSpPr>
            <a:spLocks noChangeArrowheads="1"/>
          </p:cNvSpPr>
          <p:nvPr/>
        </p:nvSpPr>
        <p:spPr bwMode="auto">
          <a:xfrm>
            <a:off x="251520" y="2132856"/>
            <a:ext cx="8568951" cy="4536504"/>
          </a:xfrm>
          <a:prstGeom prst="horizontalScroll">
            <a:avLst>
              <a:gd name="adj" fmla="val 12500"/>
            </a:avLst>
          </a:prstGeom>
          <a:solidFill>
            <a:schemeClr val="accent1"/>
          </a:solidFill>
          <a:ln w="9525">
            <a:solidFill>
              <a:schemeClr val="tx1"/>
            </a:solidFill>
            <a:round/>
            <a:headEnd/>
            <a:tailEnd/>
          </a:ln>
          <a:effectLst/>
        </p:spPr>
        <p:txBody>
          <a:bodyPr wrap="none" anchor="ctr"/>
          <a:lstStyle/>
          <a:p>
            <a:pPr>
              <a:defRPr/>
            </a:pPr>
            <a:r>
              <a:rPr lang="ru-RU" b="1" dirty="0">
                <a:latin typeface="Verdana" pitchFamily="34" charset="0"/>
              </a:rPr>
              <a:t> </a:t>
            </a:r>
            <a:endParaRPr lang="ru-RU" b="1" dirty="0"/>
          </a:p>
          <a:p>
            <a:pPr>
              <a:defRPr/>
            </a:pPr>
            <a:endParaRPr lang="ru-RU" sz="2400" b="1" dirty="0" smtClean="0">
              <a:latin typeface="Lucida Console" pitchFamily="49" charset="0"/>
            </a:endParaRPr>
          </a:p>
          <a:p>
            <a:pPr>
              <a:defRPr/>
            </a:pPr>
            <a:r>
              <a:rPr lang="ru-RU" sz="2400" b="1" dirty="0" smtClean="0">
                <a:latin typeface="Lucida Console" pitchFamily="49" charset="0"/>
              </a:rPr>
              <a:t>О </a:t>
            </a:r>
            <a:r>
              <a:rPr lang="ru-RU" sz="2400" b="1" dirty="0">
                <a:latin typeface="Lucida Console" pitchFamily="49" charset="0"/>
              </a:rPr>
              <a:t>каком человеке можно сказать</a:t>
            </a:r>
            <a:r>
              <a:rPr lang="ru-RU" sz="2400" b="1" dirty="0">
                <a:latin typeface="Verdana" pitchFamily="34" charset="0"/>
              </a:rPr>
              <a:t> </a:t>
            </a:r>
          </a:p>
          <a:p>
            <a:pPr>
              <a:defRPr/>
            </a:pPr>
            <a:r>
              <a:rPr lang="ru-RU" sz="2400" b="1" dirty="0">
                <a:latin typeface="Monotype Corsiva" pitchFamily="66" charset="0"/>
              </a:rPr>
              <a:t>«От горшка два вершка»</a:t>
            </a:r>
            <a:r>
              <a:rPr lang="ru-RU" sz="2400" b="1" dirty="0"/>
              <a:t>?</a:t>
            </a:r>
          </a:p>
          <a:p>
            <a:pPr>
              <a:defRPr/>
            </a:pPr>
            <a:r>
              <a:rPr lang="ru-RU" sz="2400" dirty="0">
                <a:latin typeface="Monotype Corsiva" pitchFamily="66" charset="0"/>
              </a:rPr>
              <a:t>Два вершка – это около девяти сантиметров: </a:t>
            </a:r>
            <a:endParaRPr lang="ru-RU" sz="2400" dirty="0"/>
          </a:p>
          <a:p>
            <a:pPr>
              <a:defRPr/>
            </a:pPr>
            <a:r>
              <a:rPr lang="ru-RU" sz="2400" dirty="0">
                <a:latin typeface="Monotype Corsiva" pitchFamily="66" charset="0"/>
              </a:rPr>
              <a:t>4,45 ∙ 2 = 8,9 см. </a:t>
            </a:r>
            <a:r>
              <a:rPr lang="ru-RU" sz="2400" dirty="0" smtClean="0">
                <a:latin typeface="Monotype Corsiva" pitchFamily="66" charset="0"/>
              </a:rPr>
              <a:t>    Людей </a:t>
            </a:r>
            <a:r>
              <a:rPr lang="ru-RU" sz="2400" dirty="0">
                <a:latin typeface="Monotype Corsiva" pitchFamily="66" charset="0"/>
              </a:rPr>
              <a:t>такого роста не бывает. </a:t>
            </a:r>
            <a:endParaRPr lang="ru-RU" sz="2400" dirty="0"/>
          </a:p>
          <a:p>
            <a:pPr>
              <a:defRPr/>
            </a:pPr>
            <a:r>
              <a:rPr lang="ru-RU" sz="2400" dirty="0">
                <a:latin typeface="Monotype Corsiva" pitchFamily="66" charset="0"/>
              </a:rPr>
              <a:t>В чем же разгадка</a:t>
            </a:r>
            <a:r>
              <a:rPr lang="ru-RU" sz="2400" dirty="0" smtClean="0">
                <a:latin typeface="Monotype Corsiva" pitchFamily="66" charset="0"/>
              </a:rPr>
              <a:t>?      </a:t>
            </a:r>
            <a:r>
              <a:rPr lang="ru-RU" sz="2400" dirty="0">
                <a:latin typeface="Monotype Corsiva" pitchFamily="66" charset="0"/>
              </a:rPr>
              <a:t>Дело в том, что при указании </a:t>
            </a:r>
            <a:endParaRPr lang="ru-RU" sz="2400" dirty="0"/>
          </a:p>
          <a:p>
            <a:pPr>
              <a:defRPr/>
            </a:pPr>
            <a:r>
              <a:rPr lang="ru-RU" sz="2400" dirty="0">
                <a:latin typeface="Monotype Corsiva" pitchFamily="66" charset="0"/>
              </a:rPr>
              <a:t>роста человека раньше счет велся после двух аршин,</a:t>
            </a:r>
            <a:endParaRPr lang="ru-RU" sz="2400" dirty="0"/>
          </a:p>
          <a:p>
            <a:pPr>
              <a:defRPr/>
            </a:pPr>
            <a:r>
              <a:rPr lang="ru-RU" sz="2400" dirty="0">
                <a:latin typeface="Monotype Corsiva" pitchFamily="66" charset="0"/>
              </a:rPr>
              <a:t> то есть после 142,24 сантиметров. Значит, от горшка</a:t>
            </a:r>
            <a:endParaRPr lang="ru-RU" sz="2400" dirty="0"/>
          </a:p>
          <a:p>
            <a:pPr>
              <a:defRPr/>
            </a:pPr>
            <a:r>
              <a:rPr lang="ru-RU" sz="2400" dirty="0">
                <a:latin typeface="Monotype Corsiva" pitchFamily="66" charset="0"/>
              </a:rPr>
              <a:t> два вершка – это чуть больше полутора метров: </a:t>
            </a:r>
            <a:endParaRPr lang="ru-RU" sz="2400" dirty="0"/>
          </a:p>
          <a:p>
            <a:pPr>
              <a:defRPr/>
            </a:pPr>
            <a:r>
              <a:rPr lang="ru-RU" sz="2400" dirty="0">
                <a:latin typeface="Monotype Corsiva" pitchFamily="66" charset="0"/>
              </a:rPr>
              <a:t>142,24 + 8,9 = 151,14 (см) .</a:t>
            </a:r>
            <a:r>
              <a:rPr lang="ru-RU" sz="2400" dirty="0">
                <a:effectLst>
                  <a:outerShdw blurRad="38100" dist="38100" dir="2700000" algn="tl">
                    <a:srgbClr val="FFFFFF"/>
                  </a:outerShdw>
                </a:effectLst>
                <a:latin typeface="Monotype Corsiva" pitchFamily="66" charset="0"/>
              </a:rPr>
              <a:t> </a:t>
            </a:r>
            <a:endParaRPr lang="en-US" sz="2400" dirty="0">
              <a:effectLst>
                <a:outerShdw blurRad="38100" dist="38100" dir="2700000" algn="tl">
                  <a:srgbClr val="FFFFFF"/>
                </a:outerShdw>
              </a:effectLst>
              <a:latin typeface="Monotype Corsiva" pitchFamily="66" charset="0"/>
            </a:endParaRPr>
          </a:p>
          <a:p>
            <a:pPr>
              <a:defRPr/>
            </a:pPr>
            <a:endParaRPr lang="ru-RU" sz="2000" dirty="0">
              <a:latin typeface="Monotype Corsiva" pitchFamily="66" charset="0"/>
            </a:endParaRPr>
          </a:p>
        </p:txBody>
      </p:sp>
    </p:spTree>
    <p:extLst>
      <p:ext uri="{BB962C8B-B14F-4D97-AF65-F5344CB8AC3E}">
        <p14:creationId xmlns:p14="http://schemas.microsoft.com/office/powerpoint/2010/main" val="45197981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251520" y="620688"/>
            <a:ext cx="7272808" cy="792088"/>
          </a:xfrm>
        </p:spPr>
        <p:txBody>
          <a:bodyPr>
            <a:noAutofit/>
          </a:bodyPr>
          <a:lstStyle/>
          <a:p>
            <a:r>
              <a:rPr lang="ru-RU" altLang="ru-RU" sz="6000" b="1" i="1" dirty="0" smtClean="0">
                <a:solidFill>
                  <a:srgbClr val="002060"/>
                </a:solidFill>
                <a:latin typeface="Times New Roman" panose="02020603050405020304" pitchFamily="18" charset="0"/>
                <a:cs typeface="Times New Roman" panose="02020603050405020304" pitchFamily="18" charset="0"/>
              </a:rPr>
              <a:t>Метр</a:t>
            </a:r>
            <a:r>
              <a:rPr lang="ru-RU" altLang="ru-RU" sz="6000" i="1" dirty="0" smtClean="0">
                <a:latin typeface="Times New Roman" panose="02020603050405020304" pitchFamily="18" charset="0"/>
                <a:cs typeface="Times New Roman" panose="02020603050405020304" pitchFamily="18" charset="0"/>
              </a:rPr>
              <a:t> </a:t>
            </a:r>
            <a:r>
              <a:rPr lang="ru-RU" altLang="ru-RU" sz="2800" i="1" dirty="0">
                <a:latin typeface="Times New Roman" panose="02020603050405020304" pitchFamily="18" charset="0"/>
                <a:cs typeface="Times New Roman" panose="02020603050405020304" pitchFamily="18" charset="0"/>
              </a:rPr>
              <a:t/>
            </a:r>
            <a:br>
              <a:rPr lang="ru-RU" altLang="ru-RU" sz="2800" i="1" dirty="0">
                <a:latin typeface="Times New Roman" panose="02020603050405020304" pitchFamily="18" charset="0"/>
                <a:cs typeface="Times New Roman" panose="02020603050405020304" pitchFamily="18" charset="0"/>
              </a:rPr>
            </a:br>
            <a:r>
              <a:rPr lang="ru-RU" altLang="ru-RU" sz="2800" i="1" dirty="0" smtClean="0">
                <a:latin typeface="Times New Roman" panose="02020603050405020304" pitchFamily="18" charset="0"/>
                <a:cs typeface="Times New Roman" panose="02020603050405020304" pitchFamily="18" charset="0"/>
              </a:rPr>
              <a:t>- единая </a:t>
            </a:r>
            <a:r>
              <a:rPr lang="ru-RU" altLang="ru-RU" sz="2800" i="1" dirty="0">
                <a:latin typeface="Times New Roman" panose="02020603050405020304" pitchFamily="18" charset="0"/>
                <a:cs typeface="Times New Roman" panose="02020603050405020304" pitchFamily="18" charset="0"/>
              </a:rPr>
              <a:t>единица </a:t>
            </a:r>
            <a:r>
              <a:rPr lang="ru-RU" altLang="ru-RU" sz="2800" i="1" dirty="0" smtClean="0">
                <a:latin typeface="Times New Roman" panose="02020603050405020304" pitchFamily="18" charset="0"/>
                <a:cs typeface="Times New Roman" panose="02020603050405020304" pitchFamily="18" charset="0"/>
              </a:rPr>
              <a:t>длины, принятая </a:t>
            </a:r>
            <a:r>
              <a:rPr lang="ru-RU" altLang="ru-RU" sz="2800" i="1" dirty="0">
                <a:latin typeface="Times New Roman" panose="02020603050405020304" pitchFamily="18" charset="0"/>
                <a:cs typeface="Times New Roman" panose="02020603050405020304" pitchFamily="18" charset="0"/>
              </a:rPr>
              <a:t>для всех стран</a:t>
            </a:r>
            <a:r>
              <a:rPr lang="ru-RU" altLang="ru-RU" sz="2800" i="1" dirty="0">
                <a:latin typeface="Arial" panose="020B0604020202020204" pitchFamily="34" charset="0"/>
                <a:cs typeface="Arial" panose="020B0604020202020204" pitchFamily="34" charset="0"/>
              </a:rPr>
              <a:t/>
            </a:r>
            <a:br>
              <a:rPr lang="ru-RU" altLang="ru-RU" sz="2800" i="1" dirty="0">
                <a:latin typeface="Arial" panose="020B0604020202020204" pitchFamily="34" charset="0"/>
                <a:cs typeface="Arial" panose="020B0604020202020204" pitchFamily="34" charset="0"/>
              </a:rPr>
            </a:br>
            <a:r>
              <a:rPr lang="ru-RU" altLang="ru-RU" sz="2800" i="1" dirty="0" smtClean="0">
                <a:latin typeface="Arial" panose="020B0604020202020204" pitchFamily="34" charset="0"/>
                <a:cs typeface="Arial" panose="020B0604020202020204" pitchFamily="34" charset="0"/>
              </a:rPr>
              <a:t>  </a:t>
            </a:r>
            <a:endParaRPr lang="ru-RU" sz="2800" dirty="0">
              <a:latin typeface="Arial" panose="020B0604020202020204" pitchFamily="34" charset="0"/>
              <a:cs typeface="Arial" panose="020B0604020202020204" pitchFamily="34" charset="0"/>
            </a:endParaRPr>
          </a:p>
        </p:txBody>
      </p:sp>
      <p:sp>
        <p:nvSpPr>
          <p:cNvPr id="5" name="Текст 4"/>
          <p:cNvSpPr>
            <a:spLocks noGrp="1"/>
          </p:cNvSpPr>
          <p:nvPr>
            <p:ph idx="1"/>
          </p:nvPr>
        </p:nvSpPr>
        <p:spPr>
          <a:xfrm>
            <a:off x="251520" y="1600200"/>
            <a:ext cx="8435280" cy="4525963"/>
          </a:xfrm>
        </p:spPr>
        <p:txBody>
          <a:bodyPr>
            <a:normAutofit/>
          </a:bodyPr>
          <a:lstStyle/>
          <a:p>
            <a:pPr marL="0" indent="0">
              <a:buNone/>
            </a:pPr>
            <a:r>
              <a:rPr lang="ru-RU" altLang="ru-RU" sz="2000" b="1" i="1" dirty="0">
                <a:solidFill>
                  <a:schemeClr val="accent4">
                    <a:lumMod val="75000"/>
                  </a:schemeClr>
                </a:solidFill>
              </a:rPr>
              <a:t>Эталон метра </a:t>
            </a:r>
            <a:r>
              <a:rPr lang="ru-RU" altLang="ru-RU" sz="2000" b="1" i="1" dirty="0">
                <a:solidFill>
                  <a:schemeClr val="accent5">
                    <a:lumMod val="75000"/>
                  </a:schemeClr>
                </a:solidFill>
              </a:rPr>
              <a:t>состоит из сплава платины и иридия</a:t>
            </a:r>
            <a:r>
              <a:rPr lang="ru-RU" altLang="ru-RU" sz="2000" b="1" i="1" dirty="0"/>
              <a:t>. </a:t>
            </a:r>
            <a:br>
              <a:rPr lang="ru-RU" altLang="ru-RU" sz="2000" b="1" i="1" dirty="0"/>
            </a:br>
            <a:r>
              <a:rPr lang="ru-RU" altLang="ru-RU" sz="2000" dirty="0">
                <a:solidFill>
                  <a:srgbClr val="002060"/>
                </a:solidFill>
              </a:rPr>
              <a:t>В 1867г  русский академик Борис Семенович Якоби выступил с докладом о преимуществе метрической системы мер как экономически самой выгодной вследствие её десятичной основы, его поддерживают Д. И. Менделеев, А.Ю. </a:t>
            </a:r>
            <a:r>
              <a:rPr lang="ru-RU" altLang="ru-RU" sz="2000" dirty="0" smtClean="0">
                <a:solidFill>
                  <a:srgbClr val="002060"/>
                </a:solidFill>
              </a:rPr>
              <a:t>Давидов</a:t>
            </a:r>
          </a:p>
          <a:p>
            <a:pPr marL="0" indent="0">
              <a:buNone/>
            </a:pPr>
            <a:endParaRPr lang="ru-RU" sz="2000" dirty="0">
              <a:solidFill>
                <a:srgbClr val="002060"/>
              </a:solidFill>
            </a:endParaRPr>
          </a:p>
        </p:txBody>
      </p:sp>
      <p:pic>
        <p:nvPicPr>
          <p:cNvPr id="2050" name="Picture 2" descr="C:\Users\Лиза\Desktop\277412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3400238"/>
            <a:ext cx="4464496" cy="3056384"/>
          </a:xfrm>
          <a:prstGeom prst="rect">
            <a:avLst/>
          </a:prstGeom>
          <a:noFill/>
          <a:extLst>
            <a:ext uri="{909E8E84-426E-40DD-AFC4-6F175D3DCCD1}">
              <a14:hiddenFill xmlns:a14="http://schemas.microsoft.com/office/drawing/2010/main">
                <a:solidFill>
                  <a:srgbClr val="FFFFFF"/>
                </a:solidFill>
              </a14:hiddenFill>
            </a:ext>
          </a:extLst>
        </p:spPr>
      </p:pic>
      <p:sp>
        <p:nvSpPr>
          <p:cNvPr id="6" name="Прямоугольник 5"/>
          <p:cNvSpPr/>
          <p:nvPr/>
        </p:nvSpPr>
        <p:spPr>
          <a:xfrm>
            <a:off x="4716016" y="4077072"/>
            <a:ext cx="3024336" cy="2031325"/>
          </a:xfrm>
          <a:prstGeom prst="rect">
            <a:avLst/>
          </a:prstGeom>
        </p:spPr>
        <p:txBody>
          <a:bodyPr wrap="square">
            <a:spAutoFit/>
          </a:bodyPr>
          <a:lstStyle/>
          <a:p>
            <a:pPr>
              <a:defRPr/>
            </a:pPr>
            <a:r>
              <a:rPr lang="ru-RU" dirty="0"/>
              <a:t>1 миллиметр = </a:t>
            </a:r>
            <a:r>
              <a:rPr lang="ru-RU" dirty="0" smtClean="0"/>
              <a:t>0,001 метра</a:t>
            </a:r>
            <a:endParaRPr lang="ru-RU" dirty="0"/>
          </a:p>
          <a:p>
            <a:pPr>
              <a:defRPr/>
            </a:pPr>
            <a:endParaRPr lang="ru-RU" dirty="0"/>
          </a:p>
          <a:p>
            <a:pPr>
              <a:defRPr/>
            </a:pPr>
            <a:r>
              <a:rPr lang="ru-RU" dirty="0"/>
              <a:t>1 сантиметр = 0,01 метра</a:t>
            </a:r>
          </a:p>
          <a:p>
            <a:pPr>
              <a:defRPr/>
            </a:pPr>
            <a:endParaRPr lang="ru-RU" dirty="0"/>
          </a:p>
          <a:p>
            <a:pPr>
              <a:defRPr/>
            </a:pPr>
            <a:r>
              <a:rPr lang="ru-RU" dirty="0"/>
              <a:t>1 дециметр = 0,1 метра</a:t>
            </a:r>
          </a:p>
          <a:p>
            <a:pPr>
              <a:defRPr/>
            </a:pPr>
            <a:endParaRPr lang="ru-RU" dirty="0"/>
          </a:p>
          <a:p>
            <a:pPr>
              <a:defRPr/>
            </a:pPr>
            <a:r>
              <a:rPr lang="ru-RU" dirty="0"/>
              <a:t>1 километр = 1000 метров</a:t>
            </a:r>
          </a:p>
        </p:txBody>
      </p:sp>
    </p:spTree>
    <p:extLst>
      <p:ext uri="{BB962C8B-B14F-4D97-AF65-F5344CB8AC3E}">
        <p14:creationId xmlns:p14="http://schemas.microsoft.com/office/powerpoint/2010/main" val="2066021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274638"/>
            <a:ext cx="7056784" cy="1143000"/>
          </a:xfrm>
        </p:spPr>
        <p:txBody>
          <a:bodyPr>
            <a:normAutofit/>
          </a:bodyPr>
          <a:lstStyle/>
          <a:p>
            <a:r>
              <a:rPr lang="ru-RU" altLang="ru-RU" b="1" i="1" dirty="0"/>
              <a:t>Современные меры длины</a:t>
            </a:r>
            <a:r>
              <a:rPr lang="ru-RU" altLang="ru-RU" sz="4000" i="1" dirty="0"/>
              <a:t> </a:t>
            </a:r>
            <a:endParaRPr lang="ru-RU" dirty="0"/>
          </a:p>
        </p:txBody>
      </p:sp>
      <p:sp>
        <p:nvSpPr>
          <p:cNvPr id="3" name="Содержимое 2"/>
          <p:cNvSpPr>
            <a:spLocks noGrp="1"/>
          </p:cNvSpPr>
          <p:nvPr>
            <p:ph idx="1"/>
          </p:nvPr>
        </p:nvSpPr>
        <p:spPr>
          <a:xfrm>
            <a:off x="179512" y="1196752"/>
            <a:ext cx="7560840" cy="5400600"/>
          </a:xfrm>
        </p:spPr>
        <p:txBody>
          <a:bodyPr>
            <a:normAutofit fontScale="92500" lnSpcReduction="20000"/>
          </a:bodyPr>
          <a:lstStyle/>
          <a:p>
            <a:pPr marL="0" indent="0">
              <a:buNone/>
            </a:pPr>
            <a:r>
              <a:rPr lang="ru-RU" sz="2800" b="1" dirty="0" smtClean="0">
                <a:solidFill>
                  <a:srgbClr val="7030A0"/>
                </a:solidFill>
              </a:rPr>
              <a:t>Метр -  </a:t>
            </a:r>
            <a:r>
              <a:rPr lang="ru-RU" sz="2800" dirty="0">
                <a:solidFill>
                  <a:srgbClr val="7030A0"/>
                </a:solidFill>
              </a:rPr>
              <a:t>основная единица метрической </a:t>
            </a:r>
            <a:r>
              <a:rPr lang="ru-RU" sz="2800" dirty="0" smtClean="0">
                <a:solidFill>
                  <a:srgbClr val="7030A0"/>
                </a:solidFill>
              </a:rPr>
              <a:t>системы</a:t>
            </a:r>
          </a:p>
          <a:p>
            <a:pPr marL="0" indent="361950">
              <a:lnSpc>
                <a:spcPct val="90000"/>
              </a:lnSpc>
              <a:buNone/>
              <a:defRPr/>
            </a:pPr>
            <a:r>
              <a:rPr lang="ru-RU" sz="2800" dirty="0" smtClean="0"/>
              <a:t>   Метрическая </a:t>
            </a:r>
            <a:r>
              <a:rPr lang="ru-RU" sz="2800" dirty="0"/>
              <a:t>система была принята во </a:t>
            </a:r>
            <a:r>
              <a:rPr lang="ru-RU" sz="2800" b="1" dirty="0"/>
              <a:t>Франции</a:t>
            </a:r>
            <a:r>
              <a:rPr lang="ru-RU" sz="2800" dirty="0"/>
              <a:t>, в конце 18 века. Тогда метр определили как одну десятимиллионную долю участка земного меридиана от Северного полюса до экватора. Метрическая система постепенно вытеснила местные и национальные системы в других странах и в 1875 году была законодательно признана в 17 странах, в том числе и в России.</a:t>
            </a:r>
          </a:p>
          <a:p>
            <a:pPr marL="0" indent="361950">
              <a:lnSpc>
                <a:spcPct val="90000"/>
              </a:lnSpc>
              <a:buNone/>
              <a:defRPr/>
            </a:pPr>
            <a:r>
              <a:rPr lang="ru-RU" sz="2800" dirty="0"/>
              <a:t>	</a:t>
            </a:r>
            <a:endParaRPr lang="ru-RU" sz="2800" dirty="0" smtClean="0"/>
          </a:p>
          <a:p>
            <a:pPr marL="0" indent="361950">
              <a:lnSpc>
                <a:spcPct val="90000"/>
              </a:lnSpc>
              <a:buNone/>
              <a:defRPr/>
            </a:pPr>
            <a:r>
              <a:rPr lang="ru-RU" sz="2800" dirty="0" smtClean="0"/>
              <a:t>Международная </a:t>
            </a:r>
            <a:r>
              <a:rPr lang="ru-RU" sz="2800" dirty="0"/>
              <a:t>комиссия по метру в </a:t>
            </a:r>
            <a:r>
              <a:rPr lang="en-US" sz="2800" dirty="0"/>
              <a:t>1872</a:t>
            </a:r>
            <a:r>
              <a:rPr lang="ru-RU" sz="2800" dirty="0"/>
              <a:t> постановила принять за эталон длины «архивный» метр, хранящийся в </a:t>
            </a:r>
            <a:r>
              <a:rPr lang="ru-RU" sz="2800" b="1" dirty="0"/>
              <a:t>Париже</a:t>
            </a:r>
            <a:r>
              <a:rPr lang="ru-RU" sz="2800" dirty="0"/>
              <a:t>, «такой, каков он есть». Но постоянно ездить в Париж сверяться с эталонным метром очень неудобно. Поэтому с 1983 года метр равен расстоянию, которое проходит в вакууме свет за 1/299792458 доли секунды</a:t>
            </a:r>
          </a:p>
        </p:txBody>
      </p:sp>
    </p:spTree>
    <p:extLst>
      <p:ext uri="{BB962C8B-B14F-4D97-AF65-F5344CB8AC3E}">
        <p14:creationId xmlns:p14="http://schemas.microsoft.com/office/powerpoint/2010/main" val="96182084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107504" y="505123"/>
            <a:ext cx="8064896" cy="523220"/>
          </a:xfrm>
          <a:prstGeom prst="rect">
            <a:avLst/>
          </a:prstGeom>
        </p:spPr>
        <p:txBody>
          <a:bodyPr wrap="square">
            <a:spAutoFit/>
          </a:bodyPr>
          <a:lstStyle/>
          <a:p>
            <a:pPr lvl="0"/>
            <a:r>
              <a:rPr lang="ru-RU" altLang="ru-RU" sz="2800" b="1" i="1" dirty="0">
                <a:solidFill>
                  <a:prstClr val="black"/>
                </a:solidFill>
                <a:latin typeface="Times New Roman" panose="02020603050405020304" pitchFamily="18" charset="0"/>
                <a:cs typeface="Times New Roman" panose="02020603050405020304" pitchFamily="18" charset="0"/>
              </a:rPr>
              <a:t>Меры длины в устном </a:t>
            </a:r>
            <a:r>
              <a:rPr lang="ru-RU" altLang="ru-RU" sz="2800" b="1" i="1" dirty="0" smtClean="0">
                <a:solidFill>
                  <a:prstClr val="black"/>
                </a:solidFill>
                <a:latin typeface="Times New Roman" panose="02020603050405020304" pitchFamily="18" charset="0"/>
                <a:cs typeface="Times New Roman" panose="02020603050405020304" pitchFamily="18" charset="0"/>
              </a:rPr>
              <a:t>народно  творчестве </a:t>
            </a:r>
            <a:endParaRPr lang="ru-RU" sz="2800" dirty="0">
              <a:solidFill>
                <a:prstClr val="black"/>
              </a:solidFill>
              <a:latin typeface="Times New Roman" panose="02020603050405020304" pitchFamily="18" charset="0"/>
              <a:cs typeface="Times New Roman" panose="02020603050405020304" pitchFamily="18" charset="0"/>
            </a:endParaRPr>
          </a:p>
        </p:txBody>
      </p:sp>
      <p:sp>
        <p:nvSpPr>
          <p:cNvPr id="6" name="Прямоугольник 5"/>
          <p:cNvSpPr/>
          <p:nvPr/>
        </p:nvSpPr>
        <p:spPr>
          <a:xfrm>
            <a:off x="251520" y="1028343"/>
            <a:ext cx="3888432" cy="5663089"/>
          </a:xfrm>
          <a:prstGeom prst="rect">
            <a:avLst/>
          </a:prstGeom>
        </p:spPr>
        <p:txBody>
          <a:bodyPr wrap="square">
            <a:spAutoFit/>
          </a:bodyPr>
          <a:lstStyle/>
          <a:p>
            <a:pPr eaLnBrk="0" hangingPunct="0">
              <a:defRPr/>
            </a:pPr>
            <a:r>
              <a:rPr lang="ru-RU" b="1" dirty="0" smtClean="0">
                <a:latin typeface="Bookman Old Style" pitchFamily="18" charset="0"/>
              </a:rPr>
              <a:t> </a:t>
            </a:r>
          </a:p>
          <a:p>
            <a:pPr eaLnBrk="0" hangingPunct="0">
              <a:defRPr/>
            </a:pPr>
            <a:r>
              <a:rPr lang="ru-RU" b="1" dirty="0" smtClean="0">
                <a:latin typeface="Bookman Old Style" pitchFamily="18" charset="0"/>
              </a:rPr>
              <a:t>     </a:t>
            </a:r>
            <a:r>
              <a:rPr lang="ru-RU" sz="2000" b="1" dirty="0" smtClean="0">
                <a:latin typeface="Bookman Old Style" pitchFamily="18" charset="0"/>
              </a:rPr>
              <a:t>ЗИМНЯЯ ДОРОГА</a:t>
            </a:r>
            <a:endParaRPr lang="ru-RU" dirty="0">
              <a:latin typeface="Bookman Old Style" pitchFamily="18" charset="0"/>
            </a:endParaRPr>
          </a:p>
          <a:p>
            <a:pPr eaLnBrk="0" hangingPunct="0">
              <a:defRPr/>
            </a:pPr>
            <a:r>
              <a:rPr lang="ru-RU" dirty="0" smtClean="0">
                <a:latin typeface="Bookman Old Style" pitchFamily="18" charset="0"/>
              </a:rPr>
              <a:t>Сквозь </a:t>
            </a:r>
            <a:r>
              <a:rPr lang="ru-RU" dirty="0">
                <a:latin typeface="Bookman Old Style" pitchFamily="18" charset="0"/>
              </a:rPr>
              <a:t>волнистые туманы </a:t>
            </a:r>
          </a:p>
          <a:p>
            <a:pPr eaLnBrk="0" hangingPunct="0">
              <a:defRPr/>
            </a:pPr>
            <a:r>
              <a:rPr lang="ru-RU" dirty="0">
                <a:latin typeface="Bookman Old Style" pitchFamily="18" charset="0"/>
              </a:rPr>
              <a:t>    Пробирается луна, </a:t>
            </a:r>
          </a:p>
          <a:p>
            <a:pPr eaLnBrk="0" hangingPunct="0">
              <a:defRPr/>
            </a:pPr>
            <a:r>
              <a:rPr lang="ru-RU" dirty="0">
                <a:latin typeface="Bookman Old Style" pitchFamily="18" charset="0"/>
              </a:rPr>
              <a:t>    На печальные поляны </a:t>
            </a:r>
          </a:p>
          <a:p>
            <a:pPr eaLnBrk="0" hangingPunct="0">
              <a:defRPr/>
            </a:pPr>
            <a:r>
              <a:rPr lang="ru-RU" dirty="0">
                <a:latin typeface="Bookman Old Style" pitchFamily="18" charset="0"/>
              </a:rPr>
              <a:t>    Льет печально свет она. </a:t>
            </a:r>
          </a:p>
          <a:p>
            <a:pPr eaLnBrk="0" hangingPunct="0">
              <a:defRPr/>
            </a:pPr>
            <a:r>
              <a:rPr lang="ru-RU" dirty="0">
                <a:latin typeface="Bookman Old Style" pitchFamily="18" charset="0"/>
              </a:rPr>
              <a:t>    По дороге зимней, скучной </a:t>
            </a:r>
          </a:p>
          <a:p>
            <a:pPr eaLnBrk="0" hangingPunct="0">
              <a:defRPr/>
            </a:pPr>
            <a:r>
              <a:rPr lang="ru-RU" dirty="0">
                <a:latin typeface="Bookman Old Style" pitchFamily="18" charset="0"/>
              </a:rPr>
              <a:t>    Тройка борзая бежит, </a:t>
            </a:r>
          </a:p>
          <a:p>
            <a:pPr eaLnBrk="0" hangingPunct="0">
              <a:defRPr/>
            </a:pPr>
            <a:r>
              <a:rPr lang="ru-RU" dirty="0">
                <a:latin typeface="Bookman Old Style" pitchFamily="18" charset="0"/>
              </a:rPr>
              <a:t>    Колокольчик однозвучный </a:t>
            </a:r>
          </a:p>
          <a:p>
            <a:pPr eaLnBrk="0" hangingPunct="0">
              <a:defRPr/>
            </a:pPr>
            <a:r>
              <a:rPr lang="ru-RU" dirty="0">
                <a:latin typeface="Bookman Old Style" pitchFamily="18" charset="0"/>
              </a:rPr>
              <a:t>    Утомительно гремит. </a:t>
            </a:r>
          </a:p>
          <a:p>
            <a:pPr eaLnBrk="0" hangingPunct="0">
              <a:defRPr/>
            </a:pPr>
            <a:r>
              <a:rPr lang="ru-RU" dirty="0">
                <a:latin typeface="Bookman Old Style" pitchFamily="18" charset="0"/>
              </a:rPr>
              <a:t>    Что-то слышится родное </a:t>
            </a:r>
          </a:p>
          <a:p>
            <a:pPr eaLnBrk="0" hangingPunct="0">
              <a:defRPr/>
            </a:pPr>
            <a:r>
              <a:rPr lang="ru-RU" dirty="0">
                <a:latin typeface="Bookman Old Style" pitchFamily="18" charset="0"/>
              </a:rPr>
              <a:t>    В долгих песнях ямщика: </a:t>
            </a:r>
          </a:p>
          <a:p>
            <a:pPr eaLnBrk="0" hangingPunct="0">
              <a:defRPr/>
            </a:pPr>
            <a:r>
              <a:rPr lang="ru-RU" dirty="0">
                <a:latin typeface="Bookman Old Style" pitchFamily="18" charset="0"/>
              </a:rPr>
              <a:t>    То разгулье удалое, </a:t>
            </a:r>
          </a:p>
          <a:p>
            <a:pPr eaLnBrk="0" hangingPunct="0">
              <a:defRPr/>
            </a:pPr>
            <a:r>
              <a:rPr lang="ru-RU" dirty="0">
                <a:latin typeface="Bookman Old Style" pitchFamily="18" charset="0"/>
              </a:rPr>
              <a:t>    То сердечная тоска</a:t>
            </a:r>
            <a:r>
              <a:rPr lang="ru-RU" i="1" dirty="0">
                <a:latin typeface="Bookman Old Style" pitchFamily="18" charset="0"/>
              </a:rPr>
              <a:t>......</a:t>
            </a:r>
            <a:r>
              <a:rPr lang="ru-RU" dirty="0">
                <a:latin typeface="Bookman Old Style" pitchFamily="18" charset="0"/>
              </a:rPr>
              <a:t> </a:t>
            </a:r>
          </a:p>
          <a:p>
            <a:pPr eaLnBrk="0" hangingPunct="0">
              <a:defRPr/>
            </a:pPr>
            <a:r>
              <a:rPr lang="ru-RU" dirty="0">
                <a:latin typeface="Bookman Old Style" pitchFamily="18" charset="0"/>
              </a:rPr>
              <a:t>    Ни огня, ни черной хаты, </a:t>
            </a:r>
          </a:p>
          <a:p>
            <a:pPr eaLnBrk="0" hangingPunct="0">
              <a:defRPr/>
            </a:pPr>
            <a:r>
              <a:rPr lang="ru-RU" dirty="0">
                <a:latin typeface="Bookman Old Style" pitchFamily="18" charset="0"/>
              </a:rPr>
              <a:t>    Глушь и снег</a:t>
            </a:r>
            <a:r>
              <a:rPr lang="ru-RU" i="1" dirty="0">
                <a:latin typeface="Bookman Old Style" pitchFamily="18" charset="0"/>
              </a:rPr>
              <a:t>....</a:t>
            </a:r>
            <a:r>
              <a:rPr lang="ru-RU" dirty="0">
                <a:latin typeface="Bookman Old Style" pitchFamily="18" charset="0"/>
              </a:rPr>
              <a:t> </a:t>
            </a:r>
          </a:p>
          <a:p>
            <a:pPr eaLnBrk="0" hangingPunct="0">
              <a:defRPr/>
            </a:pPr>
            <a:r>
              <a:rPr lang="ru-RU" dirty="0">
                <a:latin typeface="Bookman Old Style" pitchFamily="18" charset="0"/>
              </a:rPr>
              <a:t>    На встречу мне </a:t>
            </a:r>
          </a:p>
          <a:p>
            <a:pPr eaLnBrk="0" hangingPunct="0">
              <a:defRPr/>
            </a:pPr>
            <a:r>
              <a:rPr lang="ru-RU" dirty="0">
                <a:latin typeface="Bookman Old Style" pitchFamily="18" charset="0"/>
              </a:rPr>
              <a:t>    Только </a:t>
            </a:r>
            <a:r>
              <a:rPr lang="ru-RU" b="1" dirty="0">
                <a:latin typeface="Comic Sans MS" pitchFamily="66" charset="0"/>
              </a:rPr>
              <a:t>версты</a:t>
            </a:r>
            <a:r>
              <a:rPr lang="ru-RU" dirty="0">
                <a:latin typeface="Bookman Old Style" pitchFamily="18" charset="0"/>
              </a:rPr>
              <a:t> полосаты </a:t>
            </a:r>
          </a:p>
          <a:p>
            <a:pPr eaLnBrk="0" hangingPunct="0">
              <a:defRPr/>
            </a:pPr>
            <a:r>
              <a:rPr lang="ru-RU" dirty="0">
                <a:latin typeface="Bookman Old Style" pitchFamily="18" charset="0"/>
              </a:rPr>
              <a:t>    Попадаются </a:t>
            </a:r>
            <a:r>
              <a:rPr lang="ru-RU" dirty="0" err="1">
                <a:latin typeface="Bookman Old Style" pitchFamily="18" charset="0"/>
              </a:rPr>
              <a:t>одне</a:t>
            </a:r>
            <a:r>
              <a:rPr lang="ru-RU" i="1" dirty="0">
                <a:latin typeface="Bookman Old Style" pitchFamily="18" charset="0"/>
              </a:rPr>
              <a:t>...</a:t>
            </a:r>
          </a:p>
          <a:p>
            <a:pPr eaLnBrk="0" hangingPunct="0">
              <a:defRPr/>
            </a:pPr>
            <a:r>
              <a:rPr lang="ru-RU" altLang="ru-RU" dirty="0">
                <a:latin typeface="Bookman Old Style" pitchFamily="18" charset="0"/>
              </a:rPr>
              <a:t>                           </a:t>
            </a:r>
            <a:r>
              <a:rPr lang="ru-RU" altLang="ru-RU" dirty="0" err="1">
                <a:latin typeface="Bookman Old Style" pitchFamily="18" charset="0"/>
              </a:rPr>
              <a:t>А.С.Пушкин</a:t>
            </a:r>
            <a:endParaRPr lang="ru-RU" dirty="0"/>
          </a:p>
        </p:txBody>
      </p:sp>
      <p:sp>
        <p:nvSpPr>
          <p:cNvPr id="7" name="Прямоугольник 6"/>
          <p:cNvSpPr/>
          <p:nvPr/>
        </p:nvSpPr>
        <p:spPr>
          <a:xfrm>
            <a:off x="4355976" y="2690336"/>
            <a:ext cx="3600400" cy="1785104"/>
          </a:xfrm>
          <a:prstGeom prst="rect">
            <a:avLst/>
          </a:prstGeom>
        </p:spPr>
        <p:txBody>
          <a:bodyPr wrap="square">
            <a:spAutoFit/>
          </a:bodyPr>
          <a:lstStyle/>
          <a:p>
            <a:r>
              <a:rPr kumimoji="1" lang="ru-RU" altLang="ru-RU" sz="2000" b="1" dirty="0" smtClean="0">
                <a:latin typeface="Times New Roman" pitchFamily="18" charset="0"/>
                <a:ea typeface="Times New Roman" pitchFamily="18" charset="0"/>
                <a:cs typeface="Courier New" pitchFamily="49" charset="0"/>
              </a:rPr>
              <a:t>КОНЁК-ГОРБУНОК</a:t>
            </a:r>
          </a:p>
          <a:p>
            <a:r>
              <a:rPr kumimoji="1" lang="ru-RU" altLang="ru-RU" dirty="0" smtClean="0">
                <a:latin typeface="Times New Roman" pitchFamily="18" charset="0"/>
                <a:ea typeface="Times New Roman" pitchFamily="18" charset="0"/>
                <a:cs typeface="Courier New" pitchFamily="49" charset="0"/>
              </a:rPr>
              <a:t>«</a:t>
            </a:r>
            <a:r>
              <a:rPr kumimoji="1" lang="ru-RU" altLang="ru-RU" dirty="0">
                <a:latin typeface="Times New Roman" pitchFamily="18" charset="0"/>
                <a:ea typeface="Times New Roman" pitchFamily="18" charset="0"/>
                <a:cs typeface="Courier New" pitchFamily="49" charset="0"/>
              </a:rPr>
              <a:t>Да игрушечку-конька</a:t>
            </a:r>
          </a:p>
          <a:p>
            <a:r>
              <a:rPr kumimoji="1" lang="ru-RU" altLang="ru-RU" dirty="0">
                <a:latin typeface="Times New Roman" pitchFamily="18" charset="0"/>
                <a:ea typeface="Times New Roman" pitchFamily="18" charset="0"/>
                <a:cs typeface="Courier New" pitchFamily="49" charset="0"/>
              </a:rPr>
              <a:t>Ростом только в </a:t>
            </a:r>
            <a:r>
              <a:rPr kumimoji="1" lang="ru-RU" altLang="ru-RU" b="1" dirty="0">
                <a:latin typeface="Times New Roman" pitchFamily="18" charset="0"/>
                <a:ea typeface="Times New Roman" pitchFamily="18" charset="0"/>
                <a:cs typeface="Courier New" pitchFamily="49" charset="0"/>
              </a:rPr>
              <a:t>три вершка</a:t>
            </a:r>
            <a:r>
              <a:rPr kumimoji="1" lang="ru-RU" altLang="ru-RU" dirty="0">
                <a:latin typeface="Times New Roman" pitchFamily="18" charset="0"/>
                <a:ea typeface="Times New Roman" pitchFamily="18" charset="0"/>
                <a:cs typeface="Courier New" pitchFamily="49" charset="0"/>
              </a:rPr>
              <a:t> ,</a:t>
            </a:r>
          </a:p>
          <a:p>
            <a:r>
              <a:rPr kumimoji="1" lang="ru-RU" altLang="ru-RU" dirty="0">
                <a:latin typeface="Times New Roman" pitchFamily="18" charset="0"/>
                <a:ea typeface="Times New Roman" pitchFamily="18" charset="0"/>
                <a:cs typeface="Courier New" pitchFamily="49" charset="0"/>
              </a:rPr>
              <a:t>На спине с двумя горбами</a:t>
            </a:r>
          </a:p>
          <a:p>
            <a:r>
              <a:rPr kumimoji="1" lang="ru-RU" altLang="ru-RU" dirty="0">
                <a:latin typeface="Times New Roman" pitchFamily="18" charset="0"/>
                <a:ea typeface="Times New Roman" pitchFamily="18" charset="0"/>
                <a:cs typeface="Courier New" pitchFamily="49" charset="0"/>
              </a:rPr>
              <a:t>Да с </a:t>
            </a:r>
            <a:r>
              <a:rPr kumimoji="1" lang="ru-RU" altLang="ru-RU" b="1" dirty="0">
                <a:latin typeface="Times New Roman" pitchFamily="18" charset="0"/>
                <a:ea typeface="Times New Roman" pitchFamily="18" charset="0"/>
                <a:cs typeface="Courier New" pitchFamily="49" charset="0"/>
              </a:rPr>
              <a:t>аршинными</a:t>
            </a:r>
            <a:r>
              <a:rPr kumimoji="1" lang="ru-RU" altLang="ru-RU" dirty="0">
                <a:latin typeface="Times New Roman" pitchFamily="18" charset="0"/>
                <a:ea typeface="Times New Roman" pitchFamily="18" charset="0"/>
                <a:cs typeface="Courier New" pitchFamily="49" charset="0"/>
              </a:rPr>
              <a:t> ушами» </a:t>
            </a:r>
            <a:r>
              <a:rPr lang="ru-RU" altLang="ru-RU" dirty="0">
                <a:latin typeface="Bookman Old Style" pitchFamily="18" charset="0"/>
                <a:ea typeface="Times New Roman" pitchFamily="18" charset="0"/>
                <a:cs typeface="Courier New" pitchFamily="49" charset="0"/>
              </a:rPr>
              <a:t>                                                  </a:t>
            </a:r>
            <a:r>
              <a:rPr lang="ru-RU" altLang="ru-RU" dirty="0" err="1">
                <a:latin typeface="Bookman Old Style" pitchFamily="18" charset="0"/>
                <a:ea typeface="Times New Roman" pitchFamily="18" charset="0"/>
                <a:cs typeface="Courier New" pitchFamily="49" charset="0"/>
              </a:rPr>
              <a:t>П.П.Ершов</a:t>
            </a:r>
            <a:r>
              <a:rPr lang="ru-RU" altLang="ru-RU" dirty="0">
                <a:latin typeface="Bookman Old Style" pitchFamily="18" charset="0"/>
                <a:ea typeface="Times New Roman" pitchFamily="18" charset="0"/>
                <a:cs typeface="Courier New" pitchFamily="49" charset="0"/>
              </a:rPr>
              <a:t> </a:t>
            </a:r>
            <a:endParaRPr lang="en-US" altLang="ru-RU" dirty="0">
              <a:latin typeface="Bookman Old Style" pitchFamily="18" charset="0"/>
              <a:ea typeface="Times New Roman" pitchFamily="18" charset="0"/>
              <a:cs typeface="Courier New" pitchFamily="49" charset="0"/>
            </a:endParaRPr>
          </a:p>
        </p:txBody>
      </p:sp>
      <p:pic>
        <p:nvPicPr>
          <p:cNvPr id="8" name="Picture 12" descr="ershov5_32.jpg"/>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4139952" y="1028343"/>
            <a:ext cx="3312368" cy="16619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9" name="Таблица 8"/>
          <p:cNvGraphicFramePr>
            <a:graphicFrameLocks noGrp="1"/>
          </p:cNvGraphicFramePr>
          <p:nvPr>
            <p:extLst>
              <p:ext uri="{D42A27DB-BD31-4B8C-83A1-F6EECF244321}">
                <p14:modId xmlns:p14="http://schemas.microsoft.com/office/powerpoint/2010/main" val="2323290743"/>
              </p:ext>
            </p:extLst>
          </p:nvPr>
        </p:nvGraphicFramePr>
        <p:xfrm>
          <a:off x="4499992" y="4615840"/>
          <a:ext cx="4392488" cy="1981510"/>
        </p:xfrm>
        <a:graphic>
          <a:graphicData uri="http://schemas.openxmlformats.org/drawingml/2006/table">
            <a:tbl>
              <a:tblPr firstRow="1" bandRow="1">
                <a:tableStyleId>{5C22544A-7EE6-4342-B048-85BDC9FD1C3A}</a:tableStyleId>
              </a:tblPr>
              <a:tblGrid>
                <a:gridCol w="4392488"/>
              </a:tblGrid>
              <a:tr h="388843">
                <a:tc>
                  <a:txBody>
                    <a:bodyPr/>
                    <a:lstStyle/>
                    <a:p>
                      <a:r>
                        <a:rPr lang="ru-RU" sz="2000" i="1" dirty="0" smtClean="0">
                          <a:solidFill>
                            <a:schemeClr val="tx1"/>
                          </a:solidFill>
                          <a:latin typeface="+mj-lt"/>
                        </a:rPr>
                        <a:t>«За семь верст киселя хлебать» </a:t>
                      </a:r>
                      <a:endParaRPr lang="ru-RU" sz="2000" i="1" dirty="0">
                        <a:solidFill>
                          <a:schemeClr val="tx1"/>
                        </a:solidFill>
                        <a:latin typeface="+mj-lt"/>
                      </a:endParaRPr>
                    </a:p>
                  </a:txBody>
                  <a:tcPr marL="91442" marR="91442" marT="45751" marB="45751">
                    <a:solidFill>
                      <a:schemeClr val="accent5">
                        <a:lumMod val="90000"/>
                      </a:schemeClr>
                    </a:solidFill>
                  </a:tcPr>
                </a:tc>
              </a:tr>
              <a:tr h="388843">
                <a:tc>
                  <a:txBody>
                    <a:bodyPr/>
                    <a:lstStyle/>
                    <a:p>
                      <a:r>
                        <a:rPr lang="ru-RU" sz="2000" b="1" i="1" dirty="0" smtClean="0">
                          <a:solidFill>
                            <a:schemeClr val="tx1"/>
                          </a:solidFill>
                          <a:latin typeface="+mj-lt"/>
                        </a:rPr>
                        <a:t>«В плечах косая сажень»</a:t>
                      </a:r>
                      <a:endParaRPr lang="ru-RU" sz="2000" b="1" i="1" dirty="0">
                        <a:solidFill>
                          <a:schemeClr val="tx1"/>
                        </a:solidFill>
                        <a:latin typeface="+mj-lt"/>
                      </a:endParaRPr>
                    </a:p>
                  </a:txBody>
                  <a:tcPr marL="91442" marR="91442" marT="45751" marB="45751">
                    <a:solidFill>
                      <a:schemeClr val="accent5">
                        <a:lumMod val="90000"/>
                      </a:schemeClr>
                    </a:solidFill>
                  </a:tcPr>
                </a:tc>
              </a:tr>
              <a:tr h="388843">
                <a:tc>
                  <a:txBody>
                    <a:bodyPr/>
                    <a:lstStyle/>
                    <a:p>
                      <a:r>
                        <a:rPr lang="ru-RU" sz="2000" b="1" i="1" dirty="0" smtClean="0">
                          <a:solidFill>
                            <a:schemeClr val="tx1"/>
                          </a:solidFill>
                          <a:latin typeface="+mj-lt"/>
                        </a:rPr>
                        <a:t>«Мерить на свой аршин»</a:t>
                      </a:r>
                      <a:endParaRPr lang="ru-RU" sz="2000" b="1" i="1" dirty="0">
                        <a:solidFill>
                          <a:schemeClr val="tx1"/>
                        </a:solidFill>
                        <a:latin typeface="+mj-lt"/>
                      </a:endParaRPr>
                    </a:p>
                  </a:txBody>
                  <a:tcPr marL="91442" marR="91442" marT="45751" marB="45751">
                    <a:solidFill>
                      <a:schemeClr val="accent5">
                        <a:lumMod val="90000"/>
                      </a:schemeClr>
                    </a:solidFill>
                  </a:tcPr>
                </a:tc>
              </a:tr>
              <a:tr h="388843">
                <a:tc>
                  <a:txBody>
                    <a:bodyPr/>
                    <a:lstStyle/>
                    <a:p>
                      <a:r>
                        <a:rPr lang="ru-RU" sz="2000" b="1" i="1" dirty="0" smtClean="0">
                          <a:solidFill>
                            <a:schemeClr val="tx1"/>
                          </a:solidFill>
                          <a:latin typeface="+mj-lt"/>
                        </a:rPr>
                        <a:t>«Семи пядей во</a:t>
                      </a:r>
                      <a:r>
                        <a:rPr lang="ru-RU" sz="2000" b="1" i="1" baseline="0" dirty="0" smtClean="0">
                          <a:solidFill>
                            <a:schemeClr val="tx1"/>
                          </a:solidFill>
                          <a:latin typeface="+mj-lt"/>
                        </a:rPr>
                        <a:t> лбу»</a:t>
                      </a:r>
                      <a:endParaRPr lang="ru-RU" sz="2000" b="1" i="1" dirty="0">
                        <a:solidFill>
                          <a:schemeClr val="tx1"/>
                        </a:solidFill>
                        <a:latin typeface="+mj-lt"/>
                      </a:endParaRPr>
                    </a:p>
                  </a:txBody>
                  <a:tcPr marL="91442" marR="91442" marT="45751" marB="45751">
                    <a:solidFill>
                      <a:schemeClr val="accent5">
                        <a:lumMod val="90000"/>
                      </a:schemeClr>
                    </a:solidFill>
                  </a:tcPr>
                </a:tc>
              </a:tr>
              <a:tr h="388843">
                <a:tc>
                  <a:txBody>
                    <a:bodyPr/>
                    <a:lstStyle/>
                    <a:p>
                      <a:r>
                        <a:rPr lang="ru-RU" sz="2000" b="1" i="1" dirty="0" smtClean="0">
                          <a:solidFill>
                            <a:schemeClr val="tx1"/>
                          </a:solidFill>
                          <a:latin typeface="+mj-lt"/>
                        </a:rPr>
                        <a:t>«От горшка два вершка»</a:t>
                      </a:r>
                      <a:endParaRPr lang="ru-RU" sz="2000" b="1" i="1" dirty="0">
                        <a:solidFill>
                          <a:schemeClr val="tx1"/>
                        </a:solidFill>
                        <a:latin typeface="+mj-lt"/>
                      </a:endParaRPr>
                    </a:p>
                  </a:txBody>
                  <a:tcPr marL="91442" marR="91442" marT="45751" marB="45751">
                    <a:solidFill>
                      <a:schemeClr val="accent5">
                        <a:lumMod val="90000"/>
                      </a:schemeClr>
                    </a:solidFill>
                  </a:tcPr>
                </a:tc>
              </a:tr>
            </a:tbl>
          </a:graphicData>
        </a:graphic>
      </p:graphicFrame>
    </p:spTree>
    <p:extLst>
      <p:ext uri="{BB962C8B-B14F-4D97-AF65-F5344CB8AC3E}">
        <p14:creationId xmlns:p14="http://schemas.microsoft.com/office/powerpoint/2010/main" val="93773417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altLang="ru-RU" b="1" i="1" dirty="0"/>
              <a:t>Исследование</a:t>
            </a:r>
            <a:endParaRPr lang="ru-RU" dirty="0"/>
          </a:p>
        </p:txBody>
      </p:sp>
      <p:sp>
        <p:nvSpPr>
          <p:cNvPr id="3" name="Содержимое 2"/>
          <p:cNvSpPr>
            <a:spLocks noGrp="1"/>
          </p:cNvSpPr>
          <p:nvPr>
            <p:ph idx="1"/>
          </p:nvPr>
        </p:nvSpPr>
        <p:spPr>
          <a:xfrm>
            <a:off x="251520" y="1340768"/>
            <a:ext cx="7416824" cy="5184576"/>
          </a:xfrm>
        </p:spPr>
        <p:txBody>
          <a:bodyPr>
            <a:normAutofit fontScale="70000" lnSpcReduction="20000"/>
          </a:bodyPr>
          <a:lstStyle/>
          <a:p>
            <a:pPr marL="0" indent="0">
              <a:buFont typeface="Wingdings" pitchFamily="2" charset="2"/>
              <a:buNone/>
              <a:defRPr/>
            </a:pPr>
            <a:r>
              <a:rPr lang="ru-RU" sz="2800" dirty="0" smtClean="0"/>
              <a:t>    Анкетирование </a:t>
            </a:r>
            <a:r>
              <a:rPr lang="ru-RU" sz="2800" dirty="0"/>
              <a:t>проводилось в 5 классах.</a:t>
            </a:r>
          </a:p>
          <a:p>
            <a:pPr marL="0" indent="0">
              <a:buFont typeface="Wingdings" pitchFamily="2" charset="2"/>
              <a:buNone/>
              <a:defRPr/>
            </a:pPr>
            <a:r>
              <a:rPr lang="ru-RU" sz="2800" dirty="0"/>
              <a:t>Цель анкетирования – выяснить, знают ли учащиеся старинные меры длины и где они встречаются в жизни.</a:t>
            </a:r>
          </a:p>
          <a:p>
            <a:pPr marL="0" indent="0">
              <a:buFont typeface="Wingdings" pitchFamily="2" charset="2"/>
              <a:buNone/>
              <a:defRPr/>
            </a:pPr>
            <a:r>
              <a:rPr lang="ru-RU" sz="2800" dirty="0"/>
              <a:t>Было опрошено – 54 человека.</a:t>
            </a:r>
          </a:p>
          <a:p>
            <a:pPr marL="0" indent="0">
              <a:buFont typeface="Wingdings" pitchFamily="2" charset="2"/>
              <a:buNone/>
              <a:defRPr/>
            </a:pPr>
            <a:r>
              <a:rPr lang="ru-RU" sz="2800" dirty="0"/>
              <a:t>Вопросы для анкеты:</a:t>
            </a:r>
          </a:p>
          <a:p>
            <a:pPr marL="457200" indent="-457200">
              <a:buFont typeface="Wingdings" pitchFamily="2" charset="2"/>
              <a:buAutoNum type="arabicPeriod"/>
              <a:defRPr/>
            </a:pPr>
            <a:r>
              <a:rPr lang="ru-RU" sz="2800" dirty="0"/>
              <a:t>Какие старинные русские меры длины вам известны?</a:t>
            </a:r>
          </a:p>
          <a:p>
            <a:pPr marL="457200" indent="-457200">
              <a:buFont typeface="Wingdings" pitchFamily="2" charset="2"/>
              <a:buAutoNum type="arabicPeriod"/>
              <a:defRPr/>
            </a:pPr>
            <a:r>
              <a:rPr lang="ru-RU" sz="2800" dirty="0"/>
              <a:t>В каких пословицах и поговорках встречаются старинные русские меры длины? </a:t>
            </a:r>
          </a:p>
          <a:p>
            <a:pPr marL="457200" indent="-457200">
              <a:buFont typeface="Wingdings" pitchFamily="2" charset="2"/>
              <a:buAutoNum type="arabicPeriod"/>
              <a:defRPr/>
            </a:pPr>
            <a:r>
              <a:rPr lang="ru-RU" sz="2800" dirty="0"/>
              <a:t>Что означают поговорки</a:t>
            </a:r>
          </a:p>
          <a:p>
            <a:pPr marL="0" indent="0">
              <a:buFont typeface="Wingdings" pitchFamily="2" charset="2"/>
              <a:buNone/>
              <a:defRPr/>
            </a:pPr>
            <a:r>
              <a:rPr lang="ru-RU" sz="2800" dirty="0"/>
              <a:t> - «За семь верст киселя хлебать»</a:t>
            </a:r>
          </a:p>
          <a:p>
            <a:pPr marL="0" indent="0">
              <a:buFont typeface="Wingdings" pitchFamily="2" charset="2"/>
              <a:buNone/>
              <a:defRPr/>
            </a:pPr>
            <a:r>
              <a:rPr lang="ru-RU" sz="2800" dirty="0"/>
              <a:t> - «Мерить версты»</a:t>
            </a:r>
          </a:p>
          <a:p>
            <a:pPr marL="0" indent="0">
              <a:buFont typeface="Wingdings" pitchFamily="2" charset="2"/>
              <a:buNone/>
              <a:defRPr/>
            </a:pPr>
            <a:r>
              <a:rPr lang="ru-RU" sz="2800" dirty="0"/>
              <a:t> - «Коломенская верста»</a:t>
            </a:r>
          </a:p>
          <a:p>
            <a:pPr marL="0" indent="0">
              <a:buFont typeface="Wingdings" pitchFamily="2" charset="2"/>
              <a:buNone/>
              <a:defRPr/>
            </a:pPr>
            <a:r>
              <a:rPr lang="ru-RU" sz="2800" dirty="0"/>
              <a:t> - «В плечах косая сажень»</a:t>
            </a:r>
          </a:p>
          <a:p>
            <a:pPr marL="0" indent="0">
              <a:buFont typeface="Wingdings" pitchFamily="2" charset="2"/>
              <a:buNone/>
              <a:defRPr/>
            </a:pPr>
            <a:r>
              <a:rPr lang="ru-RU" sz="2800" dirty="0"/>
              <a:t> - «Мерить на свой аршин»</a:t>
            </a:r>
          </a:p>
          <a:p>
            <a:pPr marL="0" indent="0">
              <a:buFont typeface="Wingdings" pitchFamily="2" charset="2"/>
              <a:buNone/>
              <a:defRPr/>
            </a:pPr>
            <a:r>
              <a:rPr lang="ru-RU" sz="2800" dirty="0"/>
              <a:t> - «Семь пядей во лбу»</a:t>
            </a:r>
          </a:p>
          <a:p>
            <a:pPr marL="0" indent="0">
              <a:buFont typeface="Wingdings" pitchFamily="2" charset="2"/>
              <a:buNone/>
              <a:defRPr/>
            </a:pPr>
            <a:r>
              <a:rPr lang="ru-RU" sz="2800" dirty="0"/>
              <a:t> - «От горшка два вершка»</a:t>
            </a:r>
          </a:p>
          <a:p>
            <a:pPr marL="0" indent="0">
              <a:buNone/>
            </a:pPr>
            <a:endParaRPr lang="ru-RU" sz="2400" dirty="0"/>
          </a:p>
        </p:txBody>
      </p:sp>
    </p:spTree>
    <p:extLst>
      <p:ext uri="{BB962C8B-B14F-4D97-AF65-F5344CB8AC3E}">
        <p14:creationId xmlns:p14="http://schemas.microsoft.com/office/powerpoint/2010/main" val="416437027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0" y="274638"/>
            <a:ext cx="6923088" cy="1143000"/>
          </a:xfrm>
        </p:spPr>
        <p:txBody>
          <a:bodyPr>
            <a:normAutofit fontScale="90000"/>
          </a:bodyPr>
          <a:lstStyle/>
          <a:p>
            <a:r>
              <a:rPr lang="ru-RU" altLang="ru-RU" b="1" i="1" dirty="0" smtClean="0"/>
              <a:t>  Результаты </a:t>
            </a:r>
            <a:r>
              <a:rPr lang="ru-RU" altLang="ru-RU" b="1" i="1" dirty="0"/>
              <a:t>исследования</a:t>
            </a:r>
            <a:endParaRPr lang="ru-RU" dirty="0"/>
          </a:p>
        </p:txBody>
      </p:sp>
      <p:graphicFrame>
        <p:nvGraphicFramePr>
          <p:cNvPr id="4" name="Таблица 3"/>
          <p:cNvGraphicFramePr>
            <a:graphicFrameLocks noGrp="1"/>
          </p:cNvGraphicFramePr>
          <p:nvPr>
            <p:extLst>
              <p:ext uri="{D42A27DB-BD31-4B8C-83A1-F6EECF244321}">
                <p14:modId xmlns:p14="http://schemas.microsoft.com/office/powerpoint/2010/main" val="2049072082"/>
              </p:ext>
            </p:extLst>
          </p:nvPr>
        </p:nvGraphicFramePr>
        <p:xfrm>
          <a:off x="457200" y="1600200"/>
          <a:ext cx="6769496" cy="4676774"/>
        </p:xfrm>
        <a:graphic>
          <a:graphicData uri="http://schemas.openxmlformats.org/drawingml/2006/table">
            <a:tbl>
              <a:tblPr firstRow="1" bandRow="1">
                <a:tableStyleId>{5C22544A-7EE6-4342-B048-85BDC9FD1C3A}</a:tableStyleId>
              </a:tblPr>
              <a:tblGrid>
                <a:gridCol w="5200748"/>
                <a:gridCol w="1568748"/>
              </a:tblGrid>
              <a:tr h="640175">
                <a:tc>
                  <a:txBody>
                    <a:bodyPr/>
                    <a:lstStyle/>
                    <a:p>
                      <a:endParaRPr lang="ru-RU" sz="1400" dirty="0" smtClean="0"/>
                    </a:p>
                    <a:p>
                      <a:r>
                        <a:rPr lang="ru-RU" sz="1800" b="1" dirty="0" smtClean="0">
                          <a:latin typeface="+mj-lt"/>
                        </a:rPr>
                        <a:t>Число опрошенных учащихся 5-х классов</a:t>
                      </a:r>
                    </a:p>
                  </a:txBody>
                  <a:tcPr marL="91456" marR="91456" marT="45739" marB="457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ru-RU" sz="1800" dirty="0" smtClean="0"/>
                    </a:p>
                    <a:p>
                      <a:r>
                        <a:rPr lang="ru-RU" sz="1800" dirty="0" smtClean="0">
                          <a:solidFill>
                            <a:schemeClr val="tx1"/>
                          </a:solidFill>
                          <a:latin typeface="+mj-lt"/>
                        </a:rPr>
                        <a:t>106</a:t>
                      </a:r>
                      <a:endParaRPr lang="ru-RU" sz="1400" dirty="0" smtClean="0">
                        <a:solidFill>
                          <a:schemeClr val="tx1"/>
                        </a:solidFill>
                      </a:endParaRPr>
                    </a:p>
                  </a:txBody>
                  <a:tcPr marL="91456" marR="91456" marT="45739" marB="457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4017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800" dirty="0" smtClean="0">
                          <a:latin typeface="+mj-lt"/>
                        </a:rPr>
                        <a:t>Какие старинные русские меры длины известны?</a:t>
                      </a:r>
                    </a:p>
                    <a:p>
                      <a:endParaRPr lang="ru-RU" sz="1800" dirty="0">
                        <a:latin typeface="+mj-lt"/>
                      </a:endParaRPr>
                    </a:p>
                  </a:txBody>
                  <a:tcPr marL="91456" marR="91456" marT="45739" marB="457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ru-RU" sz="1800" b="1" dirty="0" smtClean="0">
                          <a:latin typeface="+mj-lt"/>
                        </a:rPr>
                        <a:t>101</a:t>
                      </a:r>
                      <a:endParaRPr lang="ru-RU" sz="1800" b="1" dirty="0">
                        <a:latin typeface="+mj-lt"/>
                      </a:endParaRPr>
                    </a:p>
                  </a:txBody>
                  <a:tcPr marL="91456" marR="91456" marT="45739" marB="457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80298">
                <a:tc>
                  <a:txBody>
                    <a:bodyPr/>
                    <a:lstStyle/>
                    <a:p>
                      <a:r>
                        <a:rPr lang="ru-RU" sz="1800" dirty="0" smtClean="0">
                          <a:latin typeface="+mj-lt"/>
                        </a:rPr>
                        <a:t>В каких</a:t>
                      </a:r>
                      <a:r>
                        <a:rPr lang="ru-RU" sz="1800" baseline="0" dirty="0" smtClean="0">
                          <a:latin typeface="+mj-lt"/>
                        </a:rPr>
                        <a:t> пословицах и поговорках встречаются старинные русские меры длины? </a:t>
                      </a:r>
                      <a:endParaRPr lang="ru-RU" sz="1800" dirty="0">
                        <a:latin typeface="+mj-lt"/>
                      </a:endParaRPr>
                    </a:p>
                  </a:txBody>
                  <a:tcPr marL="91456" marR="91456" marT="45739" marB="457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ru-RU" sz="1800" b="1" dirty="0" smtClean="0">
                          <a:latin typeface="+mj-lt"/>
                        </a:rPr>
                        <a:t>70</a:t>
                      </a:r>
                      <a:endParaRPr lang="ru-RU" sz="1800" b="1" dirty="0">
                        <a:latin typeface="+mj-lt"/>
                      </a:endParaRPr>
                    </a:p>
                  </a:txBody>
                  <a:tcPr marL="91456" marR="91456" marT="45739" marB="457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8018">
                <a:tc>
                  <a:txBody>
                    <a:bodyPr/>
                    <a:lstStyle/>
                    <a:p>
                      <a:r>
                        <a:rPr lang="ru-RU" sz="1800" dirty="0" smtClean="0">
                          <a:latin typeface="+mj-lt"/>
                        </a:rPr>
                        <a:t>«За семь верст киселя хлебать» </a:t>
                      </a:r>
                      <a:endParaRPr lang="ru-RU" sz="1800" dirty="0">
                        <a:latin typeface="+mj-lt"/>
                      </a:endParaRPr>
                    </a:p>
                  </a:txBody>
                  <a:tcPr marL="91456" marR="91456" marT="45739" marB="457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ru-RU" sz="1800" b="1" dirty="0" smtClean="0">
                          <a:latin typeface="+mj-lt"/>
                        </a:rPr>
                        <a:t>12</a:t>
                      </a:r>
                      <a:endParaRPr lang="ru-RU" sz="1800" b="1" dirty="0">
                        <a:latin typeface="+mj-lt"/>
                      </a:endParaRPr>
                    </a:p>
                  </a:txBody>
                  <a:tcPr marL="91456" marR="91456" marT="45739" marB="457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8018">
                <a:tc>
                  <a:txBody>
                    <a:bodyPr/>
                    <a:lstStyle/>
                    <a:p>
                      <a:r>
                        <a:rPr lang="ru-RU" sz="1800" dirty="0" smtClean="0">
                          <a:latin typeface="+mj-lt"/>
                        </a:rPr>
                        <a:t>«Мерить вёрсты»</a:t>
                      </a:r>
                      <a:endParaRPr lang="ru-RU" sz="1800" dirty="0">
                        <a:latin typeface="+mj-lt"/>
                      </a:endParaRPr>
                    </a:p>
                  </a:txBody>
                  <a:tcPr marL="91456" marR="91456" marT="45739" marB="457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ru-RU" sz="1800" b="1" dirty="0" smtClean="0">
                          <a:latin typeface="+mj-lt"/>
                        </a:rPr>
                        <a:t>42</a:t>
                      </a:r>
                      <a:endParaRPr lang="ru-RU" sz="1800" b="1" dirty="0">
                        <a:latin typeface="+mj-lt"/>
                      </a:endParaRPr>
                    </a:p>
                  </a:txBody>
                  <a:tcPr marL="91456" marR="91456" marT="45739" marB="457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8018">
                <a:tc>
                  <a:txBody>
                    <a:bodyPr/>
                    <a:lstStyle/>
                    <a:p>
                      <a:r>
                        <a:rPr lang="ru-RU" sz="1800" dirty="0" smtClean="0">
                          <a:latin typeface="+mj-lt"/>
                        </a:rPr>
                        <a:t>«Коломенская верста» </a:t>
                      </a:r>
                      <a:endParaRPr lang="ru-RU" sz="1800" dirty="0">
                        <a:latin typeface="+mj-lt"/>
                      </a:endParaRPr>
                    </a:p>
                  </a:txBody>
                  <a:tcPr marL="91456" marR="91456" marT="45739" marB="457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ru-RU" sz="1800" b="1" dirty="0" smtClean="0">
                          <a:latin typeface="+mj-lt"/>
                        </a:rPr>
                        <a:t>6</a:t>
                      </a:r>
                      <a:endParaRPr lang="ru-RU" sz="1800" b="1" dirty="0">
                        <a:latin typeface="+mj-lt"/>
                      </a:endParaRPr>
                    </a:p>
                  </a:txBody>
                  <a:tcPr marL="91456" marR="91456" marT="45739" marB="457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8018">
                <a:tc>
                  <a:txBody>
                    <a:bodyPr/>
                    <a:lstStyle/>
                    <a:p>
                      <a:r>
                        <a:rPr lang="ru-RU" sz="1800" dirty="0" smtClean="0">
                          <a:latin typeface="+mj-lt"/>
                        </a:rPr>
                        <a:t>«В плечах косая сажень»</a:t>
                      </a:r>
                      <a:endParaRPr lang="ru-RU" sz="1800" dirty="0">
                        <a:latin typeface="+mj-lt"/>
                      </a:endParaRPr>
                    </a:p>
                  </a:txBody>
                  <a:tcPr marL="91456" marR="91456" marT="45739" marB="457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ru-RU" sz="1800" b="1" dirty="0" smtClean="0">
                          <a:latin typeface="+mj-lt"/>
                        </a:rPr>
                        <a:t>56</a:t>
                      </a:r>
                      <a:endParaRPr lang="ru-RU" sz="1800" b="1" dirty="0">
                        <a:latin typeface="+mj-lt"/>
                      </a:endParaRPr>
                    </a:p>
                  </a:txBody>
                  <a:tcPr marL="91456" marR="91456" marT="45739" marB="457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8018">
                <a:tc>
                  <a:txBody>
                    <a:bodyPr/>
                    <a:lstStyle/>
                    <a:p>
                      <a:r>
                        <a:rPr lang="ru-RU" sz="1800" dirty="0" smtClean="0">
                          <a:latin typeface="+mj-lt"/>
                        </a:rPr>
                        <a:t>«Мерить на свой аршин»</a:t>
                      </a:r>
                      <a:endParaRPr lang="ru-RU" sz="1800" dirty="0">
                        <a:latin typeface="+mj-lt"/>
                      </a:endParaRPr>
                    </a:p>
                  </a:txBody>
                  <a:tcPr marL="91456" marR="91456" marT="45739" marB="457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ru-RU" sz="1800" b="1" dirty="0" smtClean="0">
                          <a:latin typeface="+mj-lt"/>
                        </a:rPr>
                        <a:t>36</a:t>
                      </a:r>
                      <a:endParaRPr lang="ru-RU" sz="1800" b="1" dirty="0">
                        <a:latin typeface="+mj-lt"/>
                      </a:endParaRPr>
                    </a:p>
                  </a:txBody>
                  <a:tcPr marL="91456" marR="91456" marT="45739" marB="457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8018">
                <a:tc>
                  <a:txBody>
                    <a:bodyPr/>
                    <a:lstStyle/>
                    <a:p>
                      <a:r>
                        <a:rPr lang="ru-RU" sz="1800" dirty="0" smtClean="0">
                          <a:latin typeface="+mj-lt"/>
                        </a:rPr>
                        <a:t>«Семь пядей во</a:t>
                      </a:r>
                      <a:r>
                        <a:rPr lang="ru-RU" sz="1800" baseline="0" dirty="0" smtClean="0">
                          <a:latin typeface="+mj-lt"/>
                        </a:rPr>
                        <a:t> лбу»</a:t>
                      </a:r>
                      <a:endParaRPr lang="ru-RU" sz="1800" dirty="0">
                        <a:latin typeface="+mj-lt"/>
                      </a:endParaRPr>
                    </a:p>
                  </a:txBody>
                  <a:tcPr marL="91456" marR="91456" marT="45739" marB="457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ru-RU" sz="1800" b="1" dirty="0" smtClean="0">
                          <a:latin typeface="+mj-lt"/>
                        </a:rPr>
                        <a:t>61</a:t>
                      </a:r>
                      <a:endParaRPr lang="ru-RU" sz="1800" b="1" dirty="0">
                        <a:latin typeface="+mj-lt"/>
                      </a:endParaRPr>
                    </a:p>
                  </a:txBody>
                  <a:tcPr marL="91456" marR="91456" marT="45739" marB="457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8018">
                <a:tc>
                  <a:txBody>
                    <a:bodyPr/>
                    <a:lstStyle/>
                    <a:p>
                      <a:r>
                        <a:rPr lang="ru-RU" sz="1800" dirty="0" smtClean="0">
                          <a:latin typeface="+mj-lt"/>
                        </a:rPr>
                        <a:t>«От горшка два вершка»</a:t>
                      </a:r>
                      <a:endParaRPr lang="ru-RU" sz="1800" dirty="0">
                        <a:latin typeface="+mj-lt"/>
                      </a:endParaRPr>
                    </a:p>
                  </a:txBody>
                  <a:tcPr marL="91456" marR="91456" marT="45739" marB="457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ru-RU" sz="1800" b="1" dirty="0" smtClean="0">
                          <a:latin typeface="+mj-lt"/>
                        </a:rPr>
                        <a:t>80</a:t>
                      </a:r>
                      <a:endParaRPr lang="ru-RU" sz="1800" b="1" dirty="0">
                        <a:latin typeface="+mj-lt"/>
                      </a:endParaRPr>
                    </a:p>
                  </a:txBody>
                  <a:tcPr marL="91456" marR="91456" marT="45739" marB="457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51962264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4294967295"/>
          </p:nvPr>
        </p:nvSpPr>
        <p:spPr>
          <a:xfrm>
            <a:off x="323528" y="4509120"/>
            <a:ext cx="7310760" cy="1728192"/>
          </a:xfrm>
        </p:spPr>
        <p:txBody>
          <a:bodyPr>
            <a:normAutofit/>
          </a:bodyPr>
          <a:lstStyle/>
          <a:p>
            <a:pPr marL="0" indent="0">
              <a:buNone/>
            </a:pPr>
            <a:r>
              <a:rPr lang="ru-RU" sz="2400" dirty="0"/>
              <a:t>Проанализировав результаты мы видим, что 46% учащихся знают старинные меры длины, 25% учащихся знакомы с пословицами и поговорками, в которых встречаются старинные меры длины.</a:t>
            </a:r>
          </a:p>
          <a:p>
            <a:pPr marL="0" indent="0">
              <a:buNone/>
            </a:pPr>
            <a:endParaRPr lang="ru-RU" sz="2400" dirty="0"/>
          </a:p>
        </p:txBody>
      </p:sp>
      <p:graphicFrame>
        <p:nvGraphicFramePr>
          <p:cNvPr id="4" name="Объект 3"/>
          <p:cNvGraphicFramePr>
            <a:graphicFrameLocks/>
          </p:cNvGraphicFramePr>
          <p:nvPr>
            <p:extLst>
              <p:ext uri="{D42A27DB-BD31-4B8C-83A1-F6EECF244321}">
                <p14:modId xmlns:p14="http://schemas.microsoft.com/office/powerpoint/2010/main" val="2853983789"/>
              </p:ext>
            </p:extLst>
          </p:nvPr>
        </p:nvGraphicFramePr>
        <p:xfrm>
          <a:off x="395288" y="115888"/>
          <a:ext cx="8310562" cy="3846512"/>
        </p:xfrm>
        <a:graphic>
          <a:graphicData uri="http://schemas.openxmlformats.org/presentationml/2006/ole">
            <mc:AlternateContent xmlns:mc="http://schemas.openxmlformats.org/markup-compatibility/2006">
              <mc:Choice xmlns:v="urn:schemas-microsoft-com:vml" Requires="v">
                <p:oleObj spid="_x0000_s3079" name="Лист" r:id="rId3" imgW="8309568" imgH="3846909" progId="Excel.Sheet.8">
                  <p:embed/>
                </p:oleObj>
              </mc:Choice>
              <mc:Fallback>
                <p:oleObj name="Лист" r:id="rId3" imgW="8309568" imgH="3846909" progId="Excel.Sheet.8">
                  <p:embed/>
                  <p:pic>
                    <p:nvPicPr>
                      <p:cNvPr id="0" name="Диаграмма 7"/>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5288" y="115888"/>
                        <a:ext cx="8310562" cy="3846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08568943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683568" y="274638"/>
            <a:ext cx="6768752" cy="1066130"/>
          </a:xfrm>
        </p:spPr>
        <p:txBody>
          <a:bodyPr>
            <a:normAutofit/>
          </a:bodyPr>
          <a:lstStyle/>
          <a:p>
            <a:r>
              <a:rPr lang="ru-RU" altLang="ru-RU" b="1" i="1" dirty="0"/>
              <a:t>Заключение</a:t>
            </a:r>
            <a:endParaRPr lang="ru-RU" dirty="0"/>
          </a:p>
        </p:txBody>
      </p:sp>
      <p:sp>
        <p:nvSpPr>
          <p:cNvPr id="3" name="Содержимое 2"/>
          <p:cNvSpPr>
            <a:spLocks noGrp="1"/>
          </p:cNvSpPr>
          <p:nvPr>
            <p:ph idx="4294967295"/>
          </p:nvPr>
        </p:nvSpPr>
        <p:spPr>
          <a:xfrm>
            <a:off x="323528" y="1341438"/>
            <a:ext cx="7310760" cy="5111898"/>
          </a:xfrm>
        </p:spPr>
        <p:txBody>
          <a:bodyPr>
            <a:normAutofit fontScale="85000" lnSpcReduction="10000"/>
          </a:bodyPr>
          <a:lstStyle/>
          <a:p>
            <a:pPr marL="0" indent="441325">
              <a:lnSpc>
                <a:spcPct val="90000"/>
              </a:lnSpc>
              <a:buNone/>
            </a:pPr>
            <a:r>
              <a:rPr lang="ru-RU" altLang="ru-RU" sz="1800" i="1" dirty="0">
                <a:solidFill>
                  <a:srgbClr val="002060"/>
                </a:solidFill>
              </a:rPr>
              <a:t> </a:t>
            </a:r>
            <a:r>
              <a:rPr lang="ru-RU" altLang="ru-RU" sz="2400" i="1" dirty="0"/>
              <a:t>Проведенная работа нам была интересна. Мы ближе познакомились со старинными  единицами измерения  длины, больше узнали видов мер длины. </a:t>
            </a:r>
          </a:p>
          <a:p>
            <a:pPr marL="0" indent="441325">
              <a:lnSpc>
                <a:spcPct val="90000"/>
              </a:lnSpc>
              <a:buNone/>
            </a:pPr>
            <a:r>
              <a:rPr lang="ru-RU" altLang="ru-RU" sz="2400" i="1" dirty="0"/>
              <a:t>Выявили связь между старинными единицами длины и устным народным творчеством – пословицами, поговорками. Пословицы и поговорки коротки, но метки и выразительны. </a:t>
            </a:r>
          </a:p>
          <a:p>
            <a:pPr marL="0" indent="441325">
              <a:lnSpc>
                <a:spcPct val="90000"/>
              </a:lnSpc>
              <a:buNone/>
            </a:pPr>
            <a:r>
              <a:rPr lang="ru-RU" altLang="ru-RU" sz="2400" i="1" dirty="0"/>
              <a:t>Большинство старых мер забыто, вышло из употребления, но многие из них фигурируют в литературных произведениях, исторических памятниках. Они заложены в старинных постройках, в древних рецептах лекарств и всевозможных кушаний. Меры жили, иногда старились и умирали, иногда возрождались к новой жизни. История мер – это история торговли, ремесел, сельского хозяйства и строительства, а в конечном итоге – это часть истории человечества. </a:t>
            </a:r>
          </a:p>
          <a:p>
            <a:pPr marL="0" indent="441325">
              <a:lnSpc>
                <a:spcPct val="90000"/>
              </a:lnSpc>
              <a:buNone/>
            </a:pPr>
            <a:r>
              <a:rPr lang="ru-RU" altLang="ru-RU" sz="2400" i="1" dirty="0"/>
              <a:t>Подводя итог работы, пришли к выводу, что данная тема - актуальна. Как появились меры, как изменялись, что несли народам и как влияли на их жизнь? Это интересно и сегодня. Мы считаем, что поставленная цель проекта достигнута</a:t>
            </a:r>
            <a:endParaRPr lang="ru-RU" sz="2400" dirty="0"/>
          </a:p>
        </p:txBody>
      </p:sp>
    </p:spTree>
    <p:extLst>
      <p:ext uri="{BB962C8B-B14F-4D97-AF65-F5344CB8AC3E}">
        <p14:creationId xmlns:p14="http://schemas.microsoft.com/office/powerpoint/2010/main" val="277051897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altLang="ru-RU" dirty="0"/>
              <a:t>Литература</a:t>
            </a:r>
            <a:endParaRPr lang="ru-RU" dirty="0"/>
          </a:p>
        </p:txBody>
      </p:sp>
      <p:sp>
        <p:nvSpPr>
          <p:cNvPr id="3" name="Содержимое 2"/>
          <p:cNvSpPr>
            <a:spLocks noGrp="1"/>
          </p:cNvSpPr>
          <p:nvPr>
            <p:ph idx="1"/>
          </p:nvPr>
        </p:nvSpPr>
        <p:spPr>
          <a:xfrm>
            <a:off x="251520" y="1340768"/>
            <a:ext cx="7632848" cy="4785395"/>
          </a:xfrm>
        </p:spPr>
        <p:txBody>
          <a:bodyPr>
            <a:normAutofit/>
          </a:bodyPr>
          <a:lstStyle/>
          <a:p>
            <a:pPr marL="457200" indent="-457200">
              <a:buFont typeface="Wingdings" pitchFamily="2" charset="2"/>
              <a:buAutoNum type="arabicPeriod"/>
              <a:defRPr/>
            </a:pPr>
            <a:r>
              <a:rPr lang="ru-RU" sz="2800" dirty="0"/>
              <a:t>Глейзер Г.И. История математики в </a:t>
            </a:r>
            <a:r>
              <a:rPr lang="ru-RU" sz="2800" dirty="0" smtClean="0"/>
              <a:t>школе      </a:t>
            </a:r>
            <a:r>
              <a:rPr lang="ru-RU" sz="2800" dirty="0"/>
              <a:t>5-6 </a:t>
            </a:r>
            <a:r>
              <a:rPr lang="ru-RU" sz="2800" dirty="0" err="1"/>
              <a:t>кл</a:t>
            </a:r>
            <a:r>
              <a:rPr lang="ru-RU" sz="2800" dirty="0"/>
              <a:t>- М</a:t>
            </a:r>
            <a:r>
              <a:rPr lang="ru-RU" sz="2800" dirty="0" smtClean="0"/>
              <a:t>. :</a:t>
            </a:r>
            <a:r>
              <a:rPr lang="ru-RU" sz="2800" dirty="0"/>
              <a:t>Просвещение, 1998г.</a:t>
            </a:r>
          </a:p>
          <a:p>
            <a:pPr marL="457200" indent="-457200">
              <a:buFont typeface="Wingdings" pitchFamily="2" charset="2"/>
              <a:buAutoNum type="arabicPeriod"/>
              <a:defRPr/>
            </a:pPr>
            <a:r>
              <a:rPr lang="ru-RU" sz="2800" dirty="0"/>
              <a:t>Математика : Учебник для 5 класса общеобразовательных учреждений/ Н.Я</a:t>
            </a:r>
            <a:r>
              <a:rPr lang="ru-RU" sz="2800" dirty="0" smtClean="0"/>
              <a:t>. </a:t>
            </a:r>
            <a:r>
              <a:rPr lang="ru-RU" sz="2800" dirty="0" err="1" smtClean="0"/>
              <a:t>Виленкин</a:t>
            </a:r>
            <a:r>
              <a:rPr lang="ru-RU" sz="2800" dirty="0"/>
              <a:t>, В.И</a:t>
            </a:r>
            <a:r>
              <a:rPr lang="ru-RU" sz="2800" dirty="0" smtClean="0"/>
              <a:t>. Жохов</a:t>
            </a:r>
            <a:r>
              <a:rPr lang="ru-RU" sz="2800" dirty="0"/>
              <a:t>, А.С. Чесноков, С.И. </a:t>
            </a:r>
            <a:r>
              <a:rPr lang="ru-RU" sz="2800" dirty="0" err="1"/>
              <a:t>Шварцбурд</a:t>
            </a:r>
            <a:r>
              <a:rPr lang="ru-RU" sz="2800" dirty="0"/>
              <a:t>. - 16-е изд</a:t>
            </a:r>
            <a:r>
              <a:rPr lang="ru-RU" sz="2800" dirty="0" smtClean="0"/>
              <a:t>., </a:t>
            </a:r>
            <a:r>
              <a:rPr lang="ru-RU" sz="2800" dirty="0" err="1" smtClean="0"/>
              <a:t>перераб</a:t>
            </a:r>
            <a:r>
              <a:rPr lang="ru-RU" sz="2800" dirty="0"/>
              <a:t>. - М.: Мнемозина, 2011. – 102стр.</a:t>
            </a:r>
          </a:p>
          <a:p>
            <a:pPr marL="457200" indent="-457200">
              <a:buFont typeface="Wingdings" pitchFamily="2" charset="2"/>
              <a:buAutoNum type="arabicPeriod"/>
              <a:defRPr/>
            </a:pPr>
            <a:r>
              <a:rPr lang="ru-RU" sz="2800" dirty="0"/>
              <a:t>Интернет-ресурсы</a:t>
            </a:r>
            <a:r>
              <a:rPr lang="ru-RU" sz="2800" dirty="0" smtClean="0"/>
              <a:t>.</a:t>
            </a:r>
          </a:p>
          <a:p>
            <a:pPr marL="457200" indent="-457200">
              <a:buFont typeface="Wingdings" pitchFamily="2" charset="2"/>
              <a:buAutoNum type="arabicPeriod"/>
              <a:defRPr/>
            </a:pPr>
            <a:r>
              <a:rPr lang="ru-RU" sz="2800" dirty="0">
                <a:solidFill>
                  <a:prstClr val="black"/>
                </a:solidFill>
                <a:latin typeface="Monotype Corsiva" pitchFamily="66" charset="0"/>
              </a:rPr>
              <a:t>Сайт </a:t>
            </a:r>
            <a:r>
              <a:rPr lang="en-US" sz="2400" dirty="0">
                <a:solidFill>
                  <a:prstClr val="black"/>
                </a:solidFill>
                <a:latin typeface="Monotype Corsiva" pitchFamily="66" charset="0"/>
                <a:hlinkClick r:id="rId2"/>
              </a:rPr>
              <a:t>http://linda6035.ucoz.ru/</a:t>
            </a:r>
            <a:r>
              <a:rPr lang="ru-RU" sz="2400" dirty="0">
                <a:solidFill>
                  <a:prstClr val="black"/>
                </a:solidFill>
                <a:latin typeface="Monotype Corsiva" pitchFamily="66" charset="0"/>
              </a:rPr>
              <a:t>  </a:t>
            </a:r>
            <a:r>
              <a:rPr lang="ru-RU" sz="2400" dirty="0">
                <a:latin typeface="Monotype Corsiva" pitchFamily="66" charset="0"/>
              </a:rPr>
              <a:t> </a:t>
            </a:r>
          </a:p>
          <a:p>
            <a:pPr marL="0" indent="0">
              <a:buNone/>
              <a:defRPr/>
            </a:pPr>
            <a:endParaRPr lang="ru-RU" sz="2400" dirty="0" smtClean="0"/>
          </a:p>
          <a:p>
            <a:pPr marL="457200" indent="-457200">
              <a:buFont typeface="Wingdings" pitchFamily="2" charset="2"/>
              <a:buAutoNum type="arabicPeriod"/>
              <a:defRPr/>
            </a:pPr>
            <a:endParaRPr lang="ru-RU" sz="2400" dirty="0"/>
          </a:p>
          <a:p>
            <a:pPr marL="0" indent="0">
              <a:buNone/>
            </a:pPr>
            <a:endParaRPr lang="ru-RU" sz="2400" dirty="0"/>
          </a:p>
        </p:txBody>
      </p:sp>
    </p:spTree>
    <p:extLst>
      <p:ext uri="{BB962C8B-B14F-4D97-AF65-F5344CB8AC3E}">
        <p14:creationId xmlns:p14="http://schemas.microsoft.com/office/powerpoint/2010/main" val="1557935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altLang="ru-RU" sz="4000" dirty="0"/>
              <a:t>Содержание</a:t>
            </a:r>
            <a:endParaRPr lang="ru-RU" sz="4000" dirty="0"/>
          </a:p>
        </p:txBody>
      </p:sp>
      <p:sp>
        <p:nvSpPr>
          <p:cNvPr id="3" name="Объект 2"/>
          <p:cNvSpPr>
            <a:spLocks noGrp="1"/>
          </p:cNvSpPr>
          <p:nvPr>
            <p:ph idx="1"/>
          </p:nvPr>
        </p:nvSpPr>
        <p:spPr>
          <a:xfrm>
            <a:off x="457200" y="1340768"/>
            <a:ext cx="6923112" cy="5328592"/>
          </a:xfrm>
        </p:spPr>
        <p:txBody>
          <a:bodyPr>
            <a:normAutofit fontScale="92500" lnSpcReduction="20000"/>
          </a:bodyPr>
          <a:lstStyle/>
          <a:p>
            <a:pPr marL="0" indent="0">
              <a:buNone/>
              <a:defRPr/>
            </a:pPr>
            <a:r>
              <a:rPr lang="ru-RU" altLang="ru-RU" sz="2400" dirty="0"/>
              <a:t>1.Введение</a:t>
            </a:r>
          </a:p>
          <a:p>
            <a:pPr marL="0" indent="0">
              <a:buNone/>
              <a:defRPr/>
            </a:pPr>
            <a:r>
              <a:rPr lang="ru-RU" altLang="ru-RU" sz="2400" dirty="0"/>
              <a:t>   Что такое мера? Меры длины.</a:t>
            </a:r>
          </a:p>
          <a:p>
            <a:pPr marL="0" indent="0">
              <a:buNone/>
              <a:defRPr/>
            </a:pPr>
            <a:r>
              <a:rPr lang="ru-RU" altLang="ru-RU" sz="2400" dirty="0"/>
              <a:t>2.Старинные меры длины</a:t>
            </a:r>
          </a:p>
          <a:p>
            <a:pPr lvl="1">
              <a:defRPr/>
            </a:pPr>
            <a:r>
              <a:rPr lang="ru-RU" altLang="ru-RU" sz="2400" dirty="0"/>
              <a:t>Верста.</a:t>
            </a:r>
          </a:p>
          <a:p>
            <a:pPr lvl="1">
              <a:defRPr/>
            </a:pPr>
            <a:r>
              <a:rPr lang="ru-RU" altLang="ru-RU" sz="2400" dirty="0"/>
              <a:t>Сажень</a:t>
            </a:r>
          </a:p>
          <a:p>
            <a:pPr lvl="1">
              <a:defRPr/>
            </a:pPr>
            <a:r>
              <a:rPr lang="ru-RU" altLang="ru-RU" sz="2400" dirty="0"/>
              <a:t>Аршин.</a:t>
            </a:r>
          </a:p>
          <a:p>
            <a:pPr lvl="1">
              <a:defRPr/>
            </a:pPr>
            <a:r>
              <a:rPr lang="ru-RU" altLang="ru-RU" sz="2400" dirty="0"/>
              <a:t>Локоть.</a:t>
            </a:r>
          </a:p>
          <a:p>
            <a:pPr lvl="1">
              <a:defRPr/>
            </a:pPr>
            <a:r>
              <a:rPr lang="ru-RU" altLang="ru-RU" sz="2400" dirty="0"/>
              <a:t>Пядь.</a:t>
            </a:r>
          </a:p>
          <a:p>
            <a:pPr lvl="1">
              <a:defRPr/>
            </a:pPr>
            <a:r>
              <a:rPr lang="ru-RU" altLang="ru-RU" sz="2400" dirty="0"/>
              <a:t>Вершок.</a:t>
            </a:r>
          </a:p>
          <a:p>
            <a:pPr marL="0" indent="0">
              <a:buNone/>
              <a:defRPr/>
            </a:pPr>
            <a:r>
              <a:rPr lang="ru-RU" altLang="ru-RU" sz="2400" dirty="0"/>
              <a:t>3. Современные меры длины.</a:t>
            </a:r>
          </a:p>
          <a:p>
            <a:pPr marL="0" indent="0">
              <a:buNone/>
              <a:defRPr/>
            </a:pPr>
            <a:r>
              <a:rPr lang="ru-RU" altLang="ru-RU" sz="2400" dirty="0"/>
              <a:t>4. Сравнение мер длины.</a:t>
            </a:r>
          </a:p>
          <a:p>
            <a:pPr marL="0" indent="0">
              <a:buNone/>
              <a:defRPr/>
            </a:pPr>
            <a:r>
              <a:rPr lang="ru-RU" altLang="ru-RU" sz="2400" dirty="0"/>
              <a:t>5. Меры длины в устном народном творчестве.</a:t>
            </a:r>
          </a:p>
          <a:p>
            <a:pPr marL="0" indent="0">
              <a:buNone/>
              <a:defRPr/>
            </a:pPr>
            <a:r>
              <a:rPr lang="ru-RU" altLang="ru-RU" sz="2400" dirty="0"/>
              <a:t>6. Исследование.</a:t>
            </a:r>
          </a:p>
          <a:p>
            <a:pPr marL="0" indent="0">
              <a:buNone/>
              <a:defRPr/>
            </a:pPr>
            <a:r>
              <a:rPr lang="ru-RU" altLang="ru-RU" sz="2400" dirty="0"/>
              <a:t>7. Заключение.</a:t>
            </a:r>
          </a:p>
          <a:p>
            <a:pPr marL="0" indent="0">
              <a:buNone/>
              <a:defRPr/>
            </a:pPr>
            <a:r>
              <a:rPr lang="ru-RU" altLang="ru-RU" sz="2400" dirty="0"/>
              <a:t>8. Литература.</a:t>
            </a:r>
          </a:p>
          <a:p>
            <a:endParaRPr lang="ru-RU"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ltLang="ru-RU" dirty="0"/>
              <a:t>Актуальность темы</a:t>
            </a:r>
            <a:endParaRPr lang="ru-RU" dirty="0"/>
          </a:p>
        </p:txBody>
      </p:sp>
      <p:sp>
        <p:nvSpPr>
          <p:cNvPr id="3" name="Содержимое 2"/>
          <p:cNvSpPr>
            <a:spLocks noGrp="1"/>
          </p:cNvSpPr>
          <p:nvPr>
            <p:ph idx="1"/>
          </p:nvPr>
        </p:nvSpPr>
        <p:spPr>
          <a:xfrm>
            <a:off x="457200" y="1484784"/>
            <a:ext cx="7355160" cy="4824536"/>
          </a:xfrm>
        </p:spPr>
        <p:txBody>
          <a:bodyPr>
            <a:normAutofit fontScale="92500"/>
          </a:bodyPr>
          <a:lstStyle/>
          <a:p>
            <a:pPr marL="0" indent="0">
              <a:buNone/>
            </a:pPr>
            <a:r>
              <a:rPr lang="ru-RU" altLang="ru-RU" sz="3600" i="1" dirty="0" smtClean="0"/>
              <a:t>      Вопрос </a:t>
            </a:r>
            <a:r>
              <a:rPr lang="ru-RU" altLang="ru-RU" sz="3600" i="1" dirty="0"/>
              <a:t>о значимости единиц измерения всегда актуален, так как метрология всегда находится в центре внимания человеческой деятельности. Поэтому именно эта тема </a:t>
            </a:r>
            <a:r>
              <a:rPr lang="ru-RU" altLang="ru-RU" sz="3600" i="1" dirty="0" smtClean="0"/>
              <a:t>меня </a:t>
            </a:r>
            <a:r>
              <a:rPr lang="ru-RU" altLang="ru-RU" sz="3600" i="1" dirty="0"/>
              <a:t>заинтересовала, появился интерес к истории математики, к истории нашей Родины.</a:t>
            </a:r>
            <a:br>
              <a:rPr lang="ru-RU" altLang="ru-RU" sz="3600" i="1" dirty="0"/>
            </a:br>
            <a:endParaRPr lang="ru-RU" dirty="0"/>
          </a:p>
        </p:txBody>
      </p:sp>
    </p:spTree>
    <p:extLst>
      <p:ext uri="{BB962C8B-B14F-4D97-AF65-F5344CB8AC3E}">
        <p14:creationId xmlns:p14="http://schemas.microsoft.com/office/powerpoint/2010/main" val="39316824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ltLang="ru-RU" dirty="0"/>
              <a:t>Цель и задачи</a:t>
            </a:r>
            <a:endParaRPr lang="ru-RU" dirty="0"/>
          </a:p>
        </p:txBody>
      </p:sp>
      <p:sp>
        <p:nvSpPr>
          <p:cNvPr id="3" name="Содержимое 2"/>
          <p:cNvSpPr>
            <a:spLocks noGrp="1"/>
          </p:cNvSpPr>
          <p:nvPr>
            <p:ph idx="1"/>
          </p:nvPr>
        </p:nvSpPr>
        <p:spPr>
          <a:xfrm>
            <a:off x="457200" y="1600200"/>
            <a:ext cx="7211144" cy="4781128"/>
          </a:xfrm>
        </p:spPr>
        <p:txBody>
          <a:bodyPr>
            <a:normAutofit fontScale="92500" lnSpcReduction="10000"/>
          </a:bodyPr>
          <a:lstStyle/>
          <a:p>
            <a:pPr>
              <a:buNone/>
              <a:defRPr/>
            </a:pPr>
            <a:r>
              <a:rPr lang="ru-RU" altLang="ru-RU" b="1" dirty="0"/>
              <a:t>Цель:</a:t>
            </a:r>
          </a:p>
          <a:p>
            <a:pPr>
              <a:buNone/>
              <a:defRPr/>
            </a:pPr>
            <a:r>
              <a:rPr lang="ru-RU" altLang="ru-RU" dirty="0" smtClean="0"/>
              <a:t>   Рассмотреть </a:t>
            </a:r>
            <a:r>
              <a:rPr lang="ru-RU" altLang="ru-RU" dirty="0"/>
              <a:t>старинные</a:t>
            </a:r>
            <a:r>
              <a:rPr lang="ru-RU" altLang="ru-RU" i="1" dirty="0"/>
              <a:t> меры длины  на </a:t>
            </a:r>
            <a:r>
              <a:rPr lang="ru-RU" altLang="ru-RU" i="1" dirty="0" smtClean="0"/>
              <a:t>Руси, </a:t>
            </a:r>
            <a:r>
              <a:rPr lang="ru-RU" altLang="ru-RU" dirty="0" smtClean="0"/>
              <a:t>показать </a:t>
            </a:r>
            <a:r>
              <a:rPr lang="ru-RU" altLang="ru-RU" dirty="0"/>
              <a:t>зависимость различных единиц измерения длины. </a:t>
            </a:r>
            <a:endParaRPr lang="ru-RU" altLang="ru-RU" i="1" dirty="0"/>
          </a:p>
          <a:p>
            <a:pPr>
              <a:buNone/>
              <a:defRPr/>
            </a:pPr>
            <a:r>
              <a:rPr lang="ru-RU" altLang="ru-RU" dirty="0" smtClean="0"/>
              <a:t>  </a:t>
            </a:r>
            <a:r>
              <a:rPr lang="ru-RU" altLang="ru-RU" b="1" dirty="0"/>
              <a:t>Поставленные задачи:</a:t>
            </a:r>
          </a:p>
          <a:p>
            <a:pPr>
              <a:defRPr/>
            </a:pPr>
            <a:r>
              <a:rPr lang="ru-RU" altLang="ru-RU" dirty="0"/>
              <a:t>изучить старинные меры длины;</a:t>
            </a:r>
          </a:p>
          <a:p>
            <a:pPr>
              <a:defRPr/>
            </a:pPr>
            <a:r>
              <a:rPr lang="ru-RU" altLang="ru-RU" dirty="0"/>
              <a:t>сравнить старинные русские меры длины  с современными;</a:t>
            </a:r>
          </a:p>
          <a:p>
            <a:pPr>
              <a:defRPr/>
            </a:pPr>
            <a:r>
              <a:rPr lang="ru-RU" altLang="ru-RU" dirty="0"/>
              <a:t>установить связь мер длины  с устным народным творчеством</a:t>
            </a:r>
            <a:endParaRPr lang="ru-RU"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altLang="ru-RU" kern="0" dirty="0" smtClean="0"/>
              <a:t>Введение</a:t>
            </a:r>
            <a:endParaRPr lang="ru-RU" dirty="0"/>
          </a:p>
        </p:txBody>
      </p:sp>
      <p:sp>
        <p:nvSpPr>
          <p:cNvPr id="3" name="Содержимое 2"/>
          <p:cNvSpPr>
            <a:spLocks noGrp="1"/>
          </p:cNvSpPr>
          <p:nvPr>
            <p:ph idx="1"/>
          </p:nvPr>
        </p:nvSpPr>
        <p:spPr>
          <a:xfrm>
            <a:off x="395536" y="1484784"/>
            <a:ext cx="7632848" cy="4824536"/>
          </a:xfrm>
        </p:spPr>
        <p:txBody>
          <a:bodyPr>
            <a:normAutofit lnSpcReduction="10000"/>
          </a:bodyPr>
          <a:lstStyle/>
          <a:p>
            <a:pPr marL="0" indent="0">
              <a:buNone/>
            </a:pPr>
            <a:r>
              <a:rPr lang="ru-RU" altLang="ru-RU" sz="2400" b="1" i="1" dirty="0"/>
              <a:t>«Мера – способ определения количества по принятой единице. Погонная, линейная мера служит для обозначения расстояний или величины линий»                                                     </a:t>
            </a:r>
            <a:r>
              <a:rPr lang="ru-RU" altLang="ru-RU" sz="2400" b="1" i="1" dirty="0" smtClean="0"/>
              <a:t> </a:t>
            </a:r>
            <a:r>
              <a:rPr lang="ru-RU" altLang="ru-RU" sz="2400" b="1" i="1" dirty="0" smtClean="0"/>
              <a:t>В</a:t>
            </a:r>
            <a:r>
              <a:rPr lang="ru-RU" altLang="ru-RU" sz="2400" b="1" i="1" dirty="0"/>
              <a:t>. </a:t>
            </a:r>
            <a:r>
              <a:rPr lang="ru-RU" altLang="ru-RU" sz="2400" b="1" i="1" dirty="0" smtClean="0"/>
              <a:t>Даль</a:t>
            </a:r>
          </a:p>
          <a:p>
            <a:pPr marL="0" indent="0">
              <a:buNone/>
            </a:pPr>
            <a:r>
              <a:rPr lang="ru-RU" sz="3600" b="1" i="1" dirty="0" smtClean="0">
                <a:solidFill>
                  <a:srgbClr val="002060"/>
                </a:solidFill>
                <a:latin typeface="Times New Roman" panose="02020603050405020304" pitchFamily="18" charset="0"/>
                <a:cs typeface="Times New Roman" panose="02020603050405020304" pitchFamily="18" charset="0"/>
              </a:rPr>
              <a:t>Старинные русские  меры длинны:</a:t>
            </a:r>
          </a:p>
          <a:p>
            <a:pPr marL="0" indent="0">
              <a:buNone/>
            </a:pPr>
            <a:r>
              <a:rPr lang="ru-RU" b="1" i="1" dirty="0" smtClean="0">
                <a:solidFill>
                  <a:srgbClr val="7030A0"/>
                </a:solidFill>
              </a:rPr>
              <a:t>Верста, сажень, аршин, локоть, пять, вершок.</a:t>
            </a:r>
          </a:p>
          <a:p>
            <a:pPr marL="0" indent="0">
              <a:buNone/>
            </a:pPr>
            <a:r>
              <a:rPr lang="ru-RU" sz="3600" b="1" i="1" dirty="0" smtClean="0">
                <a:solidFill>
                  <a:srgbClr val="002060"/>
                </a:solidFill>
                <a:latin typeface="Times New Roman" panose="02020603050405020304" pitchFamily="18" charset="0"/>
                <a:cs typeface="Times New Roman" panose="02020603050405020304" pitchFamily="18" charset="0"/>
              </a:rPr>
              <a:t>Современные русские меры длинны:</a:t>
            </a:r>
          </a:p>
          <a:p>
            <a:pPr marL="0" indent="0">
              <a:buNone/>
            </a:pPr>
            <a:r>
              <a:rPr lang="ru-RU" b="1" i="1" dirty="0" smtClean="0">
                <a:solidFill>
                  <a:srgbClr val="7030A0"/>
                </a:solidFill>
              </a:rPr>
              <a:t>Миллиметр, сантиметр, дециметр,          метр, </a:t>
            </a:r>
            <a:r>
              <a:rPr lang="ru-RU" b="1" i="1" dirty="0">
                <a:solidFill>
                  <a:srgbClr val="7030A0"/>
                </a:solidFill>
              </a:rPr>
              <a:t>к</a:t>
            </a:r>
            <a:r>
              <a:rPr lang="ru-RU" b="1" i="1" dirty="0" smtClean="0">
                <a:solidFill>
                  <a:srgbClr val="7030A0"/>
                </a:solidFill>
              </a:rPr>
              <a:t>илометр</a:t>
            </a:r>
            <a:r>
              <a:rPr lang="ru-RU" b="1" i="1" dirty="0" smtClean="0"/>
              <a:t>.</a:t>
            </a:r>
            <a:endParaRPr lang="ru-RU" dirty="0"/>
          </a:p>
        </p:txBody>
      </p:sp>
    </p:spTree>
    <p:extLst>
      <p:ext uri="{BB962C8B-B14F-4D97-AF65-F5344CB8AC3E}">
        <p14:creationId xmlns:p14="http://schemas.microsoft.com/office/powerpoint/2010/main" val="615464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139136" cy="1143000"/>
          </a:xfrm>
        </p:spPr>
        <p:txBody>
          <a:bodyPr/>
          <a:lstStyle/>
          <a:p>
            <a:r>
              <a:rPr lang="ru-RU" altLang="ru-RU" b="1" dirty="0"/>
              <a:t>Старинные меры длины</a:t>
            </a:r>
            <a:r>
              <a:rPr lang="ru-RU" altLang="ru-RU" b="1" i="1" dirty="0"/>
              <a:t> </a:t>
            </a:r>
            <a:endParaRPr lang="ru-RU" dirty="0"/>
          </a:p>
        </p:txBody>
      </p:sp>
      <p:sp>
        <p:nvSpPr>
          <p:cNvPr id="3" name="Содержимое 2"/>
          <p:cNvSpPr>
            <a:spLocks noGrp="1"/>
          </p:cNvSpPr>
          <p:nvPr>
            <p:ph idx="1"/>
          </p:nvPr>
        </p:nvSpPr>
        <p:spPr>
          <a:xfrm>
            <a:off x="323528" y="1340768"/>
            <a:ext cx="7272808" cy="4929411"/>
          </a:xfrm>
        </p:spPr>
        <p:txBody>
          <a:bodyPr>
            <a:normAutofit fontScale="70000" lnSpcReduction="20000"/>
          </a:bodyPr>
          <a:lstStyle/>
          <a:p>
            <a:pPr marL="0" indent="0">
              <a:buNone/>
            </a:pPr>
            <a:r>
              <a:rPr lang="ru-RU" altLang="ru-RU" b="1" i="1" dirty="0" smtClean="0">
                <a:solidFill>
                  <a:schemeClr val="tx2"/>
                </a:solidFill>
              </a:rPr>
              <a:t>                                                       </a:t>
            </a:r>
            <a:r>
              <a:rPr lang="ru-RU" altLang="ru-RU" sz="7700" b="1" i="1" dirty="0" smtClean="0">
                <a:solidFill>
                  <a:srgbClr val="002060"/>
                </a:solidFill>
                <a:latin typeface="Times New Roman" panose="02020603050405020304" pitchFamily="18" charset="0"/>
                <a:cs typeface="Times New Roman" panose="02020603050405020304" pitchFamily="18" charset="0"/>
              </a:rPr>
              <a:t>Верста</a:t>
            </a:r>
            <a:endParaRPr lang="ru-RU" sz="7700" dirty="0">
              <a:solidFill>
                <a:srgbClr val="002060"/>
              </a:solidFill>
              <a:latin typeface="Times New Roman" panose="02020603050405020304" pitchFamily="18" charset="0"/>
              <a:cs typeface="Times New Roman" panose="02020603050405020304" pitchFamily="18" charset="0"/>
            </a:endParaRPr>
          </a:p>
          <a:p>
            <a:pPr marL="0" indent="0">
              <a:buNone/>
            </a:pPr>
            <a:r>
              <a:rPr lang="ru-RU" b="1" kern="0" dirty="0">
                <a:latin typeface="Comic Sans MS" pitchFamily="66" charset="0"/>
              </a:rPr>
              <a:t>1 верста</a:t>
            </a:r>
            <a:r>
              <a:rPr lang="ru-RU" kern="0" dirty="0">
                <a:latin typeface="Bookman Old Style" pitchFamily="18" charset="0"/>
              </a:rPr>
              <a:t> = 1066,8 </a:t>
            </a:r>
            <a:r>
              <a:rPr lang="ru-RU" kern="0" dirty="0" smtClean="0">
                <a:latin typeface="Bookman Old Style" pitchFamily="18" charset="0"/>
              </a:rPr>
              <a:t>м                       </a:t>
            </a:r>
            <a:endParaRPr lang="ru-RU" kern="0" dirty="0">
              <a:latin typeface="Bookman Old Style" pitchFamily="18" charset="0"/>
            </a:endParaRPr>
          </a:p>
          <a:p>
            <a:pPr marL="0" indent="0">
              <a:buNone/>
            </a:pPr>
            <a:r>
              <a:rPr lang="ru-RU" altLang="ru-RU" b="1" dirty="0">
                <a:latin typeface="Times New Roman" pitchFamily="18" charset="0"/>
              </a:rPr>
              <a:t>«Верстать»</a:t>
            </a:r>
            <a:r>
              <a:rPr lang="ru-RU" altLang="ru-RU" dirty="0">
                <a:latin typeface="Times New Roman" pitchFamily="18" charset="0"/>
              </a:rPr>
              <a:t> – мерить в длину (стар.) </a:t>
            </a:r>
            <a:br>
              <a:rPr lang="ru-RU" altLang="ru-RU" dirty="0">
                <a:latin typeface="Times New Roman" pitchFamily="18" charset="0"/>
              </a:rPr>
            </a:br>
            <a:r>
              <a:rPr lang="ru-RU" altLang="ru-RU" b="1" dirty="0">
                <a:latin typeface="Times New Roman" pitchFamily="18" charset="0"/>
              </a:rPr>
              <a:t>«Наверстывать»</a:t>
            </a:r>
            <a:r>
              <a:rPr lang="ru-RU" altLang="ru-RU" dirty="0">
                <a:latin typeface="Times New Roman" pitchFamily="18" charset="0"/>
              </a:rPr>
              <a:t> – догонять, спешить. </a:t>
            </a:r>
            <a:br>
              <a:rPr lang="ru-RU" altLang="ru-RU" dirty="0">
                <a:latin typeface="Times New Roman" pitchFamily="18" charset="0"/>
              </a:rPr>
            </a:br>
            <a:r>
              <a:rPr lang="ru-RU" altLang="ru-RU" b="1" dirty="0">
                <a:latin typeface="Times New Roman" pitchFamily="18" charset="0"/>
              </a:rPr>
              <a:t>«</a:t>
            </a:r>
            <a:r>
              <a:rPr lang="ru-RU" altLang="ru-RU" b="1" dirty="0" err="1">
                <a:latin typeface="Times New Roman" pitchFamily="18" charset="0"/>
              </a:rPr>
              <a:t>Верстание</a:t>
            </a:r>
            <a:r>
              <a:rPr lang="ru-RU" altLang="ru-RU" b="1" dirty="0">
                <a:latin typeface="Times New Roman" pitchFamily="18" charset="0"/>
              </a:rPr>
              <a:t>»</a:t>
            </a:r>
            <a:r>
              <a:rPr lang="ru-RU" altLang="ru-RU" dirty="0">
                <a:latin typeface="Times New Roman" pitchFamily="18" charset="0"/>
              </a:rPr>
              <a:t> – измерение расстояния, пространства. («Земное </a:t>
            </a:r>
            <a:r>
              <a:rPr lang="ru-RU" altLang="ru-RU" dirty="0" err="1">
                <a:latin typeface="Times New Roman" pitchFamily="18" charset="0"/>
              </a:rPr>
              <a:t>верстание</a:t>
            </a:r>
            <a:r>
              <a:rPr lang="ru-RU" altLang="ru-RU" dirty="0">
                <a:latin typeface="Times New Roman" pitchFamily="18" charset="0"/>
              </a:rPr>
              <a:t>» – промер (</a:t>
            </a:r>
            <a:r>
              <a:rPr lang="ru-RU" altLang="ru-RU" dirty="0" err="1">
                <a:latin typeface="Times New Roman" pitchFamily="18" charset="0"/>
              </a:rPr>
              <a:t>вервление</a:t>
            </a:r>
            <a:r>
              <a:rPr lang="ru-RU" altLang="ru-RU" dirty="0">
                <a:latin typeface="Times New Roman" pitchFamily="18" charset="0"/>
              </a:rPr>
              <a:t>) надела.) </a:t>
            </a:r>
            <a:br>
              <a:rPr lang="ru-RU" altLang="ru-RU" dirty="0">
                <a:latin typeface="Times New Roman" pitchFamily="18" charset="0"/>
              </a:rPr>
            </a:br>
            <a:r>
              <a:rPr lang="ru-RU" altLang="ru-RU" dirty="0">
                <a:latin typeface="Times New Roman" pitchFamily="18" charset="0"/>
              </a:rPr>
              <a:t>а) </a:t>
            </a:r>
            <a:r>
              <a:rPr lang="ru-RU" altLang="ru-RU" b="1" dirty="0">
                <a:latin typeface="Times New Roman" pitchFamily="18" charset="0"/>
              </a:rPr>
              <a:t>Русская верста </a:t>
            </a:r>
            <a:r>
              <a:rPr lang="ru-RU" altLang="ru-RU" dirty="0">
                <a:latin typeface="Times New Roman" pitchFamily="18" charset="0"/>
              </a:rPr>
              <a:t>= 500 саженей = 1500 аршин = 1066,8м. </a:t>
            </a:r>
            <a:br>
              <a:rPr lang="ru-RU" altLang="ru-RU" dirty="0">
                <a:latin typeface="Times New Roman" pitchFamily="18" charset="0"/>
              </a:rPr>
            </a:br>
            <a:r>
              <a:rPr lang="ru-RU" altLang="ru-RU" dirty="0">
                <a:latin typeface="Times New Roman" pitchFamily="18" charset="0"/>
              </a:rPr>
              <a:t>б) </a:t>
            </a:r>
            <a:r>
              <a:rPr lang="ru-RU" altLang="ru-RU" b="1" dirty="0">
                <a:latin typeface="Times New Roman" pitchFamily="18" charset="0"/>
              </a:rPr>
              <a:t>Коломенская верста </a:t>
            </a:r>
            <a:r>
              <a:rPr lang="ru-RU" altLang="ru-RU" dirty="0">
                <a:latin typeface="Times New Roman" pitchFamily="18" charset="0"/>
              </a:rPr>
              <a:t>= 700 саженей. Старая верста. </a:t>
            </a:r>
            <a:br>
              <a:rPr lang="ru-RU" altLang="ru-RU" dirty="0">
                <a:latin typeface="Times New Roman" pitchFamily="18" charset="0"/>
              </a:rPr>
            </a:br>
            <a:r>
              <a:rPr lang="ru-RU" altLang="ru-RU" dirty="0">
                <a:latin typeface="Times New Roman" pitchFamily="18" charset="0"/>
              </a:rPr>
              <a:t>в) </a:t>
            </a:r>
            <a:r>
              <a:rPr lang="ru-RU" altLang="ru-RU" b="1" dirty="0">
                <a:latin typeface="Times New Roman" pitchFamily="18" charset="0"/>
              </a:rPr>
              <a:t>Мерная верста </a:t>
            </a:r>
            <a:r>
              <a:rPr lang="ru-RU" altLang="ru-RU" dirty="0">
                <a:latin typeface="Times New Roman" pitchFamily="18" charset="0"/>
              </a:rPr>
              <a:t>= 1000 саженей (1629г.). В 1649г. установлена уложением в 1000 саженей трехаршинных</a:t>
            </a:r>
            <a:endParaRPr lang="ru-RU" dirty="0"/>
          </a:p>
        </p:txBody>
      </p:sp>
      <p:pic>
        <p:nvPicPr>
          <p:cNvPr id="4" name="Picture 14" descr="d31_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80312" y="2996952"/>
            <a:ext cx="1656184" cy="3672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121380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395536" y="404664"/>
            <a:ext cx="3168352" cy="1015663"/>
          </a:xfrm>
          <a:prstGeom prst="rect">
            <a:avLst/>
          </a:prstGeom>
        </p:spPr>
        <p:txBody>
          <a:bodyPr wrap="square">
            <a:spAutoFit/>
          </a:bodyPr>
          <a:lstStyle/>
          <a:p>
            <a:pPr algn="ctr"/>
            <a:r>
              <a:rPr lang="ru-RU" altLang="ru-RU" sz="6000" b="1" i="1" dirty="0">
                <a:solidFill>
                  <a:srgbClr val="002060"/>
                </a:solidFill>
                <a:latin typeface="Times New Roman" panose="02020603050405020304" pitchFamily="18" charset="0"/>
                <a:cs typeface="Times New Roman" panose="02020603050405020304" pitchFamily="18" charset="0"/>
              </a:rPr>
              <a:t>Сажень</a:t>
            </a:r>
            <a:endParaRPr lang="ru-RU" sz="6000" dirty="0">
              <a:solidFill>
                <a:srgbClr val="002060"/>
              </a:solidFill>
              <a:latin typeface="Times New Roman" panose="02020603050405020304" pitchFamily="18" charset="0"/>
              <a:cs typeface="Times New Roman" panose="02020603050405020304" pitchFamily="18" charset="0"/>
            </a:endParaRPr>
          </a:p>
        </p:txBody>
      </p:sp>
      <p:pic>
        <p:nvPicPr>
          <p:cNvPr id="5" name="Picture 13" descr="dlina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23929" y="285750"/>
            <a:ext cx="3528392" cy="14150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AutoShape 20"/>
          <p:cNvSpPr>
            <a:spLocks noChangeArrowheads="1"/>
          </p:cNvSpPr>
          <p:nvPr/>
        </p:nvSpPr>
        <p:spPr bwMode="auto">
          <a:xfrm>
            <a:off x="261755" y="1326813"/>
            <a:ext cx="4176464" cy="936625"/>
          </a:xfrm>
          <a:prstGeom prst="horizontalScroll">
            <a:avLst>
              <a:gd name="adj" fmla="val 12500"/>
            </a:avLst>
          </a:prstGeom>
          <a:solidFill>
            <a:schemeClr val="accent1"/>
          </a:solidFill>
          <a:ln w="9525">
            <a:solidFill>
              <a:schemeClr val="tx1"/>
            </a:solidFill>
            <a:round/>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ru-RU" altLang="ru-RU" sz="1600" dirty="0">
                <a:latin typeface="Lucida Console" pitchFamily="49" charset="0"/>
              </a:rPr>
              <a:t>Про кого говорят</a:t>
            </a:r>
            <a:r>
              <a:rPr lang="ru-RU" altLang="ru-RU" sz="1600" dirty="0">
                <a:latin typeface="Verdana" pitchFamily="34" charset="0"/>
              </a:rPr>
              <a:t> </a:t>
            </a:r>
            <a:r>
              <a:rPr lang="ru-RU" altLang="ru-RU" sz="1600" dirty="0">
                <a:latin typeface="Monotype Corsiva" pitchFamily="66" charset="0"/>
              </a:rPr>
              <a:t>«В плечах </a:t>
            </a:r>
            <a:r>
              <a:rPr lang="ru-RU" altLang="ru-RU" sz="1600" dirty="0" smtClean="0">
                <a:latin typeface="Monotype Corsiva" pitchFamily="66" charset="0"/>
              </a:rPr>
              <a:t>косая  сажень</a:t>
            </a:r>
            <a:endParaRPr lang="ru-RU" altLang="ru-RU" sz="1600" dirty="0">
              <a:latin typeface="Monotype Corsiva" pitchFamily="66" charset="0"/>
            </a:endParaRPr>
          </a:p>
          <a:p>
            <a:pPr eaLnBrk="1" hangingPunct="1"/>
            <a:r>
              <a:rPr lang="ru-RU" altLang="ru-RU" sz="1600" dirty="0">
                <a:latin typeface="Monotype Corsiva" pitchFamily="66" charset="0"/>
              </a:rPr>
              <a:t>О человеке - богатыре, великане.</a:t>
            </a:r>
          </a:p>
        </p:txBody>
      </p:sp>
      <p:sp>
        <p:nvSpPr>
          <p:cNvPr id="7" name="Прямоугольник 6"/>
          <p:cNvSpPr/>
          <p:nvPr/>
        </p:nvSpPr>
        <p:spPr>
          <a:xfrm>
            <a:off x="395536" y="2274838"/>
            <a:ext cx="4176464" cy="2308324"/>
          </a:xfrm>
          <a:prstGeom prst="rect">
            <a:avLst/>
          </a:prstGeom>
        </p:spPr>
        <p:txBody>
          <a:bodyPr wrap="square">
            <a:spAutoFit/>
          </a:bodyPr>
          <a:lstStyle/>
          <a:p>
            <a:pPr>
              <a:defRPr/>
            </a:pPr>
            <a:r>
              <a:rPr lang="ru-RU" altLang="ru-RU" i="1" dirty="0"/>
              <a:t>Сажень - встречается с XI в. Название происходит от слова "</a:t>
            </a:r>
            <a:r>
              <a:rPr lang="ru-RU" altLang="ru-RU" i="1" dirty="0" err="1"/>
              <a:t>сягать</a:t>
            </a:r>
            <a:r>
              <a:rPr lang="ru-RU" altLang="ru-RU" i="1" dirty="0"/>
              <a:t>" т.е. доставать до чего- либо. Отсюда слово "недосягаемый" - о месте, куда невозможно добраться, о человеке, достоинства которого невозможно повторить. Различали два вида сажени: маховая и косая. </a:t>
            </a:r>
          </a:p>
        </p:txBody>
      </p:sp>
      <p:graphicFrame>
        <p:nvGraphicFramePr>
          <p:cNvPr id="8" name="Объект 7"/>
          <p:cNvGraphicFramePr>
            <a:graphicFrameLocks noChangeAspect="1"/>
          </p:cNvGraphicFramePr>
          <p:nvPr>
            <p:extLst>
              <p:ext uri="{D42A27DB-BD31-4B8C-83A1-F6EECF244321}">
                <p14:modId xmlns:p14="http://schemas.microsoft.com/office/powerpoint/2010/main" val="3113632809"/>
              </p:ext>
            </p:extLst>
          </p:nvPr>
        </p:nvGraphicFramePr>
        <p:xfrm>
          <a:off x="476950" y="4583162"/>
          <a:ext cx="3450954" cy="2086198"/>
        </p:xfrm>
        <a:graphic>
          <a:graphicData uri="http://schemas.openxmlformats.org/presentationml/2006/ole">
            <mc:AlternateContent xmlns:mc="http://schemas.openxmlformats.org/markup-compatibility/2006">
              <mc:Choice xmlns:v="urn:schemas-microsoft-com:vml" Requires="v">
                <p:oleObj spid="_x0000_s1030" name="Фотография Photo Editor" r:id="rId4" imgW="5990476" imgH="3982006" progId="MSPhotoEd.3">
                  <p:embed/>
                </p:oleObj>
              </mc:Choice>
              <mc:Fallback>
                <p:oleObj name="Фотография Photo Editor" r:id="rId4" imgW="5990476" imgH="3982006" progId="MSPhotoEd.3">
                  <p:embed/>
                  <p:pic>
                    <p:nvPicPr>
                      <p:cNvPr id="0" name="Объект 1"/>
                      <p:cNvPicPr>
                        <a:picLocks noChangeAspect="1" noChangeArrowheads="1"/>
                      </p:cNvPicPr>
                      <p:nvPr/>
                    </p:nvPicPr>
                    <p:blipFill>
                      <a:blip r:embed="rId5">
                        <a:lum bright="-12000" contrast="-6000"/>
                        <a:grayscl/>
                        <a:biLevel thresh="50000"/>
                        <a:extLst>
                          <a:ext uri="{28A0092B-C50C-407E-A947-70E740481C1C}">
                            <a14:useLocalDpi xmlns:a14="http://schemas.microsoft.com/office/drawing/2010/main" val="0"/>
                          </a:ext>
                        </a:extLst>
                      </a:blip>
                      <a:srcRect/>
                      <a:stretch>
                        <a:fillRect/>
                      </a:stretch>
                    </p:blipFill>
                    <p:spPr bwMode="auto">
                      <a:xfrm>
                        <a:off x="476950" y="4583162"/>
                        <a:ext cx="3450954" cy="2086198"/>
                      </a:xfrm>
                      <a:prstGeom prst="rect">
                        <a:avLst/>
                      </a:prstGeom>
                      <a:noFill/>
                      <a:ln>
                        <a:noFill/>
                      </a:ln>
                    </p:spPr>
                  </p:pic>
                </p:oleObj>
              </mc:Fallback>
            </mc:AlternateContent>
          </a:graphicData>
        </a:graphic>
      </p:graphicFrame>
      <p:sp>
        <p:nvSpPr>
          <p:cNvPr id="11" name="Прямоугольник 10"/>
          <p:cNvSpPr/>
          <p:nvPr/>
        </p:nvSpPr>
        <p:spPr>
          <a:xfrm>
            <a:off x="4283968" y="2028617"/>
            <a:ext cx="3456384" cy="4524315"/>
          </a:xfrm>
          <a:prstGeom prst="rect">
            <a:avLst/>
          </a:prstGeom>
        </p:spPr>
        <p:txBody>
          <a:bodyPr wrap="square">
            <a:spAutoFit/>
          </a:bodyPr>
          <a:lstStyle/>
          <a:p>
            <a:pPr marL="0" marR="0" lvl="0" indent="0" defTabSz="914400" eaLnBrk="1" fontAlgn="base" latinLnBrk="0" hangingPunct="1">
              <a:lnSpc>
                <a:spcPct val="100000"/>
              </a:lnSpc>
              <a:spcBef>
                <a:spcPct val="0"/>
              </a:spcBef>
              <a:spcAft>
                <a:spcPct val="0"/>
              </a:spcAft>
              <a:buClrTx/>
              <a:buSzTx/>
              <a:buFontTx/>
              <a:buNone/>
              <a:tabLst/>
              <a:defRPr/>
            </a:pPr>
            <a:r>
              <a:rPr kumimoji="0" lang="ru-RU" altLang="ru-RU" sz="1600" b="0" i="1" u="none" strike="noStrike" kern="0" cap="none" spc="0" normalizeH="0" baseline="0" noProof="0" dirty="0">
                <a:ln>
                  <a:noFill/>
                </a:ln>
                <a:solidFill>
                  <a:srgbClr val="002060"/>
                </a:solidFill>
                <a:effectLst/>
                <a:uLnTx/>
                <a:uFillTx/>
                <a:latin typeface="Times New Roman" pitchFamily="18" charset="0"/>
                <a:cs typeface="Arial" charset="0"/>
              </a:rPr>
              <a:t> </a:t>
            </a:r>
            <a:r>
              <a:rPr kumimoji="0" lang="ru-RU" altLang="ru-RU" sz="1600" b="0" i="1" u="none" strike="noStrike" kern="0" cap="none" spc="0" normalizeH="0" baseline="0" noProof="0" dirty="0" smtClean="0">
                <a:ln>
                  <a:noFill/>
                </a:ln>
                <a:solidFill>
                  <a:srgbClr val="002060"/>
                </a:solidFill>
                <a:effectLst/>
                <a:uLnTx/>
                <a:uFillTx/>
                <a:latin typeface="Times New Roman" pitchFamily="18" charset="0"/>
                <a:cs typeface="Arial" charset="0"/>
              </a:rPr>
              <a:t>    </a:t>
            </a:r>
            <a:r>
              <a:rPr kumimoji="0" lang="ru-RU" altLang="ru-RU" b="0" i="1" u="none" strike="noStrike" kern="0" cap="none" spc="0" normalizeH="0" baseline="0" noProof="0" dirty="0" smtClean="0">
                <a:ln>
                  <a:noFill/>
                </a:ln>
                <a:solidFill>
                  <a:srgbClr val="000000"/>
                </a:solidFill>
                <a:effectLst/>
                <a:uLnTx/>
                <a:uFillTx/>
                <a:latin typeface="Times New Roman" pitchFamily="18" charset="0"/>
                <a:cs typeface="Arial" charset="0"/>
              </a:rPr>
              <a:t>Сажень </a:t>
            </a:r>
            <a:r>
              <a:rPr kumimoji="0" lang="ru-RU" altLang="ru-RU" b="0" i="1" u="none" strike="noStrike" kern="0" cap="none" spc="0" normalizeH="0" baseline="0" noProof="0" dirty="0">
                <a:ln>
                  <a:noFill/>
                </a:ln>
                <a:solidFill>
                  <a:srgbClr val="000000"/>
                </a:solidFill>
                <a:effectLst/>
                <a:uLnTx/>
                <a:uFillTx/>
                <a:latin typeface="Times New Roman" pitchFamily="18" charset="0"/>
                <a:cs typeface="Arial" charset="0"/>
              </a:rPr>
              <a:t>– Маховая сажень – Перехват – расстояние между указательными пальцами разведенных рук = 2,13 – 2,36 см. (Сахаров).</a:t>
            </a:r>
            <a:br>
              <a:rPr kumimoji="0" lang="ru-RU" altLang="ru-RU" b="0" i="1" u="none" strike="noStrike" kern="0" cap="none" spc="0" normalizeH="0" baseline="0" noProof="0" dirty="0">
                <a:ln>
                  <a:noFill/>
                </a:ln>
                <a:solidFill>
                  <a:srgbClr val="000000"/>
                </a:solidFill>
                <a:effectLst/>
                <a:uLnTx/>
                <a:uFillTx/>
                <a:latin typeface="Times New Roman" pitchFamily="18" charset="0"/>
                <a:cs typeface="Arial" charset="0"/>
              </a:rPr>
            </a:br>
            <a:r>
              <a:rPr kumimoji="0" lang="ru-RU" altLang="ru-RU" b="0" i="1" u="none" strike="noStrike" kern="0" cap="none" spc="0" normalizeH="0" baseline="0" noProof="0" dirty="0">
                <a:ln>
                  <a:noFill/>
                </a:ln>
                <a:solidFill>
                  <a:srgbClr val="000000"/>
                </a:solidFill>
                <a:effectLst/>
                <a:uLnTx/>
                <a:uFillTx/>
                <a:latin typeface="Times New Roman" pitchFamily="18" charset="0"/>
                <a:cs typeface="Arial" charset="0"/>
              </a:rPr>
              <a:t>Косая сажень – предположительно расстояние от пальцев вытянутой вверх руки до пальцев отставленной слегка в сторону противоположной ноги. Сажень русская = </a:t>
            </a:r>
            <a:r>
              <a:rPr kumimoji="0" lang="ru-RU" altLang="ru-RU" b="0" i="1" u="none" strike="noStrike" kern="0" cap="none" spc="0" normalizeH="0" baseline="0" noProof="0" dirty="0" smtClean="0">
                <a:ln>
                  <a:noFill/>
                </a:ln>
                <a:solidFill>
                  <a:srgbClr val="000000"/>
                </a:solidFill>
                <a:effectLst/>
                <a:uLnTx/>
                <a:uFillTx/>
                <a:latin typeface="Times New Roman" pitchFamily="18" charset="0"/>
                <a:cs typeface="Arial" charset="0"/>
              </a:rPr>
              <a:t>3 </a:t>
            </a:r>
            <a:r>
              <a:rPr kumimoji="0" lang="ru-RU" altLang="ru-RU" b="0" i="1" u="none" strike="noStrike" kern="0" cap="none" spc="0" normalizeH="0" baseline="0" noProof="0" dirty="0">
                <a:ln>
                  <a:noFill/>
                </a:ln>
                <a:solidFill>
                  <a:srgbClr val="000000"/>
                </a:solidFill>
                <a:effectLst/>
                <a:uLnTx/>
                <a:uFillTx/>
                <a:latin typeface="Times New Roman" pitchFamily="18" charset="0"/>
                <a:cs typeface="Arial" charset="0"/>
              </a:rPr>
              <a:t>аршина = 48 вершка. </a:t>
            </a:r>
            <a:br>
              <a:rPr kumimoji="0" lang="ru-RU" altLang="ru-RU" b="0" i="1" u="none" strike="noStrike" kern="0" cap="none" spc="0" normalizeH="0" baseline="0" noProof="0" dirty="0">
                <a:ln>
                  <a:noFill/>
                </a:ln>
                <a:solidFill>
                  <a:srgbClr val="000000"/>
                </a:solidFill>
                <a:effectLst/>
                <a:uLnTx/>
                <a:uFillTx/>
                <a:latin typeface="Times New Roman" pitchFamily="18" charset="0"/>
                <a:cs typeface="Arial" charset="0"/>
              </a:rPr>
            </a:br>
            <a:r>
              <a:rPr kumimoji="0" lang="ru-RU" altLang="ru-RU" b="0" i="1" u="none" strike="noStrike" kern="0" cap="none" spc="0" normalizeH="0" baseline="0" noProof="0" dirty="0">
                <a:ln>
                  <a:noFill/>
                </a:ln>
                <a:solidFill>
                  <a:srgbClr val="000000"/>
                </a:solidFill>
                <a:effectLst/>
                <a:uLnTx/>
                <a:uFillTx/>
                <a:latin typeface="Times New Roman" pitchFamily="18" charset="0"/>
                <a:cs typeface="Arial" charset="0"/>
              </a:rPr>
              <a:t>«Печатная сажень» – точная мера длины с печатью, удостоверяющей ее точность. (Неложное мерило).</a:t>
            </a:r>
            <a:endParaRPr kumimoji="0" lang="ru-RU" b="0" i="0" u="none" strike="noStrike" kern="0" cap="none" spc="0" normalizeH="0" baseline="0" noProof="0" dirty="0">
              <a:ln>
                <a:noFill/>
              </a:ln>
              <a:solidFill>
                <a:sysClr val="windowText" lastClr="000000"/>
              </a:solidFill>
              <a:effectLst/>
              <a:uLnTx/>
              <a:uFillTx/>
            </a:endParaRPr>
          </a:p>
        </p:txBody>
      </p:sp>
    </p:spTree>
    <p:extLst>
      <p:ext uri="{BB962C8B-B14F-4D97-AF65-F5344CB8AC3E}">
        <p14:creationId xmlns:p14="http://schemas.microsoft.com/office/powerpoint/2010/main" val="2796418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Прямоугольник 5"/>
          <p:cNvSpPr/>
          <p:nvPr/>
        </p:nvSpPr>
        <p:spPr>
          <a:xfrm>
            <a:off x="395536" y="-260439"/>
            <a:ext cx="3528392" cy="1354217"/>
          </a:xfrm>
          <a:prstGeom prst="rect">
            <a:avLst/>
          </a:prstGeom>
        </p:spPr>
        <p:txBody>
          <a:bodyPr wrap="square">
            <a:spAutoFit/>
          </a:bodyPr>
          <a:lstStyle/>
          <a:p>
            <a:pPr lvl="0" algn="ctr">
              <a:defRPr/>
            </a:pPr>
            <a:endParaRPr lang="ru-RU" altLang="ru-RU" sz="1400" b="1" dirty="0" smtClean="0">
              <a:solidFill>
                <a:prstClr val="black"/>
              </a:solidFill>
              <a:latin typeface="Comic Sans MS" pitchFamily="66" charset="0"/>
            </a:endParaRPr>
          </a:p>
          <a:p>
            <a:pPr lvl="0" algn="ctr">
              <a:defRPr/>
            </a:pPr>
            <a:endParaRPr lang="ru-RU" altLang="ru-RU" sz="1400" b="1" dirty="0">
              <a:solidFill>
                <a:prstClr val="black"/>
              </a:solidFill>
              <a:latin typeface="Comic Sans MS" pitchFamily="66" charset="0"/>
            </a:endParaRPr>
          </a:p>
          <a:p>
            <a:pPr lvl="0" algn="ctr">
              <a:defRPr/>
            </a:pPr>
            <a:endParaRPr lang="ru-RU" altLang="ru-RU" sz="1400" b="1" dirty="0" smtClean="0">
              <a:solidFill>
                <a:prstClr val="black"/>
              </a:solidFill>
              <a:latin typeface="Comic Sans MS" pitchFamily="66" charset="0"/>
            </a:endParaRPr>
          </a:p>
          <a:p>
            <a:pPr lvl="0" algn="ctr">
              <a:defRPr/>
            </a:pPr>
            <a:r>
              <a:rPr lang="ru-RU" altLang="ru-RU" sz="1400" b="1" dirty="0" smtClean="0">
                <a:solidFill>
                  <a:prstClr val="black"/>
                </a:solidFill>
                <a:latin typeface="Comic Sans MS" pitchFamily="66" charset="0"/>
              </a:rPr>
              <a:t> </a:t>
            </a:r>
            <a:r>
              <a:rPr lang="ru-RU" altLang="ru-RU" sz="2000" b="1" dirty="0">
                <a:solidFill>
                  <a:prstClr val="black"/>
                </a:solidFill>
                <a:latin typeface="Comic Sans MS" pitchFamily="66" charset="0"/>
              </a:rPr>
              <a:t>Аршин</a:t>
            </a:r>
            <a:r>
              <a:rPr lang="ru-RU" altLang="ru-RU" sz="2000" dirty="0">
                <a:solidFill>
                  <a:srgbClr val="FF9900"/>
                </a:solidFill>
                <a:latin typeface="Comic Sans MS" pitchFamily="66" charset="0"/>
              </a:rPr>
              <a:t> </a:t>
            </a:r>
            <a:r>
              <a:rPr lang="ru-RU" altLang="ru-RU" sz="2000" dirty="0">
                <a:solidFill>
                  <a:prstClr val="black"/>
                </a:solidFill>
                <a:latin typeface="Bookman Old Style" pitchFamily="18" charset="0"/>
              </a:rPr>
              <a:t>– длина всей руки</a:t>
            </a:r>
          </a:p>
          <a:p>
            <a:pPr lvl="0" algn="ctr">
              <a:defRPr/>
            </a:pPr>
            <a:r>
              <a:rPr lang="ru-RU" altLang="ru-RU" sz="2000" dirty="0">
                <a:solidFill>
                  <a:prstClr val="black"/>
                </a:solidFill>
                <a:latin typeface="Bookman Old Style" pitchFamily="18" charset="0"/>
              </a:rPr>
              <a:t>  </a:t>
            </a:r>
            <a:r>
              <a:rPr lang="ru-RU" altLang="ru-RU" sz="2000" dirty="0">
                <a:solidFill>
                  <a:prstClr val="black"/>
                </a:solidFill>
                <a:latin typeface="Comic Sans MS" pitchFamily="66" charset="0"/>
              </a:rPr>
              <a:t>1 аршин</a:t>
            </a:r>
            <a:r>
              <a:rPr lang="ru-RU" altLang="ru-RU" sz="2000" dirty="0">
                <a:solidFill>
                  <a:prstClr val="black"/>
                </a:solidFill>
                <a:latin typeface="Bookman Old Style" pitchFamily="18" charset="0"/>
              </a:rPr>
              <a:t> = 71,12 см</a:t>
            </a:r>
          </a:p>
        </p:txBody>
      </p:sp>
      <p:pic>
        <p:nvPicPr>
          <p:cNvPr id="7" name="Picture 6" descr="Аршин (71,12 см) - Старинные русские меры длины, веса, объёма. Для измерения применялись так же меньшие величины: локоть, пядь (четверть аршина), вершок (длина = 4,445 сантиметра); и крупные: сажень, верста (1066,8 метров)"/>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11959" y="260648"/>
            <a:ext cx="4032449" cy="1656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Прямоугольник 7"/>
          <p:cNvSpPr/>
          <p:nvPr/>
        </p:nvSpPr>
        <p:spPr>
          <a:xfrm>
            <a:off x="251521" y="1166843"/>
            <a:ext cx="3888432" cy="5632311"/>
          </a:xfrm>
          <a:prstGeom prst="rect">
            <a:avLst/>
          </a:prstGeom>
        </p:spPr>
        <p:txBody>
          <a:bodyPr wrap="square">
            <a:spAutoFit/>
          </a:bodyPr>
          <a:lstStyle/>
          <a:p>
            <a:r>
              <a:rPr lang="ru-RU" altLang="ru-RU" i="1" dirty="0">
                <a:solidFill>
                  <a:srgbClr val="002060"/>
                </a:solidFill>
              </a:rPr>
              <a:t> </a:t>
            </a:r>
            <a:r>
              <a:rPr lang="ru-RU" altLang="ru-RU" i="1" dirty="0"/>
              <a:t>Аршин - одна из главных русских мер длины, использовалась с XVI в. Название происходит от персидского слова "</a:t>
            </a:r>
            <a:r>
              <a:rPr lang="ru-RU" altLang="ru-RU" i="1" dirty="0" err="1"/>
              <a:t>арш</a:t>
            </a:r>
            <a:r>
              <a:rPr lang="ru-RU" altLang="ru-RU" i="1" dirty="0"/>
              <a:t>" - локоть. Это длина всей вытянутой руки от плечевого сустава до концевой фаланги среднего пальца. В аршине 71 см. Но в разных губерниях России были свои единицы измерения длины, поэтому купцы, продавая свой товар, как правило, мерили его своим аршином, обманывая при этом покупателей. Чтобы исключить путаницу, был введен казенный аршин, т.е. эталон аршина, представляющий собой деревянную линейку, на концах которой клепались металлические наконечники с государственным клеймом. </a:t>
            </a:r>
            <a:endParaRPr lang="ru-RU" dirty="0"/>
          </a:p>
        </p:txBody>
      </p:sp>
    </p:spTree>
    <p:extLst>
      <p:ext uri="{BB962C8B-B14F-4D97-AF65-F5344CB8AC3E}">
        <p14:creationId xmlns:p14="http://schemas.microsoft.com/office/powerpoint/2010/main" val="21129117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txBox="1">
            <a:spLocks/>
          </p:cNvSpPr>
          <p:nvPr/>
        </p:nvSpPr>
        <p:spPr>
          <a:xfrm>
            <a:off x="611188" y="120650"/>
            <a:ext cx="3802062"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altLang="ru-RU" sz="6000" b="1" i="1" dirty="0" smtClean="0">
                <a:solidFill>
                  <a:srgbClr val="002060"/>
                </a:solidFill>
                <a:latin typeface="Times New Roman" panose="02020603050405020304" pitchFamily="18" charset="0"/>
                <a:cs typeface="Times New Roman" panose="02020603050405020304" pitchFamily="18" charset="0"/>
              </a:rPr>
              <a:t>Локоть</a:t>
            </a:r>
          </a:p>
        </p:txBody>
      </p:sp>
      <p:pic>
        <p:nvPicPr>
          <p:cNvPr id="5" name="Picture 4" descr="12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0" y="260648"/>
            <a:ext cx="3384375" cy="4968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Прямоугольник 5"/>
          <p:cNvSpPr/>
          <p:nvPr/>
        </p:nvSpPr>
        <p:spPr>
          <a:xfrm>
            <a:off x="395536" y="1263650"/>
            <a:ext cx="3816424" cy="4893647"/>
          </a:xfrm>
          <a:prstGeom prst="rect">
            <a:avLst/>
          </a:prstGeom>
        </p:spPr>
        <p:txBody>
          <a:bodyPr wrap="square">
            <a:spAutoFit/>
          </a:bodyPr>
          <a:lstStyle/>
          <a:p>
            <a:r>
              <a:rPr lang="ru-RU" altLang="ru-RU" dirty="0"/>
              <a:t> </a:t>
            </a:r>
            <a:r>
              <a:rPr lang="ru-RU" altLang="ru-RU" dirty="0" smtClean="0"/>
              <a:t>   </a:t>
            </a:r>
            <a:r>
              <a:rPr lang="ru-RU" altLang="ru-RU" sz="2400" i="1" dirty="0" smtClean="0"/>
              <a:t>Локоть </a:t>
            </a:r>
            <a:r>
              <a:rPr lang="ru-RU" altLang="ru-RU" sz="2400" i="1" dirty="0"/>
              <a:t>- древнейшая мера длины, которой пользовались многие народы мира. Это расстояние от конца вытянутого среднего пальца руки или сжатого кулака  до локтевого сгиба. Его длина колебалась от 38 см до 46 см или 11 – 16 вершков. Как мера длины на Руси </a:t>
            </a:r>
            <a:r>
              <a:rPr lang="ru-RU" altLang="ru-RU" sz="2400" i="1" dirty="0" smtClean="0"/>
              <a:t>   встречается </a:t>
            </a:r>
            <a:r>
              <a:rPr lang="ru-RU" altLang="ru-RU" sz="2400" i="1" dirty="0"/>
              <a:t>с XVI в. </a:t>
            </a:r>
            <a:r>
              <a:rPr lang="ru-RU" altLang="ru-RU" sz="2400" i="1" dirty="0" smtClean="0"/>
              <a:t> </a:t>
            </a:r>
            <a:endParaRPr lang="ru-RU" sz="2400" dirty="0"/>
          </a:p>
        </p:txBody>
      </p:sp>
      <p:sp>
        <p:nvSpPr>
          <p:cNvPr id="7" name="Прямоугольник 6"/>
          <p:cNvSpPr/>
          <p:nvPr/>
        </p:nvSpPr>
        <p:spPr>
          <a:xfrm rot="10800000" flipV="1">
            <a:off x="3635896" y="5124452"/>
            <a:ext cx="4320480" cy="1323439"/>
          </a:xfrm>
          <a:prstGeom prst="rect">
            <a:avLst/>
          </a:prstGeom>
        </p:spPr>
        <p:txBody>
          <a:bodyPr wrap="square">
            <a:spAutoFit/>
          </a:bodyPr>
          <a:lstStyle/>
          <a:p>
            <a:r>
              <a:rPr lang="ru-RU" altLang="ru-RU" sz="2000" b="1" i="1" dirty="0" smtClean="0">
                <a:solidFill>
                  <a:srgbClr val="0070C0"/>
                </a:solidFill>
              </a:rPr>
              <a:t>                   Говорят</a:t>
            </a:r>
            <a:r>
              <a:rPr lang="ru-RU" altLang="ru-RU" sz="2000" b="1" i="1" dirty="0">
                <a:solidFill>
                  <a:srgbClr val="0070C0"/>
                </a:solidFill>
              </a:rPr>
              <a:t>:</a:t>
            </a:r>
            <a:br>
              <a:rPr lang="ru-RU" altLang="ru-RU" sz="2000" b="1" i="1" dirty="0">
                <a:solidFill>
                  <a:srgbClr val="0070C0"/>
                </a:solidFill>
              </a:rPr>
            </a:br>
            <a:r>
              <a:rPr lang="ru-RU" altLang="ru-RU" sz="2000" b="1" i="1" dirty="0" smtClean="0">
                <a:solidFill>
                  <a:srgbClr val="0070C0"/>
                </a:solidFill>
              </a:rPr>
              <a:t>    «</a:t>
            </a:r>
            <a:r>
              <a:rPr lang="ru-RU" altLang="ru-RU" sz="2000" b="1" i="1" dirty="0">
                <a:solidFill>
                  <a:srgbClr val="0070C0"/>
                </a:solidFill>
              </a:rPr>
              <a:t>Близок локоть да не укусишь»,</a:t>
            </a:r>
          </a:p>
          <a:p>
            <a:r>
              <a:rPr lang="ru-RU" altLang="ru-RU" sz="2000" b="1" i="1" dirty="0">
                <a:solidFill>
                  <a:srgbClr val="0070C0"/>
                </a:solidFill>
              </a:rPr>
              <a:t>«Сам с ноготок ,а борода-с локоток». </a:t>
            </a:r>
            <a:endParaRPr lang="ru-RU" altLang="ru-RU" sz="2000" b="1" dirty="0">
              <a:solidFill>
                <a:srgbClr val="0070C0"/>
              </a:solidFill>
            </a:endParaRPr>
          </a:p>
        </p:txBody>
      </p:sp>
    </p:spTree>
    <p:extLst>
      <p:ext uri="{BB962C8B-B14F-4D97-AF65-F5344CB8AC3E}">
        <p14:creationId xmlns:p14="http://schemas.microsoft.com/office/powerpoint/2010/main" val="2627028113"/>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Другая 12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366092"/>
      </a:hlink>
      <a:folHlink>
        <a:srgbClr val="244061"/>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187</TotalTime>
  <Words>1337</Words>
  <Application>Microsoft Office PowerPoint</Application>
  <PresentationFormat>Экран (4:3)</PresentationFormat>
  <Paragraphs>174</Paragraphs>
  <Slides>19</Slides>
  <Notes>0</Notes>
  <HiddenSlides>0</HiddenSlides>
  <MMClips>0</MMClips>
  <ScaleCrop>false</ScaleCrop>
  <HeadingPairs>
    <vt:vector size="6" baseType="variant">
      <vt:variant>
        <vt:lpstr>Тема</vt:lpstr>
      </vt:variant>
      <vt:variant>
        <vt:i4>1</vt:i4>
      </vt:variant>
      <vt:variant>
        <vt:lpstr>Внедренные серверы OLE</vt:lpstr>
      </vt:variant>
      <vt:variant>
        <vt:i4>2</vt:i4>
      </vt:variant>
      <vt:variant>
        <vt:lpstr>Заголовки слайдов</vt:lpstr>
      </vt:variant>
      <vt:variant>
        <vt:i4>19</vt:i4>
      </vt:variant>
    </vt:vector>
  </HeadingPairs>
  <TitlesOfParts>
    <vt:vector size="22" baseType="lpstr">
      <vt:lpstr>Тема Office</vt:lpstr>
      <vt:lpstr>Фотография Photo Editor</vt:lpstr>
      <vt:lpstr>Microsoft Excel 97-2003 Worksheet</vt:lpstr>
      <vt:lpstr>Проект «Меры длины»</vt:lpstr>
      <vt:lpstr>Содержание</vt:lpstr>
      <vt:lpstr>Актуальность темы</vt:lpstr>
      <vt:lpstr>Цель и задачи</vt:lpstr>
      <vt:lpstr>Введение</vt:lpstr>
      <vt:lpstr>Старинные меры длины </vt:lpstr>
      <vt:lpstr>Презентация PowerPoint</vt:lpstr>
      <vt:lpstr>Презентация PowerPoint</vt:lpstr>
      <vt:lpstr>Презентация PowerPoint</vt:lpstr>
      <vt:lpstr>Презентация PowerPoint</vt:lpstr>
      <vt:lpstr>Презентация PowerPoint</vt:lpstr>
      <vt:lpstr>Метр  - единая единица длины, принятая для всех стран   </vt:lpstr>
      <vt:lpstr>Современные меры длины </vt:lpstr>
      <vt:lpstr>Презентация PowerPoint</vt:lpstr>
      <vt:lpstr>Исследование</vt:lpstr>
      <vt:lpstr>  Результаты исследования</vt:lpstr>
      <vt:lpstr>Презентация PowerPoint</vt:lpstr>
      <vt:lpstr>Заключение</vt:lpstr>
      <vt:lpstr>Литература</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User</dc:creator>
  <cp:lastModifiedBy>Лиза</cp:lastModifiedBy>
  <cp:revision>21</cp:revision>
  <dcterms:created xsi:type="dcterms:W3CDTF">2014-07-09T08:33:20Z</dcterms:created>
  <dcterms:modified xsi:type="dcterms:W3CDTF">2019-01-12T14:47:58Z</dcterms:modified>
</cp:coreProperties>
</file>