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charts/colors4.xml" ContentType="application/vnd.ms-office.chartcolor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charts/colors2.xml" ContentType="application/vnd.ms-office.chartcolorstyle+xml"/>
  <Override PartName="/ppt/charts/colors3.xml" ContentType="application/vnd.ms-office.chartcolorstyl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4.xml" ContentType="application/vnd.ms-office.chartstyle+xml"/>
  <Override PartName="/ppt/charts/style3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59" r:id="rId5"/>
    <p:sldId id="260" r:id="rId6"/>
    <p:sldId id="277" r:id="rId7"/>
    <p:sldId id="267" r:id="rId8"/>
    <p:sldId id="268" r:id="rId9"/>
    <p:sldId id="269" r:id="rId10"/>
    <p:sldId id="275" r:id="rId11"/>
    <p:sldId id="262" r:id="rId12"/>
    <p:sldId id="264" r:id="rId13"/>
    <p:sldId id="265" r:id="rId14"/>
    <p:sldId id="270" r:id="rId15"/>
    <p:sldId id="273" r:id="rId16"/>
    <p:sldId id="271" r:id="rId17"/>
    <p:sldId id="263" r:id="rId18"/>
    <p:sldId id="274" r:id="rId19"/>
    <p:sldId id="276" r:id="rId20"/>
    <p:sldId id="272" r:id="rId21"/>
    <p:sldId id="27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088" autoAdjust="0"/>
    <p:restoredTop sz="94660"/>
  </p:normalViewPr>
  <p:slideViewPr>
    <p:cSldViewPr>
      <p:cViewPr varScale="1">
        <p:scale>
          <a:sx n="68" d="100"/>
          <a:sy n="68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6750777691367631E-2"/>
          <c:y val="9.5833333333333354E-2"/>
          <c:w val="0.82649844461726463"/>
          <c:h val="0.8016666666666665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Ученики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6BEC-4579-BE7B-ED117E998E10}"/>
              </c:ext>
            </c:extLst>
          </c:dPt>
          <c:dPt>
            <c:idx val="1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BEC-4579-BE7B-ED117E998E10}"/>
              </c:ext>
            </c:extLst>
          </c:dPt>
          <c:dPt>
            <c:idx val="2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BEC-4579-BE7B-ED117E998E10}"/>
              </c:ext>
            </c:extLst>
          </c:dPt>
          <c:dPt>
            <c:idx val="3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BEC-4579-BE7B-ED117E998E10}"/>
              </c:ext>
            </c:extLst>
          </c:dPt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showCatName val="1"/>
            <c:showPercent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Около 1 часа</c:v>
                </c:pt>
                <c:pt idx="1">
                  <c:v>2-5 часов</c:v>
                </c:pt>
                <c:pt idx="2">
                  <c:v>5-10 часов</c:v>
                </c:pt>
                <c:pt idx="3">
                  <c:v>Все свободное время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</c:v>
                </c:pt>
                <c:pt idx="1">
                  <c:v>7</c:v>
                </c:pt>
                <c:pt idx="2">
                  <c:v>19</c:v>
                </c:pt>
                <c:pt idx="3">
                  <c:v>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BEC-4579-BE7B-ED117E998E10}"/>
            </c:ext>
          </c:extLst>
        </c:ser>
        <c:dLbls/>
      </c:pie3D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8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Ученики</c:v>
                </c:pt>
              </c:strCache>
            </c:strRef>
          </c:tx>
          <c:dPt>
            <c:idx val="0"/>
            <c:spPr>
              <a:solidFill>
                <a:schemeClr val="accent6">
                  <a:tint val="6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spPr>
              <a:solidFill>
                <a:schemeClr val="accent6">
                  <a:shade val="6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showCatName val="1"/>
            <c:showPercent val="1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Да, знаю</c:v>
                </c:pt>
                <c:pt idx="1">
                  <c:v>Нет, не знаю</c:v>
                </c:pt>
                <c:pt idx="2">
                  <c:v>Не знаю, но хотел бы узнать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36</c:v>
                </c:pt>
                <c:pt idx="1">
                  <c:v>8</c:v>
                </c:pt>
                <c:pt idx="2">
                  <c:v>19</c:v>
                </c:pt>
              </c:numCache>
            </c:numRef>
          </c:val>
        </c:ser>
        <c:dLbls/>
      </c:pie3D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Ученики</c:v>
                </c:pt>
              </c:strCache>
            </c:strRef>
          </c:tx>
          <c:dPt>
            <c:idx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FC8E-4102-AF50-8278B125EAC0}"/>
              </c:ext>
            </c:extLst>
          </c:dPt>
          <c:dPt>
            <c:idx val="1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C8E-4102-AF50-8278B125EAC0}"/>
              </c:ext>
            </c:extLst>
          </c:dPt>
          <c:dPt>
            <c:idx val="2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FC8E-4102-AF50-8278B125EAC0}"/>
              </c:ext>
            </c:extLst>
          </c:dPt>
          <c:dPt>
            <c:idx val="3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C8E-4102-AF50-8278B125EAC0}"/>
              </c:ext>
            </c:extLst>
          </c:dPt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showCatName val="1"/>
            <c:showPercent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 (9) способы</c:v>
                </c:pt>
                <c:pt idx="1">
                  <c:v>5-6 способов</c:v>
                </c:pt>
                <c:pt idx="2">
                  <c:v>3-4 способа</c:v>
                </c:pt>
                <c:pt idx="3">
                  <c:v>2 способа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</c:v>
                </c:pt>
                <c:pt idx="1">
                  <c:v>25</c:v>
                </c:pt>
                <c:pt idx="2">
                  <c:v>31</c:v>
                </c:pt>
                <c:pt idx="3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C8E-4102-AF50-8278B125EAC0}"/>
            </c:ext>
          </c:extLst>
        </c:ser>
        <c:dLbls/>
      </c:pie3D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5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Ученики</c:v>
                </c:pt>
              </c:strCache>
            </c:strRef>
          </c:tx>
          <c:dPt>
            <c:idx val="0"/>
            <c:spPr>
              <a:solidFill>
                <a:schemeClr val="accent3">
                  <a:tint val="6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9158-455C-A34C-46443B041D91}"/>
              </c:ext>
            </c:extLst>
          </c:dPt>
          <c:dPt>
            <c:idx val="1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158-455C-A34C-46443B041D91}"/>
              </c:ext>
            </c:extLst>
          </c:dPt>
          <c:dPt>
            <c:idx val="2"/>
            <c:spPr>
              <a:solidFill>
                <a:schemeClr val="accent3">
                  <a:shade val="6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9158-455C-A34C-46443B041D91}"/>
              </c:ext>
            </c:extLst>
          </c:dPt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showCatName val="1"/>
            <c:showPercent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Благоприятные</c:v>
                </c:pt>
                <c:pt idx="1">
                  <c:v>Неблагоприятные</c:v>
                </c:pt>
                <c:pt idx="2">
                  <c:v>Не знаю правильного ответа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46</c:v>
                </c:pt>
                <c:pt idx="1">
                  <c:v>9</c:v>
                </c:pt>
                <c:pt idx="2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158-455C-A34C-46443B041D91}"/>
            </c:ext>
          </c:extLst>
        </c:ser>
        <c:dLbls/>
      </c:pie3D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2F6C3-23D0-40B7-861F-C90F2EDFC290}" type="datetimeFigureOut">
              <a:rPr lang="ru-RU" smtClean="0"/>
              <a:pPr/>
              <a:t>19.02.2016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0114-7A60-4976-B3C5-6F445E81C9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2F6C3-23D0-40B7-861F-C90F2EDFC290}" type="datetimeFigureOut">
              <a:rPr lang="ru-RU" smtClean="0"/>
              <a:pPr/>
              <a:t>19.02.2016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0114-7A60-4976-B3C5-6F445E81C9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2F6C3-23D0-40B7-861F-C90F2EDFC290}" type="datetimeFigureOut">
              <a:rPr lang="ru-RU" smtClean="0"/>
              <a:pPr/>
              <a:t>19.02.2016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0114-7A60-4976-B3C5-6F445E81C9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2F6C3-23D0-40B7-861F-C90F2EDFC290}" type="datetimeFigureOut">
              <a:rPr lang="ru-RU" smtClean="0"/>
              <a:pPr/>
              <a:t>19.02.2016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0114-7A60-4976-B3C5-6F445E81C9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2F6C3-23D0-40B7-861F-C90F2EDFC290}" type="datetimeFigureOut">
              <a:rPr lang="ru-RU" smtClean="0"/>
              <a:pPr/>
              <a:t>19.02.2016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0114-7A60-4976-B3C5-6F445E81C9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2F6C3-23D0-40B7-861F-C90F2EDFC290}" type="datetimeFigureOut">
              <a:rPr lang="ru-RU" smtClean="0"/>
              <a:pPr/>
              <a:t>19.02.2016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0114-7A60-4976-B3C5-6F445E81C9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2F6C3-23D0-40B7-861F-C90F2EDFC290}" type="datetimeFigureOut">
              <a:rPr lang="ru-RU" smtClean="0"/>
              <a:pPr/>
              <a:t>19.02.2016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0114-7A60-4976-B3C5-6F445E81C9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2F6C3-23D0-40B7-861F-C90F2EDFC290}" type="datetimeFigureOut">
              <a:rPr lang="ru-RU" smtClean="0"/>
              <a:pPr/>
              <a:t>19.02.2016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0114-7A60-4976-B3C5-6F445E81C9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2F6C3-23D0-40B7-861F-C90F2EDFC290}" type="datetimeFigureOut">
              <a:rPr lang="ru-RU" smtClean="0"/>
              <a:pPr/>
              <a:t>19.02.2016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0114-7A60-4976-B3C5-6F445E81C9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2F6C3-23D0-40B7-861F-C90F2EDFC290}" type="datetimeFigureOut">
              <a:rPr lang="ru-RU" smtClean="0"/>
              <a:pPr/>
              <a:t>19.02.2016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0114-7A60-4976-B3C5-6F445E81C9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2F6C3-23D0-40B7-861F-C90F2EDFC290}" type="datetimeFigureOut">
              <a:rPr lang="ru-RU" smtClean="0"/>
              <a:pPr/>
              <a:t>19.02.2016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0114-7A60-4976-B3C5-6F445E81C9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D2F6C3-23D0-40B7-861F-C90F2EDFC290}" type="datetimeFigureOut">
              <a:rPr lang="ru-RU" smtClean="0"/>
              <a:pPr/>
              <a:t>19.02.2016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BAE0114-7A60-4976-B3C5-6F445E81C9E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3415" y="0"/>
            <a:ext cx="9190830" cy="6858000"/>
          </a:xfrm>
          <a:prstGeom prst="rect">
            <a:avLst/>
          </a:prstGeom>
          <a:effectLst>
            <a:glow rad="127000">
              <a:schemeClr val="accent1">
                <a:alpha val="84000"/>
              </a:schemeClr>
            </a:glow>
            <a:outerShdw blurRad="520700" dist="50800" dir="5400000" algn="ctr" rotWithShape="0">
              <a:srgbClr val="000000">
                <a:alpha val="42000"/>
              </a:srgbClr>
            </a:outerShdw>
          </a:effectLst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00034" y="1052736"/>
            <a:ext cx="8643966" cy="2590578"/>
          </a:xfrm>
        </p:spPr>
        <p:txBody>
          <a:bodyPr/>
          <a:lstStyle/>
          <a:p>
            <a:r>
              <a:rPr lang="ru-RU" i="1" dirty="0" smtClean="0">
                <a:solidFill>
                  <a:schemeClr val="tx1"/>
                </a:solidFill>
              </a:rPr>
              <a:t>Альтернативная энергетика моей страны.</a:t>
            </a:r>
            <a:endParaRPr lang="ru-RU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262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160059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7" y="1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tx1"/>
                </a:solidFill>
              </a:rPr>
              <a:t>Альтернативная гидроэнергетика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700808"/>
            <a:ext cx="6012160" cy="309634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dirty="0"/>
              <a:t>совокупность перспективных способов получения энергии, которые распространены не так широко, как традиционные, однако представляют интерес из-за выгодности их использования при низком риске причинения вреда экологии района.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8623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264" y="-9002"/>
            <a:ext cx="9167414" cy="6867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Альтернативные гидроэлектростанции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3" y="2386607"/>
            <a:ext cx="3034680" cy="1396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i="1" dirty="0" smtClean="0">
                <a:solidFill>
                  <a:schemeClr val="tx1"/>
                </a:solidFill>
              </a:rPr>
              <a:t>Приливные</a:t>
            </a:r>
          </a:p>
          <a:p>
            <a:pPr marL="0" indent="0">
              <a:buNone/>
            </a:pPr>
            <a:r>
              <a:rPr lang="ru-RU" sz="2800" b="1" i="1" dirty="0" smtClean="0">
                <a:solidFill>
                  <a:schemeClr val="tx1"/>
                </a:solidFill>
              </a:rPr>
              <a:t>(ПЭС)</a:t>
            </a:r>
            <a:endParaRPr lang="ru-RU" sz="2800" b="1" i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32040" y="2386607"/>
            <a:ext cx="32403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Волновые электростанции</a:t>
            </a:r>
            <a:endParaRPr lang="ru-RU" sz="2800" b="1" i="1" dirty="0"/>
          </a:p>
        </p:txBody>
      </p:sp>
      <p:pic>
        <p:nvPicPr>
          <p:cNvPr id="1026" name="Picture 2" descr="http://www.eriding.net/media/photos/environment/power/tidal/090407_rfoster_mp_env_power_tidal_severntidal_fenc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005" y="3443040"/>
            <a:ext cx="4014963" cy="311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kurs.znate.ru/pars_docs/refs/186/185141/185141_html_21dcea5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43040"/>
            <a:ext cx="3816424" cy="311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1403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37" y="18364"/>
            <a:ext cx="9165484" cy="6866754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38944" y="141277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Приливная электростанция (ПЭС) - электростанция, в качестве источника энергии использующая энергию водного потока, образующегося во время приливов и отливов. Приливные электростанции строят в узких заливах морей и океанов, где наблюдаются высокие </a:t>
            </a:r>
            <a:r>
              <a:rPr lang="ru-RU" dirty="0" smtClean="0">
                <a:solidFill>
                  <a:schemeClr val="tx1"/>
                </a:solidFill>
              </a:rPr>
              <a:t>приливы.</a:t>
            </a:r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dirty="0">
                <a:solidFill>
                  <a:schemeClr val="tx1"/>
                </a:solidFill>
              </a:rPr>
              <a:t>СССР (России) c 1968 года </a:t>
            </a:r>
            <a:r>
              <a:rPr lang="ru-RU" dirty="0" smtClean="0">
                <a:solidFill>
                  <a:schemeClr val="tx1"/>
                </a:solidFill>
              </a:rPr>
              <a:t>действует экспериментальная</a:t>
            </a:r>
            <a:r>
              <a:rPr lang="ru-RU" dirty="0">
                <a:solidFill>
                  <a:schemeClr val="tx1"/>
                </a:solidFill>
              </a:rPr>
              <a:t> </a:t>
            </a:r>
            <a:r>
              <a:rPr lang="ru-RU" dirty="0" err="1">
                <a:solidFill>
                  <a:schemeClr val="tx1"/>
                </a:solidFill>
              </a:rPr>
              <a:t>Кислогубская</a:t>
            </a:r>
            <a:r>
              <a:rPr lang="ru-RU" dirty="0">
                <a:solidFill>
                  <a:schemeClr val="tx1"/>
                </a:solidFill>
              </a:rPr>
              <a:t> ПЭС в Кислой губе на побережье Баренцева моря.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156949"/>
            <a:ext cx="7596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/>
              <a:t>Приливная электростанция (</a:t>
            </a:r>
            <a:r>
              <a:rPr lang="ru-RU" sz="4000" dirty="0" smtClean="0"/>
              <a:t>ПЭС)</a:t>
            </a:r>
            <a:endParaRPr lang="ru-RU" sz="4000" dirty="0"/>
          </a:p>
        </p:txBody>
      </p:sp>
      <p:pic>
        <p:nvPicPr>
          <p:cNvPr id="4098" name="Picture 2" descr="http://www.veidas.lt/wp-content/uploads/taiwan-tidal-pow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149080"/>
            <a:ext cx="3672408" cy="2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8382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363" y="0"/>
            <a:ext cx="919083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404" y="-99392"/>
            <a:ext cx="7776864" cy="5832648"/>
          </a:xfrm>
        </p:spPr>
      </p:pic>
      <p:pic>
        <p:nvPicPr>
          <p:cNvPr id="3074" name="Picture 2" descr="http://scubascuta.com/wp-content/uploads/2011/09/img4e7a6bbf01b5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029707"/>
            <a:ext cx="4875736" cy="281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7367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363" y="0"/>
            <a:ext cx="919083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3415" y="0"/>
            <a:ext cx="919083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chemeClr val="tx1"/>
                </a:solidFill>
              </a:rPr>
              <a:t>Биото́пливо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484784"/>
            <a:ext cx="79208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Биото́пливо</a:t>
            </a:r>
            <a:r>
              <a:rPr lang="ru-RU" sz="2400" dirty="0"/>
              <a:t> — топливо из растительного или животного сырья, из продуктов жизнедеятельности организмов или органических промышленных отходов. Различается жидкое </a:t>
            </a:r>
            <a:r>
              <a:rPr lang="ru-RU" sz="2400" dirty="0" err="1"/>
              <a:t>биотопливо</a:t>
            </a:r>
            <a:r>
              <a:rPr lang="ru-RU" sz="2400" dirty="0"/>
              <a:t> (для двигателей внутреннего сгорания, например, этанол, метанол, </a:t>
            </a:r>
            <a:r>
              <a:rPr lang="ru-RU" sz="2400" dirty="0" err="1"/>
              <a:t>биодизель</a:t>
            </a:r>
            <a:r>
              <a:rPr lang="ru-RU" sz="2400" dirty="0"/>
              <a:t>), твёрдое </a:t>
            </a:r>
            <a:r>
              <a:rPr lang="ru-RU" sz="2400" dirty="0" err="1"/>
              <a:t>биотопливо</a:t>
            </a:r>
            <a:r>
              <a:rPr lang="ru-RU" sz="2400" dirty="0"/>
              <a:t> (дрова, </a:t>
            </a:r>
            <a:r>
              <a:rPr lang="ru-RU" sz="2400" dirty="0" err="1"/>
              <a:t>брикеты,топливные</a:t>
            </a:r>
            <a:r>
              <a:rPr lang="ru-RU" sz="2400" dirty="0"/>
              <a:t> гранулы, щепа, солома, лузга) и газообразное (синтез-газ, биогаз, водород)</a:t>
            </a:r>
          </a:p>
        </p:txBody>
      </p:sp>
    </p:spTree>
    <p:extLst>
      <p:ext uri="{BB962C8B-B14F-4D97-AF65-F5344CB8AC3E}">
        <p14:creationId xmlns:p14="http://schemas.microsoft.com/office/powerpoint/2010/main" xmlns="" val="411690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9441" y="0"/>
            <a:ext cx="9203441" cy="6858000"/>
          </a:xfrm>
          <a:effectLst>
            <a:glow rad="876300">
              <a:schemeClr val="accent1">
                <a:alpha val="40000"/>
              </a:schemeClr>
            </a:glow>
            <a:reflection stA="45000" endPos="84000" dist="508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048" y="319472"/>
            <a:ext cx="9144000" cy="1143000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tx1"/>
                </a:solidFill>
              </a:rPr>
              <a:t>Сколько времени вы проводите за цифровой техникой в день? 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xmlns="" val="2594232670"/>
              </p:ext>
            </p:extLst>
          </p:nvPr>
        </p:nvGraphicFramePr>
        <p:xfrm>
          <a:off x="2123728" y="2924944"/>
          <a:ext cx="576064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9716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630" y="1"/>
            <a:ext cx="9152630" cy="689018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189" y="1052736"/>
            <a:ext cx="8928992" cy="1143000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tx1"/>
                </a:solidFill>
              </a:rPr>
              <a:t>Знаете ли вы, что такое альтернативная энергетика? 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2524724169"/>
              </p:ext>
            </p:extLst>
          </p:nvPr>
        </p:nvGraphicFramePr>
        <p:xfrm>
          <a:off x="1519685" y="2996952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70948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648" y="0"/>
            <a:ext cx="9204834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0"/>
            <a:ext cx="9118808" cy="1143000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tx1"/>
                </a:solidFill>
              </a:rPr>
              <a:t>Какие способы </a:t>
            </a:r>
            <a:r>
              <a:rPr lang="ru-RU" dirty="0">
                <a:solidFill>
                  <a:schemeClr val="tx1"/>
                </a:solidFill>
              </a:rPr>
              <a:t>использования альтернативных источников </a:t>
            </a:r>
            <a:r>
              <a:rPr lang="ru-RU" dirty="0" smtClean="0">
                <a:solidFill>
                  <a:schemeClr val="tx1"/>
                </a:solidFill>
              </a:rPr>
              <a:t>энергии вы знаете?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xmlns="" val="2876605708"/>
              </p:ext>
            </p:extLst>
          </p:nvPr>
        </p:nvGraphicFramePr>
        <p:xfrm>
          <a:off x="1560189" y="2794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73271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204" y="0"/>
            <a:ext cx="9165994" cy="685934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9865096" cy="1143000"/>
          </a:xfrm>
        </p:spPr>
        <p:txBody>
          <a:bodyPr/>
          <a:lstStyle/>
          <a:p>
            <a:pPr algn="l"/>
            <a:r>
              <a:rPr lang="ru-RU" dirty="0">
                <a:solidFill>
                  <a:schemeClr val="tx1"/>
                </a:solidFill>
                <a:effectLst/>
              </a:rPr>
              <a:t>Каковы перспективы альтернативной </a:t>
            </a:r>
            <a:r>
              <a:rPr lang="ru-RU" dirty="0" smtClean="0">
                <a:solidFill>
                  <a:schemeClr val="tx1"/>
                </a:solidFill>
                <a:effectLst/>
              </a:rPr>
              <a:t>энергетики России?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1751780030"/>
              </p:ext>
            </p:extLst>
          </p:nvPr>
        </p:nvGraphicFramePr>
        <p:xfrm>
          <a:off x="1560189" y="2564904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52256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997" y="5389"/>
            <a:ext cx="9165994" cy="685934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1899" y="1984560"/>
            <a:ext cx="9180408" cy="963355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/>
          <a:p>
            <a:pPr algn="l">
              <a:buClr>
                <a:schemeClr val="accent6">
                  <a:lumMod val="50000"/>
                </a:schemeClr>
              </a:buClr>
              <a:buSzPct val="125000"/>
              <a:buFont typeface="Wingdings" panose="05000000000000000000" pitchFamily="2" charset="2"/>
              <a:buChar char="ü"/>
            </a:pPr>
            <a:r>
              <a:rPr lang="ru-RU" sz="2000" b="0" dirty="0">
                <a:solidFill>
                  <a:schemeClr val="tx1"/>
                </a:solidFill>
                <a:effectLst/>
              </a:rPr>
              <a:t>не оставляйте без необходимости включенными в сеть зарядные устройства для мобильных приборов(очень актуально из-за возрастающего объёма таких приборов); </a:t>
            </a: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9066" y="169274"/>
            <a:ext cx="87302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6">
                    <a:lumMod val="75000"/>
                  </a:schemeClr>
                </a:solidFill>
              </a:rPr>
              <a:t>Основные способы экономии энергии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910193"/>
            <a:ext cx="91239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Энергосбережение- это направленный комплекс мер, основной целью которого является сокращение объёма энергии, потребляемой от внешних источников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4997" y="2971595"/>
            <a:ext cx="87431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6">
                  <a:lumMod val="50000"/>
                </a:schemeClr>
              </a:buClr>
              <a:buSzPct val="125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>не наливайте полный чайник, если вам нужен кипяток всего для одной чашки напитка; максимально используйте дневной свет; 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-10117" y="3660190"/>
            <a:ext cx="87425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6">
                  <a:lumMod val="50000"/>
                </a:schemeClr>
              </a:buClr>
              <a:buSzPct val="125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>замените лампы накаливания на энергосберегающие;</a:t>
            </a: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 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-33754" y="4061315"/>
            <a:ext cx="87898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6">
                  <a:lumMod val="50000"/>
                </a:schemeClr>
              </a:buClr>
              <a:buSzPct val="125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>использование воды только когда это действительно необходимо;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-27565" y="5117720"/>
            <a:ext cx="89202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6">
                  <a:lumMod val="50000"/>
                </a:schemeClr>
              </a:buClr>
              <a:buSzPct val="125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>в комнатах тёмными вечерами используйте ароматизированные свечи вместо того, чтобы оставлять свет включённым;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-10117" y="4461425"/>
            <a:ext cx="91843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6">
                  <a:lumMod val="50000"/>
                </a:schemeClr>
              </a:buClr>
              <a:buSzPct val="125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>чтобы не впускать (или не выпускать) тепло, закройте </a:t>
            </a:r>
            <a:r>
              <a:rPr lang="ru-RU" sz="2000" dirty="0" err="1">
                <a:solidFill>
                  <a:srgbClr val="000000"/>
                </a:solidFill>
                <a:latin typeface="tahoma" panose="020B0604030504040204" pitchFamily="34" charset="0"/>
              </a:rPr>
              <a:t>герметиком</a:t>
            </a: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> двери, окна, полы, потолки и стены; 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-51639" y="5811016"/>
            <a:ext cx="91713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6">
                  <a:lumMod val="50000"/>
                </a:schemeClr>
              </a:buClr>
              <a:buSzPct val="125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> меньше пользуйтесь своей машиной, зато больше ходите пешком, передвигайтесь на велосипеде или пользуйтесь общественным транспортом и т.п. ;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59670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90829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18356" y="-31541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600" dirty="0" smtClean="0"/>
          </a:p>
          <a:p>
            <a:pPr marL="0" indent="0">
              <a:buNone/>
            </a:pPr>
            <a:r>
              <a:rPr lang="ru-RU" sz="3600" dirty="0" smtClean="0">
                <a:solidFill>
                  <a:schemeClr val="tx1"/>
                </a:solidFill>
              </a:rPr>
              <a:t>Цель работы: Изучить виды альтернативной энергии и особенности ее развития в России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3025" y="2276872"/>
            <a:ext cx="5715000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158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3053" y="0"/>
            <a:ext cx="9190828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852936" y="209919"/>
            <a:ext cx="6512511" cy="1143000"/>
          </a:xfrm>
        </p:spPr>
        <p:txBody>
          <a:bodyPr/>
          <a:lstStyle/>
          <a:p>
            <a:r>
              <a:rPr lang="ru-RU" sz="4800" dirty="0" smtClean="0">
                <a:solidFill>
                  <a:srgbClr val="FF0000"/>
                </a:solidFill>
              </a:rPr>
              <a:t>Вывод: 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087189"/>
            <a:ext cx="89644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Технологии производства страны становятся все более эффективными и менее затратными. 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Россия обладает огромным потенциалом для развития ВИЭ. 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Увеличение масштабов генерации энергии на основе ВИЭ в России, возможно и экономически, но для этого необходима активная деятельность правительства в области законодательства для ВИЭ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Дефицит энергии и ограниченность топливных ресурсов с всё нарастающей остротой показывают неизбежность перехода к использованию нетрадиционных, альтернативных источников энергии. Они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экологичны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возобновляемы, основой их служит энергия Солнца и Земли, воды и воздуха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16562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6059"/>
            <a:ext cx="9190828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852936" y="209919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sz="4800" dirty="0" smtClean="0">
                <a:solidFill>
                  <a:srgbClr val="FF0000"/>
                </a:solidFill>
              </a:rPr>
              <a:t> 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83574" y="1052736"/>
            <a:ext cx="90364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Учебник по географии 9 класса «География России» В.П. Дронов, </a:t>
            </a:r>
            <a:r>
              <a:rPr lang="ru-RU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И.И.Баринова</a:t>
            </a:r>
            <a:r>
              <a:rPr 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, В.Я. Ром, А.А. </a:t>
            </a:r>
            <a:r>
              <a:rPr lang="ru-RU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Лобжанидзе</a:t>
            </a:r>
            <a:r>
              <a:rPr 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.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https://ru.wikipedia.org/wiki/Альтернативная_энергетика 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http</a:t>
            </a:r>
            <a:r>
              <a:rPr 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://volna.org/geografija/altiernativnaia_enierghiia.html#hcq=u3unJAp 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https</a:t>
            </a:r>
            <a:r>
              <a:rPr 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://ru.wikipedia.org/wiki/Геотермальная_электростанция 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http://electromarin.ru/krupneyshie_solnechnyie_elektrostantsii_rossii.html 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http</a:t>
            </a:r>
            <a:r>
              <a:rPr 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://dic.academic.ru/dic.nsf/ruwiki/102265 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http://greenevolution.ru/enc/wiki/volnovaya-elektrostanciya/ 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http://dic.academic.ru/dic.nsf/ruwiki/102265 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https://ru.wikipedia.org/wiki/Приливная_электростанция 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785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0601" y="0"/>
            <a:ext cx="91646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Задачи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124744"/>
            <a:ext cx="8229600" cy="485740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1. Рассказать об  особенностях  развития альтернативной </a:t>
            </a:r>
            <a:r>
              <a:rPr lang="ru-RU" dirty="0" smtClean="0">
                <a:solidFill>
                  <a:schemeClr val="tx1"/>
                </a:solidFill>
              </a:rPr>
              <a:t>энергетики </a:t>
            </a:r>
            <a:r>
              <a:rPr lang="ru-RU" dirty="0" smtClean="0">
                <a:solidFill>
                  <a:schemeClr val="tx1"/>
                </a:solidFill>
              </a:rPr>
              <a:t>в России.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 2. Выявить степень значимости альтернативной энергии в жизни страны.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3.Провести опрос среди учащихся по выявлению степени знаний альтернативных источников энергии.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1800" y="3601237"/>
            <a:ext cx="5588652" cy="3068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1546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67414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0"/>
            <a:ext cx="8229600" cy="6669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                                 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Введение</a:t>
            </a:r>
            <a:b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Актуальность работы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В современном мире каждая деятельность человека зависит от затрат энергии, поэтому от развития электроэнергетики зависит все хозяйство страны. Россия самая холодная страна мира, больше половины территории - вечная мерзлота. В связи с этим в стране поглощается много энергии. К тому же Россия является экспортером топлива и энергии. А традиционная электроэнергетика России использует </a:t>
            </a:r>
            <a:r>
              <a:rPr lang="ru-RU" dirty="0" err="1" smtClean="0">
                <a:solidFill>
                  <a:schemeClr val="tx1"/>
                </a:solidFill>
              </a:rPr>
              <a:t>невозобноляемые</a:t>
            </a:r>
            <a:r>
              <a:rPr lang="ru-RU" dirty="0" smtClean="0">
                <a:solidFill>
                  <a:schemeClr val="tx1"/>
                </a:solidFill>
              </a:rPr>
              <a:t> ресурсы(уголь, нефть, газ), которых осталось не так много. Вот почему уже сейчас нужно задумываться над развитием альтернативных источников энергии. Мы решили поработать над этой темой.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675" y="4596536"/>
            <a:ext cx="3960440" cy="21584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5626" y="4596536"/>
            <a:ext cx="3860649" cy="216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526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67414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88640"/>
            <a:ext cx="8784976" cy="6480720"/>
          </a:xfrm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chemeClr val="tx1"/>
                </a:solidFill>
              </a:rPr>
              <a:t>Альтернати́вная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энерге́тика</a:t>
            </a:r>
            <a:r>
              <a:rPr lang="ru-RU" dirty="0">
                <a:solidFill>
                  <a:schemeClr val="tx1"/>
                </a:solidFill>
              </a:rPr>
              <a:t> — совокупность перспективных способов получения, передачи и использования энергии, которые распространены не так широко, </a:t>
            </a:r>
            <a:r>
              <a:rPr lang="ru-RU" dirty="0" smtClean="0">
                <a:solidFill>
                  <a:schemeClr val="tx1"/>
                </a:solidFill>
              </a:rPr>
              <a:t>как традиционные</a:t>
            </a:r>
            <a:r>
              <a:rPr lang="ru-RU" dirty="0">
                <a:solidFill>
                  <a:schemeClr val="tx1"/>
                </a:solidFill>
              </a:rPr>
              <a:t>, однако представляют интерес из-за выгодности их использования при, как правило, низком риске причинения вреда окружающей среде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Альтернативные источники энергии</a:t>
            </a:r>
            <a:r>
              <a:rPr lang="ru-RU" dirty="0">
                <a:solidFill>
                  <a:schemeClr val="tx1"/>
                </a:solidFill>
              </a:rPr>
              <a:t> — это способы, устройства или сооружения, позволяющее получать электрическую энергию (или другой требуемый вид энергии) и заменяющий собой традиционные источники энергии, функционирующие на нефти, добываемом природном газе и угле. 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4086322"/>
            <a:ext cx="4104456" cy="275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346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7724" y="0"/>
            <a:ext cx="9167414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17" name="Стрелка вниз 16"/>
          <p:cNvSpPr/>
          <p:nvPr/>
        </p:nvSpPr>
        <p:spPr>
          <a:xfrm>
            <a:off x="7949763" y="1361817"/>
            <a:ext cx="849878" cy="2247882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85708" y="1412063"/>
            <a:ext cx="971838" cy="2371681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6141390" y="1393757"/>
            <a:ext cx="977719" cy="3885774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4101454" y="1429082"/>
            <a:ext cx="936104" cy="235626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2053737" y="1413404"/>
            <a:ext cx="1031619" cy="3455702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-8843" y="189268"/>
            <a:ext cx="9138533" cy="1224136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Альтернативные источники энергии</a:t>
            </a:r>
            <a:endParaRPr lang="ru-RU" sz="36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9322" y="1412063"/>
            <a:ext cx="936104" cy="2371680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6065166" y="1409179"/>
            <a:ext cx="936104" cy="3870352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4004660" y="1417461"/>
            <a:ext cx="936104" cy="2371680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2006991" y="1412063"/>
            <a:ext cx="936104" cy="3443272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063674" y="5368268"/>
            <a:ext cx="3312368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идроэнергетика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08482" y="4957843"/>
            <a:ext cx="1933122" cy="12311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Ветровая энергия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5143" y="3841042"/>
            <a:ext cx="2028594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Солнечная энергия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46892" y="3877878"/>
            <a:ext cx="3024337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Геотермальная энергетика</a:t>
            </a:r>
          </a:p>
        </p:txBody>
      </p:sp>
      <p:sp>
        <p:nvSpPr>
          <p:cNvPr id="2" name="Стрелка вниз 1"/>
          <p:cNvSpPr/>
          <p:nvPr/>
        </p:nvSpPr>
        <p:spPr>
          <a:xfrm>
            <a:off x="7792347" y="1393757"/>
            <a:ext cx="912074" cy="2215942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321628" y="3687301"/>
            <a:ext cx="1695476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Биотопливо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769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shade val="90000"/>
                <a:satMod val="160000"/>
                <a:lumMod val="98000"/>
                <a:lumOff val="2000"/>
              </a:schemeClr>
            </a:gs>
            <a:gs pos="6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31" y="0"/>
            <a:ext cx="9190829" cy="6883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0653" y="3925950"/>
            <a:ext cx="6512511" cy="11430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Солнечная энергия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107504" y="385294"/>
            <a:ext cx="6400800" cy="34747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>
                <a:solidFill>
                  <a:schemeClr val="tx1"/>
                </a:solidFill>
              </a:rPr>
              <a:t>Общее количество солнечной энергии, достигающее поверхности Земли в 6,7 раз больше мирового потенциала ресурсов органического топлива. Использование только 0,5 % этого запаса могло бы полностью покрыть мировую потребность в энергии на тысячелетия. Технический потенциал солнечной энергии в России (2,3 млрд. т </a:t>
            </a:r>
            <a:r>
              <a:rPr lang="ru-RU" dirty="0" err="1">
                <a:solidFill>
                  <a:schemeClr val="tx1"/>
                </a:solidFill>
              </a:rPr>
              <a:t>усл</a:t>
            </a:r>
            <a:r>
              <a:rPr lang="ru-RU" dirty="0">
                <a:solidFill>
                  <a:schemeClr val="tx1"/>
                </a:solidFill>
              </a:rPr>
              <a:t>. топлива в год) приблизительно в 2 раза выше сегодняшнего потребления топлива.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К</a:t>
            </a:r>
            <a:r>
              <a:rPr lang="ru-RU" altLang="ru-RU" dirty="0" smtClean="0">
                <a:solidFill>
                  <a:schemeClr val="tx1"/>
                </a:solidFill>
              </a:rPr>
              <a:t>рупная </a:t>
            </a:r>
            <a:r>
              <a:rPr lang="ru-RU" altLang="ru-RU" dirty="0">
                <a:solidFill>
                  <a:schemeClr val="tx1"/>
                </a:solidFill>
              </a:rPr>
              <a:t>солнечная </a:t>
            </a:r>
            <a:r>
              <a:rPr lang="ru-RU" altLang="ru-RU" dirty="0" smtClean="0">
                <a:solidFill>
                  <a:schemeClr val="tx1"/>
                </a:solidFill>
              </a:rPr>
              <a:t>электростанция в России </a:t>
            </a:r>
            <a:r>
              <a:rPr lang="ru-RU" altLang="ru-RU" dirty="0" err="1" smtClean="0">
                <a:solidFill>
                  <a:schemeClr val="tx1"/>
                </a:solidFill>
              </a:rPr>
              <a:t>расположенна</a:t>
            </a:r>
            <a:r>
              <a:rPr lang="ru-RU" altLang="ru-RU" dirty="0" smtClean="0">
                <a:solidFill>
                  <a:schemeClr val="tx1"/>
                </a:solidFill>
              </a:rPr>
              <a:t> </a:t>
            </a:r>
            <a:r>
              <a:rPr lang="ru-RU" altLang="ru-RU" dirty="0">
                <a:solidFill>
                  <a:schemeClr val="tx1"/>
                </a:solidFill>
              </a:rPr>
              <a:t>в Белгородской области, </a:t>
            </a:r>
            <a:r>
              <a:rPr lang="ru-RU" altLang="ru-RU" dirty="0" err="1">
                <a:solidFill>
                  <a:schemeClr val="tx1"/>
                </a:solidFill>
              </a:rPr>
              <a:t>Яковлевский</a:t>
            </a:r>
            <a:r>
              <a:rPr lang="ru-RU" altLang="ru-RU" dirty="0">
                <a:solidFill>
                  <a:schemeClr val="tx1"/>
                </a:solidFill>
              </a:rPr>
              <a:t> район хутор </a:t>
            </a:r>
            <a:r>
              <a:rPr lang="ru-RU" altLang="ru-RU" dirty="0" err="1">
                <a:solidFill>
                  <a:schemeClr val="tx1"/>
                </a:solidFill>
              </a:rPr>
              <a:t>Крапивенские</a:t>
            </a:r>
            <a:r>
              <a:rPr lang="ru-RU" altLang="ru-RU" dirty="0">
                <a:solidFill>
                  <a:schemeClr val="tx1"/>
                </a:solidFill>
              </a:rPr>
              <a:t> </a:t>
            </a:r>
            <a:r>
              <a:rPr lang="ru-RU" altLang="ru-RU" dirty="0" smtClean="0">
                <a:solidFill>
                  <a:schemeClr val="tx1"/>
                </a:solidFill>
              </a:rPr>
              <a:t>Дворы.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122" name="Picture 2" descr="http://1.bp.blogspot.com/-ZU5014sHIxI/VS5FNWWNO6I/AAAAAAAABME/u9yxIFVV36Y/s1600/g%C3%BCne%C5%9F%2Benerjis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328" y="4365104"/>
            <a:ext cx="3547051" cy="236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7467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42" y="0"/>
            <a:ext cx="9190830" cy="688715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0013" y="3832197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Ветровая энергия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88640"/>
            <a:ext cx="7292280" cy="4017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dirty="0">
                <a:solidFill>
                  <a:schemeClr val="tx1"/>
                </a:solidFill>
              </a:rPr>
              <a:t>России валовой потенциал ветровой энергии — 80 трлн. кВт/ч в год, а на Северном Кавказе — 200 млрд. кВт/ч (62 млн. т </a:t>
            </a:r>
            <a:r>
              <a:rPr lang="ru-RU" dirty="0" err="1">
                <a:solidFill>
                  <a:schemeClr val="tx1"/>
                </a:solidFill>
              </a:rPr>
              <a:t>усл</a:t>
            </a:r>
            <a:r>
              <a:rPr lang="ru-RU" dirty="0">
                <a:solidFill>
                  <a:schemeClr val="tx1"/>
                </a:solidFill>
              </a:rPr>
              <a:t>. топлива). Эти величины существенно больше соответствующих величин технического потенциала органического топлива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Одна из крупнейших ветровых станций России — Зеленоградская ВЭУ, расположенная в районе посёлка Куликово Зеленоградского района Калининградской области.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146" name="Picture 2" descr="http://news.tts.lt/fotos/Image/16/06/8/t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268" y="4191585"/>
            <a:ext cx="4471111" cy="265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5048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3415" y="0"/>
            <a:ext cx="919083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3429000"/>
            <a:ext cx="4899856" cy="150876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Геотермальная энергетика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260648"/>
            <a:ext cx="7543800" cy="5688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Геотермальная энергетика — направление энергетики, основанное на производстве электрической и тепловой энергии за счёт тепловой энергии, содержащейся в недрах земли, на геотермальных </a:t>
            </a:r>
            <a:r>
              <a:rPr lang="ru-RU" dirty="0" smtClean="0">
                <a:solidFill>
                  <a:schemeClr val="tx1"/>
                </a:solidFill>
              </a:rPr>
              <a:t>станциях.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Одна из крупнейших геотермальных электростанций в России </a:t>
            </a:r>
            <a:r>
              <a:rPr lang="ru-RU" dirty="0"/>
              <a:t> </a:t>
            </a:r>
            <a:r>
              <a:rPr lang="ru-RU" dirty="0" err="1" smtClean="0">
                <a:solidFill>
                  <a:schemeClr val="tx1"/>
                </a:solidFill>
              </a:rPr>
              <a:t>Мутновская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ГеоЭС</a:t>
            </a:r>
            <a:r>
              <a:rPr lang="ru-RU" dirty="0" smtClean="0">
                <a:solidFill>
                  <a:schemeClr val="tx1"/>
                </a:solidFill>
              </a:rPr>
              <a:t> расположена </a:t>
            </a:r>
            <a:r>
              <a:rPr lang="ru-RU" dirty="0">
                <a:solidFill>
                  <a:schemeClr val="tx1"/>
                </a:solidFill>
              </a:rPr>
              <a:t> к северо-востоку от вулкана </a:t>
            </a:r>
            <a:r>
              <a:rPr lang="ru-RU" dirty="0" err="1">
                <a:solidFill>
                  <a:schemeClr val="tx1"/>
                </a:solidFill>
              </a:rPr>
              <a:t>Мутновский</a:t>
            </a:r>
            <a:r>
              <a:rPr lang="ru-RU" dirty="0">
                <a:solidFill>
                  <a:schemeClr val="tx1"/>
                </a:solidFill>
              </a:rPr>
              <a:t> в юго-восточной части полуострова </a:t>
            </a:r>
            <a:r>
              <a:rPr lang="ru-RU" dirty="0" smtClean="0">
                <a:solidFill>
                  <a:schemeClr val="tx1"/>
                </a:solidFill>
              </a:rPr>
              <a:t>Камчатка.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 descr="http://cdn.tokyotimes.com/wp-content/uploads/2013/02/Geothermal_Energy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10107"/>
            <a:ext cx="4392488" cy="244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93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771</TotalTime>
  <Words>534</Words>
  <Application>Microsoft Office PowerPoint</Application>
  <PresentationFormat>Экран (4:3)</PresentationFormat>
  <Paragraphs>50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Воздушный поток</vt:lpstr>
      <vt:lpstr>Альтернативная энергетика моей страны.</vt:lpstr>
      <vt:lpstr>Слайд 2</vt:lpstr>
      <vt:lpstr>Задачи</vt:lpstr>
      <vt:lpstr>Слайд 4</vt:lpstr>
      <vt:lpstr>Слайд 5</vt:lpstr>
      <vt:lpstr>Слайд 6</vt:lpstr>
      <vt:lpstr>Солнечная энергия</vt:lpstr>
      <vt:lpstr>Ветровая энергия </vt:lpstr>
      <vt:lpstr>Геотермальная энергетика</vt:lpstr>
      <vt:lpstr>Альтернативная гидроэнергетика</vt:lpstr>
      <vt:lpstr>Альтернативные гидроэлектростанции</vt:lpstr>
      <vt:lpstr>Слайд 12</vt:lpstr>
      <vt:lpstr>Слайд 13</vt:lpstr>
      <vt:lpstr>Биото́пливо</vt:lpstr>
      <vt:lpstr>Сколько времени вы проводите за цифровой техникой в день? </vt:lpstr>
      <vt:lpstr>Знаете ли вы, что такое альтернативная энергетика? </vt:lpstr>
      <vt:lpstr>Какие способы использования альтернативных источников энергии вы знаете?</vt:lpstr>
      <vt:lpstr>Каковы перспективы альтернативной энергетики России?</vt:lpstr>
      <vt:lpstr>не оставляйте без необходимости включенными в сеть зарядные устройства для мобильных приборов(очень актуально из-за возрастающего объёма таких приборов);  </vt:lpstr>
      <vt:lpstr>Вывод: 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Калининград</dc:title>
  <dc:creator>Zalman</dc:creator>
  <cp:lastModifiedBy>User</cp:lastModifiedBy>
  <cp:revision>72</cp:revision>
  <dcterms:created xsi:type="dcterms:W3CDTF">2015-12-20T11:12:13Z</dcterms:created>
  <dcterms:modified xsi:type="dcterms:W3CDTF">2016-02-19T09:01:57Z</dcterms:modified>
</cp:coreProperties>
</file>