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9966"/>
    <a:srgbClr val="C89800"/>
    <a:srgbClr val="4D4D4D"/>
    <a:srgbClr val="1C1C1C"/>
    <a:srgbClr val="FF7F71"/>
    <a:srgbClr val="FFDDD9"/>
    <a:srgbClr val="FFCBC5"/>
    <a:srgbClr val="FFFF8B"/>
    <a:srgbClr val="FFFF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1210" y="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13" Type="http://schemas.openxmlformats.org/officeDocument/2006/relationships/image" Target="../media/image7.gif"/><Relationship Id="rId18" Type="http://schemas.openxmlformats.org/officeDocument/2006/relationships/image" Target="../media/image10.JPG"/><Relationship Id="rId3" Type="http://schemas.openxmlformats.org/officeDocument/2006/relationships/slide" Target="slide2.xml"/><Relationship Id="rId21" Type="http://schemas.openxmlformats.org/officeDocument/2006/relationships/image" Target="../media/image15.png"/><Relationship Id="rId7" Type="http://schemas.openxmlformats.org/officeDocument/2006/relationships/image" Target="../media/image3.jpg"/><Relationship Id="rId12" Type="http://schemas.openxmlformats.org/officeDocument/2006/relationships/image" Target="../media/image6.JPG"/><Relationship Id="rId17" Type="http://schemas.openxmlformats.org/officeDocument/2006/relationships/image" Target="../media/image11.png"/><Relationship Id="rId2" Type="http://schemas.openxmlformats.org/officeDocument/2006/relationships/slide" Target="slide1.xml"/><Relationship Id="rId16" Type="http://schemas.openxmlformats.org/officeDocument/2006/relationships/image" Target="../media/image10.png"/><Relationship Id="rId20" Type="http://schemas.openxmlformats.org/officeDocument/2006/relationships/image" Target="../media/image1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11" Type="http://schemas.openxmlformats.org/officeDocument/2006/relationships/image" Target="../media/image6.png"/><Relationship Id="rId24" Type="http://schemas.openxmlformats.org/officeDocument/2006/relationships/image" Target="../media/image16.png"/><Relationship Id="rId5" Type="http://schemas.openxmlformats.org/officeDocument/2006/relationships/image" Target="../media/image1.jpg"/><Relationship Id="rId15" Type="http://schemas.openxmlformats.org/officeDocument/2006/relationships/image" Target="../media/image9.jpg"/><Relationship Id="rId23" Type="http://schemas.openxmlformats.org/officeDocument/2006/relationships/image" Target="../media/image14.JPG"/><Relationship Id="rId10" Type="http://schemas.microsoft.com/office/2007/relationships/hdphoto" Target="../media/hdphoto1.wdp"/><Relationship Id="rId19" Type="http://schemas.openxmlformats.org/officeDocument/2006/relationships/image" Target="../media/image11.JPG"/><Relationship Id="rId4" Type="http://schemas.openxmlformats.org/officeDocument/2006/relationships/slide" Target="slide3.xml"/><Relationship Id="rId9" Type="http://schemas.openxmlformats.org/officeDocument/2006/relationships/image" Target="../media/image5.jpeg"/><Relationship Id="rId14" Type="http://schemas.openxmlformats.org/officeDocument/2006/relationships/image" Target="../media/image8.jpeg"/><Relationship Id="rId22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G"/><Relationship Id="rId13" Type="http://schemas.openxmlformats.org/officeDocument/2006/relationships/image" Target="../media/image23.png"/><Relationship Id="rId3" Type="http://schemas.openxmlformats.org/officeDocument/2006/relationships/slide" Target="slide2.xml"/><Relationship Id="rId7" Type="http://schemas.openxmlformats.org/officeDocument/2006/relationships/image" Target="../media/image18.png"/><Relationship Id="rId12" Type="http://schemas.openxmlformats.org/officeDocument/2006/relationships/image" Target="../media/image2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11" Type="http://schemas.openxmlformats.org/officeDocument/2006/relationships/image" Target="../media/image21.gif"/><Relationship Id="rId5" Type="http://schemas.openxmlformats.org/officeDocument/2006/relationships/image" Target="../media/image17.png"/><Relationship Id="rId15" Type="http://schemas.openxmlformats.org/officeDocument/2006/relationships/image" Target="../media/image25.png"/><Relationship Id="rId10" Type="http://schemas.openxmlformats.org/officeDocument/2006/relationships/image" Target="../media/image20.jpeg"/><Relationship Id="rId4" Type="http://schemas.openxmlformats.org/officeDocument/2006/relationships/slide" Target="slide3.xml"/><Relationship Id="rId9" Type="http://schemas.openxmlformats.org/officeDocument/2006/relationships/image" Target="../media/image7.gif"/><Relationship Id="rId14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G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hlinkClick r:id="rId2" action="ppaction://hlinksldjump"/>
          </p:cNvPr>
          <p:cNvSpPr/>
          <p:nvPr/>
        </p:nvSpPr>
        <p:spPr>
          <a:xfrm>
            <a:off x="4392000" y="36000"/>
            <a:ext cx="1584000" cy="468000"/>
          </a:xfrm>
          <a:prstGeom prst="roundRect">
            <a:avLst/>
          </a:prstGeom>
          <a:solidFill>
            <a:srgbClr val="FFFFE7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ahoma" pitchFamily="34" charset="0"/>
              </a:rPr>
              <a:t>понятия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5976000" y="72000"/>
            <a:ext cx="1620000" cy="468000"/>
          </a:xfrm>
          <a:prstGeom prst="roundRect">
            <a:avLst/>
          </a:prstGeom>
          <a:solidFill>
            <a:srgbClr val="FFE7E5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itchFamily="34" charset="0"/>
              </a:rPr>
              <a:t>опыт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7596000" y="72000"/>
            <a:ext cx="1476000" cy="468000"/>
          </a:xfrm>
          <a:prstGeom prst="roundRect">
            <a:avLst/>
          </a:prstGeom>
          <a:solidFill>
            <a:srgbClr val="FFE7E5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itchFamily="34" charset="0"/>
              </a:rPr>
              <a:t>задания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00" y="468000"/>
            <a:ext cx="9036000" cy="6336000"/>
          </a:xfrm>
          <a:prstGeom prst="rect">
            <a:avLst/>
          </a:prstGeom>
          <a:solidFill>
            <a:srgbClr val="FFFFE7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-108000"/>
            <a:ext cx="5465256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Радиоактивность</a:t>
            </a:r>
            <a:endParaRPr lang="ru-RU" sz="3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pSp>
        <p:nvGrpSpPr>
          <p:cNvPr id="114" name="Группа 113"/>
          <p:cNvGrpSpPr/>
          <p:nvPr/>
        </p:nvGrpSpPr>
        <p:grpSpPr>
          <a:xfrm>
            <a:off x="7272000" y="540000"/>
            <a:ext cx="1728000" cy="1190640"/>
            <a:chOff x="2339752" y="620688"/>
            <a:chExt cx="1728000" cy="1190640"/>
          </a:xfrm>
        </p:grpSpPr>
        <p:sp>
          <p:nvSpPr>
            <p:cNvPr id="115" name="Прямоугольник 114"/>
            <p:cNvSpPr/>
            <p:nvPr/>
          </p:nvSpPr>
          <p:spPr>
            <a:xfrm>
              <a:off x="2339752" y="620688"/>
              <a:ext cx="1728000" cy="1188000"/>
            </a:xfrm>
            <a:prstGeom prst="rect">
              <a:avLst/>
            </a:prstGeom>
            <a:blipFill>
              <a:blip r:embed="rId5"/>
              <a:stretch>
                <a:fillRect/>
              </a:stretch>
            </a:blip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2339752" y="1103442"/>
              <a:ext cx="17145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solidFill>
                    <a:schemeClr val="bg1"/>
                  </a:solidFill>
                  <a:effectLst>
                    <a:glow rad="101600">
                      <a:schemeClr val="tx1"/>
                    </a:glow>
                  </a:effectLst>
                  <a:latin typeface="Arial" pitchFamily="34" charset="0"/>
                  <a:cs typeface="Arial" pitchFamily="34" charset="0"/>
                </a:rPr>
                <a:t>Невидимые</a:t>
              </a:r>
            </a:p>
            <a:p>
              <a:r>
                <a:rPr lang="ru-RU" sz="2000" dirty="0" smtClean="0">
                  <a:solidFill>
                    <a:schemeClr val="bg1"/>
                  </a:solidFill>
                  <a:effectLst>
                    <a:glow rad="101600">
                      <a:schemeClr val="tx1"/>
                    </a:glow>
                  </a:effectLst>
                  <a:latin typeface="Arial" pitchFamily="34" charset="0"/>
                  <a:cs typeface="Arial" pitchFamily="34" charset="0"/>
                </a:rPr>
                <a:t>лучи</a:t>
              </a:r>
              <a:endParaRPr lang="ru-RU" sz="2000" dirty="0">
                <a:solidFill>
                  <a:schemeClr val="bg1"/>
                </a:solidFill>
                <a:effectLst>
                  <a:glow rad="101600">
                    <a:schemeClr val="tx1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17" name="Группа 32"/>
            <p:cNvGrpSpPr/>
            <p:nvPr/>
          </p:nvGrpSpPr>
          <p:grpSpPr>
            <a:xfrm>
              <a:off x="3647800" y="648000"/>
              <a:ext cx="397286" cy="367350"/>
              <a:chOff x="6438352" y="2076890"/>
              <a:chExt cx="428628" cy="387802"/>
            </a:xfrm>
          </p:grpSpPr>
          <p:sp>
            <p:nvSpPr>
              <p:cNvPr id="118" name="Овал 117"/>
              <p:cNvSpPr/>
              <p:nvPr/>
            </p:nvSpPr>
            <p:spPr>
              <a:xfrm>
                <a:off x="6438352" y="2076890"/>
                <a:ext cx="428628" cy="38780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19" name="Рисунок 118" descr="btn_quest.gif"/>
              <p:cNvPicPr preferRelativeResize="0">
                <a:picLocks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516041" y="2152907"/>
                <a:ext cx="285749" cy="267152"/>
              </a:xfrm>
              <a:prstGeom prst="rect">
                <a:avLst/>
              </a:prstGeom>
            </p:spPr>
          </p:pic>
        </p:grpSp>
      </p:grpSp>
      <p:grpSp>
        <p:nvGrpSpPr>
          <p:cNvPr id="120" name="Группа 119"/>
          <p:cNvGrpSpPr/>
          <p:nvPr/>
        </p:nvGrpSpPr>
        <p:grpSpPr>
          <a:xfrm>
            <a:off x="7272000" y="1836000"/>
            <a:ext cx="1728000" cy="1188000"/>
            <a:chOff x="2339752" y="620688"/>
            <a:chExt cx="1728000" cy="1188000"/>
          </a:xfrm>
        </p:grpSpPr>
        <p:sp>
          <p:nvSpPr>
            <p:cNvPr id="121" name="Прямоугольник 120"/>
            <p:cNvSpPr/>
            <p:nvPr/>
          </p:nvSpPr>
          <p:spPr>
            <a:xfrm>
              <a:off x="2339752" y="620688"/>
              <a:ext cx="1728000" cy="1188000"/>
            </a:xfrm>
            <a:prstGeom prst="rect">
              <a:avLst/>
            </a:prstGeom>
            <a:blipFill>
              <a:blip r:embed="rId7"/>
              <a:stretch>
                <a:fillRect/>
              </a:stretch>
            </a:blip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339752" y="1404000"/>
              <a:ext cx="1714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Частицы</a:t>
              </a:r>
              <a:endParaRPr lang="ru-RU" sz="2000" dirty="0"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3" name="Группа 32"/>
            <p:cNvGrpSpPr/>
            <p:nvPr/>
          </p:nvGrpSpPr>
          <p:grpSpPr>
            <a:xfrm>
              <a:off x="3647800" y="648000"/>
              <a:ext cx="397286" cy="367350"/>
              <a:chOff x="6438352" y="2076890"/>
              <a:chExt cx="428628" cy="387802"/>
            </a:xfrm>
          </p:grpSpPr>
          <p:sp>
            <p:nvSpPr>
              <p:cNvPr id="124" name="Овал 123"/>
              <p:cNvSpPr/>
              <p:nvPr/>
            </p:nvSpPr>
            <p:spPr>
              <a:xfrm>
                <a:off x="6438352" y="2076890"/>
                <a:ext cx="428628" cy="38780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25" name="Рисунок 124" descr="btn_quest.gif"/>
              <p:cNvPicPr preferRelativeResize="0">
                <a:picLocks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516041" y="2152907"/>
                <a:ext cx="285749" cy="267152"/>
              </a:xfrm>
              <a:prstGeom prst="rect">
                <a:avLst/>
              </a:prstGeom>
            </p:spPr>
          </p:pic>
        </p:grpSp>
      </p:grpSp>
      <p:grpSp>
        <p:nvGrpSpPr>
          <p:cNvPr id="126" name="Группа 125"/>
          <p:cNvGrpSpPr/>
          <p:nvPr/>
        </p:nvGrpSpPr>
        <p:grpSpPr>
          <a:xfrm>
            <a:off x="7272000" y="3132000"/>
            <a:ext cx="1728000" cy="1203198"/>
            <a:chOff x="2339752" y="620688"/>
            <a:chExt cx="1728000" cy="1203198"/>
          </a:xfrm>
        </p:grpSpPr>
        <p:sp>
          <p:nvSpPr>
            <p:cNvPr id="127" name="Прямоугольник 126"/>
            <p:cNvSpPr/>
            <p:nvPr/>
          </p:nvSpPr>
          <p:spPr>
            <a:xfrm>
              <a:off x="2339752" y="620688"/>
              <a:ext cx="1728000" cy="1188000"/>
            </a:xfrm>
            <a:prstGeom prst="rect">
              <a:avLst/>
            </a:prstGeom>
            <a:blipFill>
              <a:blip r:embed="rId8"/>
              <a:stretch>
                <a:fillRect/>
              </a:stretch>
            </a:blip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2339752" y="1116000"/>
              <a:ext cx="17145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Альфа-распад</a:t>
              </a:r>
              <a:endParaRPr lang="ru-RU" sz="2000" dirty="0"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29" name="Группа 32"/>
            <p:cNvGrpSpPr/>
            <p:nvPr/>
          </p:nvGrpSpPr>
          <p:grpSpPr>
            <a:xfrm>
              <a:off x="3647800" y="648000"/>
              <a:ext cx="397286" cy="367350"/>
              <a:chOff x="6438352" y="2076890"/>
              <a:chExt cx="428628" cy="387802"/>
            </a:xfrm>
          </p:grpSpPr>
          <p:sp>
            <p:nvSpPr>
              <p:cNvPr id="130" name="Овал 129"/>
              <p:cNvSpPr/>
              <p:nvPr/>
            </p:nvSpPr>
            <p:spPr>
              <a:xfrm>
                <a:off x="6438352" y="2076890"/>
                <a:ext cx="428628" cy="38780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31" name="Рисунок 130" descr="btn_quest.gif"/>
              <p:cNvPicPr preferRelativeResize="0">
                <a:picLocks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516041" y="2152907"/>
                <a:ext cx="285749" cy="267152"/>
              </a:xfrm>
              <a:prstGeom prst="rect">
                <a:avLst/>
              </a:prstGeom>
            </p:spPr>
          </p:pic>
        </p:grpSp>
      </p:grpSp>
      <p:grpSp>
        <p:nvGrpSpPr>
          <p:cNvPr id="133" name="Группа 132"/>
          <p:cNvGrpSpPr/>
          <p:nvPr/>
        </p:nvGrpSpPr>
        <p:grpSpPr>
          <a:xfrm>
            <a:off x="7272000" y="4428000"/>
            <a:ext cx="1728000" cy="1188000"/>
            <a:chOff x="2339752" y="620688"/>
            <a:chExt cx="1728000" cy="1188000"/>
          </a:xfrm>
        </p:grpSpPr>
        <p:sp>
          <p:nvSpPr>
            <p:cNvPr id="134" name="Прямоугольник 133"/>
            <p:cNvSpPr/>
            <p:nvPr/>
          </p:nvSpPr>
          <p:spPr>
            <a:xfrm>
              <a:off x="2339752" y="620688"/>
              <a:ext cx="1728000" cy="1188000"/>
            </a:xfrm>
            <a:prstGeom prst="rect">
              <a:avLst/>
            </a:prstGeom>
            <a:blipFill>
              <a:blip r:embed="rId8"/>
              <a:stretch>
                <a:fillRect/>
              </a:stretch>
            </a:blip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5" name="TextBox 134"/>
            <p:cNvSpPr txBox="1"/>
            <p:nvPr/>
          </p:nvSpPr>
          <p:spPr>
            <a:xfrm>
              <a:off x="2339752" y="1404000"/>
              <a:ext cx="17145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Бета-распад</a:t>
              </a:r>
              <a:endParaRPr lang="ru-RU" sz="2000" dirty="0"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136" name="Группа 32"/>
            <p:cNvGrpSpPr/>
            <p:nvPr/>
          </p:nvGrpSpPr>
          <p:grpSpPr>
            <a:xfrm>
              <a:off x="3647800" y="648000"/>
              <a:ext cx="397286" cy="367350"/>
              <a:chOff x="6438352" y="2076890"/>
              <a:chExt cx="428628" cy="387802"/>
            </a:xfrm>
          </p:grpSpPr>
          <p:sp>
            <p:nvSpPr>
              <p:cNvPr id="141" name="Овал 140"/>
              <p:cNvSpPr/>
              <p:nvPr/>
            </p:nvSpPr>
            <p:spPr>
              <a:xfrm>
                <a:off x="6438352" y="2076890"/>
                <a:ext cx="428628" cy="38780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43" name="Рисунок 142" descr="btn_quest.gif"/>
              <p:cNvPicPr preferRelativeResize="0">
                <a:picLocks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6516041" y="2152907"/>
                <a:ext cx="285749" cy="267152"/>
              </a:xfrm>
              <a:prstGeom prst="rect">
                <a:avLst/>
              </a:prstGeom>
            </p:spPr>
          </p:pic>
        </p:grpSp>
      </p:grpSp>
      <p:pic>
        <p:nvPicPr>
          <p:cNvPr id="9" name="Рисунок 8"/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20000" contras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46285"/>
            <a:ext cx="2943225" cy="23812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60" name="TextBox 159"/>
          <p:cNvSpPr txBox="1"/>
          <p:nvPr/>
        </p:nvSpPr>
        <p:spPr>
          <a:xfrm>
            <a:off x="3747592" y="639320"/>
            <a:ext cx="3370987" cy="2300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ln w="11430"/>
                <a:solidFill>
                  <a:srgbClr val="C00000"/>
                </a:solidFill>
                <a:cs typeface="Aparajita" pitchFamily="34" charset="0"/>
              </a:rPr>
              <a:t>Радиоактивность — </a:t>
            </a:r>
            <a:endParaRPr lang="ru-RU" sz="2400" dirty="0" smtClean="0">
              <a:ln w="11430"/>
              <a:solidFill>
                <a:srgbClr val="C00000"/>
              </a:solidFill>
              <a:cs typeface="Aparajita" pitchFamily="34" charset="0"/>
            </a:endParaRPr>
          </a:p>
          <a:p>
            <a:r>
              <a:rPr lang="ru-RU" sz="2400" dirty="0" smtClean="0">
                <a:ln w="11430"/>
                <a:solidFill>
                  <a:srgbClr val="C00000"/>
                </a:solidFill>
                <a:cs typeface="Aparajita" pitchFamily="34" charset="0"/>
              </a:rPr>
              <a:t>это </a:t>
            </a:r>
            <a:r>
              <a:rPr lang="ru-RU" sz="2400" dirty="0">
                <a:ln w="11430"/>
                <a:solidFill>
                  <a:srgbClr val="C00000"/>
                </a:solidFill>
                <a:cs typeface="Aparajita" pitchFamily="34" charset="0"/>
              </a:rPr>
              <a:t>способность атомов </a:t>
            </a:r>
            <a:endParaRPr lang="ru-RU" sz="2400" dirty="0" smtClean="0">
              <a:ln w="11430"/>
              <a:solidFill>
                <a:srgbClr val="C00000"/>
              </a:solidFill>
              <a:cs typeface="Aparajita" pitchFamily="34" charset="0"/>
            </a:endParaRPr>
          </a:p>
          <a:p>
            <a:r>
              <a:rPr lang="ru-RU" sz="2400" dirty="0" smtClean="0">
                <a:ln w="11430"/>
                <a:solidFill>
                  <a:srgbClr val="C00000"/>
                </a:solidFill>
                <a:cs typeface="Aparajita" pitchFamily="34" charset="0"/>
              </a:rPr>
              <a:t>некоторых </a:t>
            </a:r>
            <a:r>
              <a:rPr lang="ru-RU" sz="2400" dirty="0">
                <a:ln w="11430"/>
                <a:solidFill>
                  <a:srgbClr val="C00000"/>
                </a:solidFill>
                <a:cs typeface="Aparajita" pitchFamily="34" charset="0"/>
              </a:rPr>
              <a:t>химических </a:t>
            </a:r>
            <a:endParaRPr lang="ru-RU" sz="2400" dirty="0" smtClean="0">
              <a:ln w="11430"/>
              <a:solidFill>
                <a:srgbClr val="C00000"/>
              </a:solidFill>
              <a:cs typeface="Aparajita" pitchFamily="34" charset="0"/>
            </a:endParaRPr>
          </a:p>
          <a:p>
            <a:r>
              <a:rPr lang="ru-RU" sz="2400" dirty="0" smtClean="0">
                <a:ln w="11430"/>
                <a:solidFill>
                  <a:srgbClr val="C00000"/>
                </a:solidFill>
                <a:cs typeface="Aparajita" pitchFamily="34" charset="0"/>
              </a:rPr>
              <a:t>элементов </a:t>
            </a:r>
            <a:r>
              <a:rPr lang="ru-RU" sz="2400" dirty="0">
                <a:ln w="11430"/>
                <a:solidFill>
                  <a:srgbClr val="C00000"/>
                </a:solidFill>
                <a:cs typeface="Aparajita" pitchFamily="34" charset="0"/>
              </a:rPr>
              <a:t>к </a:t>
            </a:r>
            <a:endParaRPr lang="ru-RU" sz="2400" dirty="0" smtClean="0">
              <a:ln w="11430"/>
              <a:solidFill>
                <a:srgbClr val="C00000"/>
              </a:solidFill>
              <a:cs typeface="Aparajita" pitchFamily="34" charset="0"/>
            </a:endParaRPr>
          </a:p>
          <a:p>
            <a:r>
              <a:rPr lang="ru-RU" sz="2400" dirty="0" smtClean="0">
                <a:ln w="11430"/>
                <a:solidFill>
                  <a:srgbClr val="C00000"/>
                </a:solidFill>
                <a:cs typeface="Aparajita" pitchFamily="34" charset="0"/>
              </a:rPr>
              <a:t>самопроизвольному </a:t>
            </a:r>
          </a:p>
          <a:p>
            <a:r>
              <a:rPr lang="ru-RU" sz="2400" dirty="0" smtClean="0">
                <a:ln w="11430"/>
                <a:solidFill>
                  <a:srgbClr val="C00000"/>
                </a:solidFill>
                <a:cs typeface="Aparajita" pitchFamily="34" charset="0"/>
              </a:rPr>
              <a:t>излучению</a:t>
            </a:r>
            <a:r>
              <a:rPr lang="ru-RU" sz="2400" dirty="0">
                <a:ln w="11430"/>
                <a:solidFill>
                  <a:srgbClr val="C00000"/>
                </a:solidFill>
                <a:cs typeface="Aparajita" pitchFamily="34" charset="0"/>
              </a:rPr>
              <a:t>. </a:t>
            </a:r>
          </a:p>
        </p:txBody>
      </p:sp>
      <p:sp>
        <p:nvSpPr>
          <p:cNvPr id="162" name="Прямоугольник 161"/>
          <p:cNvSpPr/>
          <p:nvPr/>
        </p:nvSpPr>
        <p:spPr>
          <a:xfrm>
            <a:off x="231167" y="651006"/>
            <a:ext cx="3404833" cy="482754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Анри Беккерель, 1896г.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4" name="TextBox 163"/>
              <p:cNvSpPr txBox="1"/>
              <p:nvPr/>
            </p:nvSpPr>
            <p:spPr>
              <a:xfrm>
                <a:off x="3852000" y="2952000"/>
                <a:ext cx="1226233" cy="57600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3200" i="1" smtClean="0">
                              <a:latin typeface="Cambria Math"/>
                            </a:rPr>
                          </m:ctrlPr>
                        </m:sPrePr>
                        <m:sub>
                          <m:r>
                            <a:rPr lang="en-US" sz="3200" b="0" i="1" smtClean="0">
                              <a:latin typeface="Cambria Math"/>
                            </a:rPr>
                            <m:t>83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208</m:t>
                          </m:r>
                        </m:sup>
                        <m:e>
                          <m:r>
                            <a:rPr lang="en-US" sz="3200" b="0" i="1" smtClean="0">
                              <a:latin typeface="Cambria Math"/>
                            </a:rPr>
                            <m:t>𝐵𝑖</m:t>
                          </m:r>
                        </m:e>
                      </m:sPre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64" name="TextBox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000" y="2952000"/>
                <a:ext cx="1226233" cy="57600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  <a:ln>
                <a:solidFill>
                  <a:schemeClr val="bg1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5" name="Прямоугольник 164"/>
          <p:cNvSpPr/>
          <p:nvPr/>
        </p:nvSpPr>
        <p:spPr>
          <a:xfrm>
            <a:off x="231167" y="3726000"/>
            <a:ext cx="68874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Радиоактивный распад — спонтанное изменение состава или внутреннего строения нестабильных атомных ядер (заряда Z, массового числа A) </a:t>
            </a:r>
            <a:r>
              <a:rPr lang="ru-RU" sz="2400" dirty="0" smtClean="0"/>
              <a:t>путём</a:t>
            </a:r>
            <a:br>
              <a:rPr lang="ru-RU" sz="2400" dirty="0" smtClean="0"/>
            </a:br>
            <a:r>
              <a:rPr lang="ru-RU" sz="2400" smtClean="0"/>
              <a:t>                               испускания </a:t>
            </a:r>
            <a:r>
              <a:rPr lang="ru-RU" sz="2400" dirty="0"/>
              <a:t>элементарных частиц</a:t>
            </a:r>
            <a:r>
              <a:rPr lang="ru-RU" sz="2400" dirty="0" smtClean="0"/>
              <a:t>,</a:t>
            </a:r>
            <a:br>
              <a:rPr lang="ru-RU" sz="2400" dirty="0" smtClean="0"/>
            </a:br>
            <a:r>
              <a:rPr lang="ru-RU" sz="2400" smtClean="0"/>
              <a:t>                               гамма-квантов </a:t>
            </a:r>
            <a:r>
              <a:rPr lang="ru-RU" sz="2400" dirty="0"/>
              <a:t>и/или </a:t>
            </a:r>
            <a:r>
              <a:rPr lang="ru-RU" sz="2400" dirty="0" smtClean="0"/>
              <a:t>ядерных</a:t>
            </a:r>
            <a:br>
              <a:rPr lang="ru-RU" sz="2400" dirty="0" smtClean="0"/>
            </a:br>
            <a:r>
              <a:rPr lang="ru-RU" sz="2400" smtClean="0"/>
              <a:t>                               фрагментов</a:t>
            </a:r>
            <a:r>
              <a:rPr lang="ru-RU" sz="2400" dirty="0"/>
              <a:t>.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" y="4932000"/>
            <a:ext cx="2057400" cy="1238250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grpSp>
        <p:nvGrpSpPr>
          <p:cNvPr id="37" name="Группа 36"/>
          <p:cNvGrpSpPr/>
          <p:nvPr/>
        </p:nvGrpSpPr>
        <p:grpSpPr>
          <a:xfrm>
            <a:off x="108000" y="540000"/>
            <a:ext cx="7056000" cy="3060000"/>
            <a:chOff x="108000" y="540000"/>
            <a:chExt cx="7056000" cy="3060000"/>
          </a:xfrm>
        </p:grpSpPr>
        <p:sp>
          <p:nvSpPr>
            <p:cNvPr id="38" name="Прямоугольник с двумя скругленными противолежащими углами 37"/>
            <p:cNvSpPr/>
            <p:nvPr/>
          </p:nvSpPr>
          <p:spPr>
            <a:xfrm>
              <a:off x="108000" y="540000"/>
              <a:ext cx="7056000" cy="3060000"/>
            </a:xfrm>
            <a:prstGeom prst="round2DiagRect">
              <a:avLst/>
            </a:prstGeom>
            <a:solidFill>
              <a:schemeClr val="bg1"/>
            </a:solidFill>
            <a:ln w="12700">
              <a:solidFill>
                <a:srgbClr val="C898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endPara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endPara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9" name="Группа 143"/>
            <p:cNvGrpSpPr/>
            <p:nvPr/>
          </p:nvGrpSpPr>
          <p:grpSpPr>
            <a:xfrm>
              <a:off x="6696000" y="576000"/>
              <a:ext cx="428628" cy="428628"/>
              <a:chOff x="8452800" y="2000240"/>
              <a:chExt cx="428628" cy="428628"/>
            </a:xfrm>
          </p:grpSpPr>
          <p:sp>
            <p:nvSpPr>
              <p:cNvPr id="46" name="Овал 45"/>
              <p:cNvSpPr/>
              <p:nvPr/>
            </p:nvSpPr>
            <p:spPr>
              <a:xfrm>
                <a:off x="8452800" y="2000240"/>
                <a:ext cx="428628" cy="428628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47" name="Рисунок 46" descr="btn_close.gif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532000" y="2071678"/>
                <a:ext cx="285750" cy="295275"/>
              </a:xfrm>
              <a:prstGeom prst="rect">
                <a:avLst/>
              </a:prstGeom>
            </p:spPr>
          </p:pic>
        </p:grpSp>
        <p:pic>
          <p:nvPicPr>
            <p:cNvPr id="40" name="Picture 4" descr="C:\Users\Gesha\Desktop\0009-009-V-rezultate-opyta-provedennogo-pod-rukovodstvom-anglijskogo-fizika.jpg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251520" y="1484784"/>
              <a:ext cx="1404156" cy="2018073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</p:pic>
        <p:pic>
          <p:nvPicPr>
            <p:cNvPr id="41" name="Рисунок 40"/>
            <p:cNvPicPr>
              <a:picLocks noChangeAspect="1"/>
            </p:cNvPicPr>
            <p:nvPr/>
          </p:nvPicPr>
          <p:blipFill>
            <a:blip r:embed="rId15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1640" y="717675"/>
              <a:ext cx="3514671" cy="2704649"/>
            </a:xfrm>
            <a:prstGeom prst="rect">
              <a:avLst/>
            </a:prstGeom>
          </p:spPr>
        </p:pic>
        <p:sp>
          <p:nvSpPr>
            <p:cNvPr id="42" name="TextBox 41"/>
            <p:cNvSpPr txBox="1"/>
            <p:nvPr/>
          </p:nvSpPr>
          <p:spPr>
            <a:xfrm>
              <a:off x="4635725" y="774583"/>
              <a:ext cx="1130438" cy="460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 smtClean="0"/>
                <a:t>α</a:t>
              </a:r>
              <a:r>
                <a:rPr lang="ru-RU" sz="2400" dirty="0" smtClean="0"/>
                <a:t>-лучи </a:t>
              </a:r>
              <a:endParaRPr lang="ru-RU" sz="24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4635725" y="1275507"/>
              <a:ext cx="1119217" cy="460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 smtClean="0"/>
                <a:t>β</a:t>
              </a:r>
              <a:r>
                <a:rPr lang="ru-RU" sz="2400" dirty="0" smtClean="0"/>
                <a:t>-лучи </a:t>
              </a:r>
              <a:endParaRPr lang="ru-RU" sz="24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635725" y="1735597"/>
              <a:ext cx="1093569" cy="46009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l-GR" sz="2400" dirty="0" smtClean="0"/>
                <a:t>γ</a:t>
              </a:r>
              <a:r>
                <a:rPr lang="ru-RU" sz="2400" dirty="0" smtClean="0"/>
                <a:t>-лучи 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542156" y="2636912"/>
              <a:ext cx="337591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Излучение в магнитном поле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8" name="Группа 47"/>
          <p:cNvGrpSpPr/>
          <p:nvPr/>
        </p:nvGrpSpPr>
        <p:grpSpPr>
          <a:xfrm>
            <a:off x="108000" y="540000"/>
            <a:ext cx="7056000" cy="3060000"/>
            <a:chOff x="108000" y="540000"/>
            <a:chExt cx="7056000" cy="3060000"/>
          </a:xfrm>
        </p:grpSpPr>
        <p:sp>
          <p:nvSpPr>
            <p:cNvPr id="49" name="Прямоугольник с двумя скругленными противолежащими углами 48"/>
            <p:cNvSpPr/>
            <p:nvPr/>
          </p:nvSpPr>
          <p:spPr>
            <a:xfrm>
              <a:off x="108000" y="540000"/>
              <a:ext cx="7056000" cy="3060000"/>
            </a:xfrm>
            <a:prstGeom prst="round2DiagRect">
              <a:avLst/>
            </a:prstGeom>
            <a:solidFill>
              <a:schemeClr val="bg1"/>
            </a:solidFill>
            <a:ln w="12700">
              <a:solidFill>
                <a:srgbClr val="C898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endPara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endPara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50" name="Группа 143"/>
            <p:cNvGrpSpPr/>
            <p:nvPr/>
          </p:nvGrpSpPr>
          <p:grpSpPr>
            <a:xfrm>
              <a:off x="6696000" y="576000"/>
              <a:ext cx="428628" cy="428628"/>
              <a:chOff x="8452800" y="2000240"/>
              <a:chExt cx="428628" cy="428628"/>
            </a:xfrm>
          </p:grpSpPr>
          <p:sp>
            <p:nvSpPr>
              <p:cNvPr id="57" name="Овал 56"/>
              <p:cNvSpPr/>
              <p:nvPr/>
            </p:nvSpPr>
            <p:spPr>
              <a:xfrm>
                <a:off x="8452800" y="2000240"/>
                <a:ext cx="428628" cy="428628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58" name="Рисунок 57" descr="btn_close.gif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532000" y="2071678"/>
                <a:ext cx="285750" cy="295275"/>
              </a:xfrm>
              <a:prstGeom prst="rect">
                <a:avLst/>
              </a:prstGeom>
            </p:spPr>
          </p:pic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1" name="TextBox 50"/>
                <p:cNvSpPr txBox="1"/>
                <p:nvPr/>
              </p:nvSpPr>
              <p:spPr>
                <a:xfrm>
                  <a:off x="1116183" y="557861"/>
                  <a:ext cx="5524401" cy="95872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Pre>
                        <m:sPrePr>
                          <m:ctrlPr>
                            <a:rPr lang="en-US" sz="3200" i="1" smtClean="0">
                              <a:latin typeface="Cambria Math"/>
                              <a:cs typeface="Arial" pitchFamily="34" charset="0"/>
                            </a:rPr>
                          </m:ctrlPr>
                        </m:sPrePr>
                        <m:sub>
                          <m:r>
                            <a:rPr lang="en-US" sz="3200" b="0" i="1" smtClean="0"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/>
                              <a:cs typeface="Arial" pitchFamily="34" charset="0"/>
                            </a:rPr>
                            <m:t>4</m:t>
                          </m:r>
                        </m:sup>
                        <m:e>
                          <m:r>
                            <a:rPr lang="en-US" sz="3200" b="0" i="1" smtClean="0">
                              <a:latin typeface="Cambria Math"/>
                              <a:cs typeface="Arial" pitchFamily="34" charset="0"/>
                            </a:rPr>
                            <m:t>𝐻𝑒</m:t>
                          </m:r>
                          <m:r>
                            <a:rPr lang="en-US" sz="3200" b="0" i="1" smtClean="0">
                              <a:latin typeface="Cambria Math"/>
                              <a:cs typeface="Arial" pitchFamily="34" charset="0"/>
                            </a:rPr>
                            <m:t>  </m:t>
                          </m:r>
                        </m:e>
                      </m:sPre>
                    </m:oMath>
                  </a14:m>
                  <a:r>
                    <a:rPr lang="el-GR" sz="2400" dirty="0" smtClean="0">
                      <a:latin typeface="Arial" pitchFamily="34" charset="0"/>
                      <a:cs typeface="Arial" pitchFamily="34" charset="0"/>
                    </a:rPr>
                    <a:t>α</a:t>
                  </a:r>
                  <a:r>
                    <a:rPr lang="ru-RU" sz="2400" dirty="0" smtClean="0">
                      <a:latin typeface="Arial" pitchFamily="34" charset="0"/>
                      <a:cs typeface="Arial" pitchFamily="34" charset="0"/>
                    </a:rPr>
                    <a:t>-частица – полностью</a:t>
                  </a:r>
                  <a:r>
                    <a:rPr lang="en-US" sz="2400" dirty="0" smtClean="0">
                      <a:latin typeface="Arial" pitchFamily="34" charset="0"/>
                      <a:cs typeface="Arial" pitchFamily="34" charset="0"/>
                    </a:rPr>
                    <a:t/>
                  </a:r>
                  <a:br>
                    <a:rPr lang="en-US" sz="2400" dirty="0" smtClean="0">
                      <a:latin typeface="Arial" pitchFamily="34" charset="0"/>
                      <a:cs typeface="Arial" pitchFamily="34" charset="0"/>
                    </a:rPr>
                  </a:br>
                  <a:r>
                    <a:rPr lang="en-US" sz="2400" dirty="0" smtClean="0">
                      <a:latin typeface="Arial" pitchFamily="34" charset="0"/>
                      <a:cs typeface="Arial" pitchFamily="34" charset="0"/>
                    </a:rPr>
                    <a:t>              </a:t>
                  </a:r>
                  <a:r>
                    <a:rPr lang="ru-RU" sz="2400" dirty="0" smtClean="0">
                      <a:latin typeface="Arial" pitchFamily="34" charset="0"/>
                      <a:cs typeface="Arial" pitchFamily="34" charset="0"/>
                    </a:rPr>
                    <a:t>ионизированный атом гелия</a:t>
                  </a:r>
                  <a:endParaRPr lang="ru-RU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51" name="TextBox 5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16183" y="557861"/>
                  <a:ext cx="5524401" cy="958724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 b="-14013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2" name="Овал 51"/>
            <p:cNvSpPr>
              <a:spLocks noChangeAspect="1"/>
            </p:cNvSpPr>
            <p:nvPr/>
          </p:nvSpPr>
          <p:spPr>
            <a:xfrm>
              <a:off x="556734" y="1672102"/>
              <a:ext cx="315311" cy="328179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20000"/>
                    <a:lumOff val="8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800" dirty="0">
                  <a:solidFill>
                    <a:schemeClr val="tx2">
                      <a:lumMod val="75000"/>
                    </a:schemeClr>
                  </a:solidFill>
                </a:rPr>
                <a:t>-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Box 52"/>
                <p:cNvSpPr txBox="1"/>
                <p:nvPr/>
              </p:nvSpPr>
              <p:spPr>
                <a:xfrm>
                  <a:off x="888948" y="1539443"/>
                  <a:ext cx="4726600" cy="59349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Pre>
                        <m:sPrePr>
                          <m:ctrlPr>
                            <a:rPr lang="en-US" sz="3200" i="1" smtClean="0">
                              <a:latin typeface="Cambria Math"/>
                              <a:cs typeface="Arial" pitchFamily="34" charset="0"/>
                            </a:rPr>
                          </m:ctrlPr>
                        </m:sPrePr>
                        <m:sub>
                          <m:r>
                            <a:rPr lang="en-US" sz="3200" b="0" i="1" smtClean="0">
                              <a:latin typeface="Cambria Math"/>
                              <a:cs typeface="Arial" pitchFamily="34" charset="0"/>
                            </a:rPr>
                            <m:t>−1</m:t>
                          </m:r>
                        </m:sub>
                        <m:sup>
                          <m:r>
                            <a:rPr lang="en-US" sz="3200" b="0" i="1" smtClean="0">
                              <a:latin typeface="Cambria Math"/>
                              <a:cs typeface="Arial" pitchFamily="34" charset="0"/>
                            </a:rPr>
                            <m:t>0</m:t>
                          </m:r>
                        </m:sup>
                        <m:e>
                          <m:r>
                            <a:rPr lang="en-US" sz="3200" b="0" i="1" smtClean="0">
                              <a:latin typeface="Cambria Math"/>
                              <a:cs typeface="Arial" pitchFamily="34" charset="0"/>
                            </a:rPr>
                            <m:t>𝑒</m:t>
                          </m:r>
                          <m:r>
                            <a:rPr lang="en-US" sz="3200" b="0" i="1" smtClean="0">
                              <a:latin typeface="Cambria Math"/>
                              <a:cs typeface="Arial" pitchFamily="34" charset="0"/>
                            </a:rPr>
                            <m:t> </m:t>
                          </m:r>
                        </m:e>
                      </m:sPre>
                    </m:oMath>
                  </a14:m>
                  <a:r>
                    <a:rPr lang="en-US" sz="2400" dirty="0" smtClean="0">
                      <a:latin typeface="Arial" pitchFamily="34" charset="0"/>
                      <a:cs typeface="Arial" pitchFamily="34" charset="0"/>
                    </a:rPr>
                    <a:t>   </a:t>
                  </a:r>
                  <a:r>
                    <a:rPr lang="el-GR" sz="2400" dirty="0" smtClean="0">
                      <a:latin typeface="Arial" pitchFamily="34" charset="0"/>
                      <a:cs typeface="Arial" pitchFamily="34" charset="0"/>
                    </a:rPr>
                    <a:t>β</a:t>
                  </a:r>
                  <a:r>
                    <a:rPr lang="ru-RU" sz="2400" dirty="0" smtClean="0">
                      <a:latin typeface="Arial" pitchFamily="34" charset="0"/>
                      <a:cs typeface="Arial" pitchFamily="34" charset="0"/>
                    </a:rPr>
                    <a:t>-частица - электрон</a:t>
                  </a:r>
                  <a:endParaRPr lang="ru-RU" sz="2400" dirty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mc:Choice>
          <mc:Fallback xmlns="">
            <p:sp>
              <p:nvSpPr>
                <p:cNvPr id="53" name="TextBox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88948" y="1539443"/>
                  <a:ext cx="4726600" cy="593496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 b="-19588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4" name="TextBox 53"/>
            <p:cNvSpPr txBox="1"/>
            <p:nvPr/>
          </p:nvSpPr>
          <p:spPr>
            <a:xfrm>
              <a:off x="4114800" y="297542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dirty="0"/>
            </a:p>
          </p:txBody>
        </p:sp>
        <p:pic>
          <p:nvPicPr>
            <p:cNvPr id="55" name="Рисунок 54"/>
            <p:cNvPicPr>
              <a:picLocks noChangeAspect="1"/>
            </p:cNvPicPr>
            <p:nvPr/>
          </p:nvPicPr>
          <p:blipFill>
            <a:blip r:embed="rId18">
              <a:clrChange>
                <a:clrFrom>
                  <a:srgbClr val="F7FFFF"/>
                </a:clrFrom>
                <a:clrTo>
                  <a:srgbClr val="F7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7189" y="624193"/>
              <a:ext cx="914400" cy="790575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>
              <a:off x="556734" y="2501634"/>
              <a:ext cx="5868622" cy="8417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>
                  <a:latin typeface="Arial" pitchFamily="34" charset="0"/>
                  <a:cs typeface="Arial" pitchFamily="34" charset="0"/>
                </a:rPr>
                <a:t>γ</a:t>
              </a: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-частица – квант электромагнитного излучения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" name="Группа 58"/>
          <p:cNvGrpSpPr/>
          <p:nvPr/>
        </p:nvGrpSpPr>
        <p:grpSpPr>
          <a:xfrm>
            <a:off x="108000" y="3672000"/>
            <a:ext cx="7056000" cy="3060000"/>
            <a:chOff x="108000" y="540000"/>
            <a:chExt cx="7056000" cy="3060000"/>
          </a:xfrm>
        </p:grpSpPr>
        <p:sp>
          <p:nvSpPr>
            <p:cNvPr id="60" name="Прямоугольник с двумя скругленными противолежащими углами 59"/>
            <p:cNvSpPr/>
            <p:nvPr/>
          </p:nvSpPr>
          <p:spPr>
            <a:xfrm>
              <a:off x="108000" y="540000"/>
              <a:ext cx="7056000" cy="3060000"/>
            </a:xfrm>
            <a:prstGeom prst="round2DiagRect">
              <a:avLst/>
            </a:prstGeom>
            <a:solidFill>
              <a:schemeClr val="bg1"/>
            </a:solidFill>
            <a:ln w="12700">
              <a:solidFill>
                <a:srgbClr val="C898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endPara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endPara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61" name="Группа 143"/>
            <p:cNvGrpSpPr/>
            <p:nvPr/>
          </p:nvGrpSpPr>
          <p:grpSpPr>
            <a:xfrm>
              <a:off x="6696000" y="576000"/>
              <a:ext cx="428628" cy="428628"/>
              <a:chOff x="8452800" y="2000240"/>
              <a:chExt cx="428628" cy="428628"/>
            </a:xfrm>
          </p:grpSpPr>
          <p:sp>
            <p:nvSpPr>
              <p:cNvPr id="67" name="Овал 66"/>
              <p:cNvSpPr/>
              <p:nvPr/>
            </p:nvSpPr>
            <p:spPr>
              <a:xfrm>
                <a:off x="8452800" y="2000240"/>
                <a:ext cx="428628" cy="428628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68" name="Рисунок 67" descr="btn_close.gif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532000" y="2071678"/>
                <a:ext cx="285750" cy="295275"/>
              </a:xfrm>
              <a:prstGeom prst="rect">
                <a:avLst/>
              </a:prstGeom>
            </p:spPr>
          </p:pic>
        </p:grpSp>
        <p:sp>
          <p:nvSpPr>
            <p:cNvPr id="62" name="TextBox 61"/>
            <p:cNvSpPr txBox="1"/>
            <p:nvPr/>
          </p:nvSpPr>
          <p:spPr>
            <a:xfrm>
              <a:off x="4114800" y="297542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dirty="0"/>
            </a:p>
          </p:txBody>
        </p:sp>
        <p:pic>
          <p:nvPicPr>
            <p:cNvPr id="63" name="Рисунок 62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8150" y="647438"/>
              <a:ext cx="3676650" cy="1019175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</p:pic>
        <p:pic>
          <p:nvPicPr>
            <p:cNvPr id="64" name="Рисунок 63"/>
            <p:cNvPicPr>
              <a:picLocks noChangeAspect="1"/>
            </p:cNvPicPr>
            <p:nvPr/>
          </p:nvPicPr>
          <p:blipFill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9412" y="1819685"/>
              <a:ext cx="2366059" cy="1702201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Box 64"/>
                <p:cNvSpPr txBox="1"/>
                <p:nvPr/>
              </p:nvSpPr>
              <p:spPr>
                <a:xfrm>
                  <a:off x="2405903" y="2855260"/>
                  <a:ext cx="3787255" cy="47147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PrePr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88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226</m:t>
                            </m:r>
                          </m:sup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𝑅𝑎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→</m:t>
                            </m:r>
                          </m:e>
                        </m:sPre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sPre>
                          <m:sPre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PrePr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86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222</m:t>
                            </m:r>
                          </m:sup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𝑅𝑛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+</m:t>
                            </m:r>
                            <m:sPre>
                              <m:sPre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PrePr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2</m:t>
                                </m:r>
                              </m:sub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4</m:t>
                                </m:r>
                              </m:sup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𝐻𝑒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400" b="0" i="1" smtClean="0">
                                    <a:latin typeface="Cambria Math"/>
                                  </a:rPr>
                                  <m:t>γ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 </m:t>
                                </m:r>
                              </m:e>
                            </m:sPre>
                          </m:e>
                        </m:sPre>
                      </m:oMath>
                    </m:oMathPara>
                  </a14:m>
                  <a:endParaRPr lang="ru-RU" sz="2400" dirty="0"/>
                </a:p>
              </p:txBody>
            </p:sp>
          </mc:Choice>
          <mc:Fallback xmlns="">
            <p:sp>
              <p:nvSpPr>
                <p:cNvPr id="25" name="TextBox 2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05903" y="2855260"/>
                  <a:ext cx="3787255" cy="471476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 b="-6250"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6" name="TextBox 65"/>
            <p:cNvSpPr txBox="1"/>
            <p:nvPr/>
          </p:nvSpPr>
          <p:spPr>
            <a:xfrm>
              <a:off x="4264738" y="647438"/>
              <a:ext cx="21074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>
                  <a:latin typeface="Arial" pitchFamily="34" charset="0"/>
                  <a:cs typeface="Arial" pitchFamily="34" charset="0"/>
                </a:rPr>
                <a:t>α</a:t>
              </a: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-распад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9" name="Группа 68"/>
          <p:cNvGrpSpPr/>
          <p:nvPr/>
        </p:nvGrpSpPr>
        <p:grpSpPr>
          <a:xfrm>
            <a:off x="108000" y="3672000"/>
            <a:ext cx="7056000" cy="3060000"/>
            <a:chOff x="108000" y="540000"/>
            <a:chExt cx="7056000" cy="3060000"/>
          </a:xfrm>
        </p:grpSpPr>
        <p:sp>
          <p:nvSpPr>
            <p:cNvPr id="70" name="Прямоугольник с двумя скругленными противолежащими углами 69"/>
            <p:cNvSpPr/>
            <p:nvPr/>
          </p:nvSpPr>
          <p:spPr>
            <a:xfrm>
              <a:off x="108000" y="540000"/>
              <a:ext cx="7056000" cy="3060000"/>
            </a:xfrm>
            <a:prstGeom prst="round2DiagRect">
              <a:avLst/>
            </a:prstGeom>
            <a:solidFill>
              <a:schemeClr val="bg1"/>
            </a:solidFill>
            <a:ln w="12700">
              <a:solidFill>
                <a:srgbClr val="C898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endPara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/>
              </a:r>
              <a:br>
                <a:rPr lang="ru-RU" sz="2400" dirty="0" smtClean="0">
                  <a:solidFill>
                    <a:schemeClr val="tx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</a:br>
              <a:endParaRPr lang="ru-RU" sz="24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71" name="Группа 143"/>
            <p:cNvGrpSpPr/>
            <p:nvPr/>
          </p:nvGrpSpPr>
          <p:grpSpPr>
            <a:xfrm>
              <a:off x="6696000" y="576000"/>
              <a:ext cx="428628" cy="428628"/>
              <a:chOff x="8452800" y="2000240"/>
              <a:chExt cx="428628" cy="428628"/>
            </a:xfrm>
          </p:grpSpPr>
          <p:sp>
            <p:nvSpPr>
              <p:cNvPr id="77" name="Овал 76"/>
              <p:cNvSpPr/>
              <p:nvPr/>
            </p:nvSpPr>
            <p:spPr>
              <a:xfrm>
                <a:off x="8452800" y="2000240"/>
                <a:ext cx="428628" cy="428628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78" name="Рисунок 77" descr="btn_close.gif"/>
              <p:cNvPicPr>
                <a:picLocks noChangeAspect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8532000" y="2071678"/>
                <a:ext cx="285750" cy="295275"/>
              </a:xfrm>
              <a:prstGeom prst="rect">
                <a:avLst/>
              </a:prstGeom>
            </p:spPr>
          </p:pic>
        </p:grpSp>
        <p:sp>
          <p:nvSpPr>
            <p:cNvPr id="72" name="TextBox 71"/>
            <p:cNvSpPr txBox="1"/>
            <p:nvPr/>
          </p:nvSpPr>
          <p:spPr>
            <a:xfrm>
              <a:off x="4114800" y="2975428"/>
              <a:ext cx="18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ru-RU" dirty="0"/>
            </a:p>
          </p:txBody>
        </p:sp>
        <p:pic>
          <p:nvPicPr>
            <p:cNvPr id="73" name="Рисунок 72"/>
            <p:cNvPicPr>
              <a:picLocks noChangeAspect="1"/>
            </p:cNvPicPr>
            <p:nvPr/>
          </p:nvPicPr>
          <p:blipFill>
            <a:blip r:embed="rId2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000" y="647437"/>
              <a:ext cx="3638550" cy="1019175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</p:pic>
        <p:pic>
          <p:nvPicPr>
            <p:cNvPr id="74" name="Рисунок 73"/>
            <p:cNvPicPr>
              <a:picLocks noChangeAspect="1"/>
            </p:cNvPicPr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000" y="1819685"/>
              <a:ext cx="2343420" cy="1692000"/>
            </a:xfrm>
            <a:prstGeom prst="rect">
              <a:avLst/>
            </a:prstGeom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5" name="TextBox 74"/>
                <p:cNvSpPr txBox="1"/>
                <p:nvPr/>
              </p:nvSpPr>
              <p:spPr>
                <a:xfrm>
                  <a:off x="2454666" y="2348880"/>
                  <a:ext cx="3504997" cy="46974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sPrePr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11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22</m:t>
                            </m:r>
                          </m:sup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𝑁𝑎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→</m:t>
                            </m:r>
                          </m:e>
                        </m:sPre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sPre>
                          <m:sPre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PrePr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10</m:t>
                            </m:r>
                          </m:sub>
                          <m:sup>
                            <m:r>
                              <a:rPr lang="en-US" sz="2400" b="0" i="1" smtClean="0">
                                <a:latin typeface="Cambria Math"/>
                              </a:rPr>
                              <m:t>22</m:t>
                            </m:r>
                          </m:sup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𝑁𝑒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+</m:t>
                            </m:r>
                            <m:sPre>
                              <m:sPre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sPrePr>
                              <m:sub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−1</m:t>
                                </m:r>
                              </m:sub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sup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𝑒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l-GR" sz="2400" b="0" i="1" smtClean="0">
                                    <a:latin typeface="Cambria Math"/>
                                  </a:rPr>
                                  <m:t>γ</m:t>
                                </m:r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 </m:t>
                                </m:r>
                              </m:e>
                            </m:sPre>
                          </m:e>
                        </m:sPre>
                      </m:oMath>
                    </m:oMathPara>
                  </a14:m>
                  <a:endParaRPr lang="ru-RU" sz="2400" dirty="0"/>
                </a:p>
              </p:txBody>
            </p:sp>
          </mc:Choice>
          <mc:Fallback xmlns="">
            <p:sp>
              <p:nvSpPr>
                <p:cNvPr id="75" name="TextBox 7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54666" y="2348880"/>
                  <a:ext cx="3504997" cy="469744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 b="-6329"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6" name="TextBox 75"/>
            <p:cNvSpPr txBox="1"/>
            <p:nvPr/>
          </p:nvSpPr>
          <p:spPr>
            <a:xfrm>
              <a:off x="4268981" y="647438"/>
              <a:ext cx="14031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sz="2400" dirty="0" smtClean="0"/>
                <a:t>β</a:t>
              </a:r>
              <a:r>
                <a:rPr lang="ru-RU" sz="2400" dirty="0" smtClean="0"/>
                <a:t>-распад</a:t>
              </a:r>
              <a:endParaRPr lang="ru-RU" sz="24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hlinkClick r:id="rId2" action="ppaction://hlinksldjump"/>
          </p:cNvPr>
          <p:cNvSpPr/>
          <p:nvPr/>
        </p:nvSpPr>
        <p:spPr>
          <a:xfrm>
            <a:off x="4392000" y="72000"/>
            <a:ext cx="1584000" cy="468000"/>
          </a:xfrm>
          <a:prstGeom prst="roundRect">
            <a:avLst/>
          </a:prstGeom>
          <a:solidFill>
            <a:srgbClr val="FFE7E5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ahoma" pitchFamily="34" charset="0"/>
              </a:rPr>
              <a:t>понятия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5976000" y="36000"/>
            <a:ext cx="1620000" cy="468000"/>
          </a:xfrm>
          <a:prstGeom prst="roundRect">
            <a:avLst/>
          </a:prstGeom>
          <a:solidFill>
            <a:srgbClr val="FFFFE7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itchFamily="34" charset="0"/>
              </a:rPr>
              <a:t>опыт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7596000" y="72000"/>
            <a:ext cx="1476000" cy="468000"/>
          </a:xfrm>
          <a:prstGeom prst="roundRect">
            <a:avLst/>
          </a:prstGeom>
          <a:solidFill>
            <a:srgbClr val="FFE7E5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itchFamily="34" charset="0"/>
              </a:rPr>
              <a:t>задания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00" y="468000"/>
            <a:ext cx="9036000" cy="6336000"/>
          </a:xfrm>
          <a:prstGeom prst="rect">
            <a:avLst/>
          </a:prstGeom>
          <a:solidFill>
            <a:srgbClr val="FFFFE7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0" y="-108000"/>
            <a:ext cx="5465256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Радиоактивность</a:t>
            </a:r>
            <a:endParaRPr lang="ru-RU" sz="3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7084482" y="540000"/>
            <a:ext cx="1872000" cy="1301884"/>
            <a:chOff x="6984000" y="1205998"/>
            <a:chExt cx="1872000" cy="1301884"/>
          </a:xfrm>
        </p:grpSpPr>
        <p:grpSp>
          <p:nvGrpSpPr>
            <p:cNvPr id="45" name="Группа 27"/>
            <p:cNvGrpSpPr/>
            <p:nvPr/>
          </p:nvGrpSpPr>
          <p:grpSpPr>
            <a:xfrm>
              <a:off x="6984000" y="1205998"/>
              <a:ext cx="1872000" cy="1290447"/>
              <a:chOff x="7020272" y="3501008"/>
              <a:chExt cx="1872000" cy="1417909"/>
            </a:xfrm>
          </p:grpSpPr>
          <p:pic>
            <p:nvPicPr>
              <p:cNvPr id="47" name="Picture 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020272" y="3501008"/>
                <a:ext cx="1872000" cy="1417909"/>
              </a:xfrm>
              <a:prstGeom prst="rect">
                <a:avLst/>
              </a:prstGeom>
              <a:noFill/>
              <a:ln w="12700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/>
                <a:tailEnd/>
              </a:ln>
            </p:spPr>
          </p:pic>
          <p:sp>
            <p:nvSpPr>
              <p:cNvPr id="48" name="Овал 47"/>
              <p:cNvSpPr/>
              <p:nvPr/>
            </p:nvSpPr>
            <p:spPr>
              <a:xfrm>
                <a:off x="8316416" y="3573016"/>
                <a:ext cx="428628" cy="387802"/>
              </a:xfrm>
              <a:prstGeom prst="ellipse">
                <a:avLst/>
              </a:prstGeom>
              <a:solidFill>
                <a:schemeClr val="bg1"/>
              </a:solidFill>
              <a:ln w="31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49" name="Рисунок 48" descr="btn_quest.gif"/>
              <p:cNvPicPr preferRelativeResize="0">
                <a:picLocks/>
              </p:cNvPicPr>
              <p:nvPr/>
            </p:nvPicPr>
            <p:blipFill>
              <a:blip r:embed="rId6" cstate="print"/>
              <a:stretch>
                <a:fillRect/>
              </a:stretch>
            </p:blipFill>
            <p:spPr>
              <a:xfrm>
                <a:off x="8388424" y="3645024"/>
                <a:ext cx="285750" cy="267152"/>
              </a:xfrm>
              <a:prstGeom prst="rect">
                <a:avLst/>
              </a:prstGeom>
            </p:spPr>
          </p:pic>
        </p:grpSp>
        <p:sp>
          <p:nvSpPr>
            <p:cNvPr id="46" name="TextBox 45"/>
            <p:cNvSpPr txBox="1"/>
            <p:nvPr/>
          </p:nvSpPr>
          <p:spPr>
            <a:xfrm>
              <a:off x="6984000" y="1799997"/>
              <a:ext cx="1836005" cy="7078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Модели атомов</a:t>
              </a:r>
              <a:endPara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0" name="Группа 49"/>
          <p:cNvGrpSpPr/>
          <p:nvPr/>
        </p:nvGrpSpPr>
        <p:grpSpPr>
          <a:xfrm>
            <a:off x="7084482" y="2018532"/>
            <a:ext cx="1872005" cy="1329493"/>
            <a:chOff x="6984000" y="2669474"/>
            <a:chExt cx="1872005" cy="1329493"/>
          </a:xfrm>
        </p:grpSpPr>
        <p:pic>
          <p:nvPicPr>
            <p:cNvPr id="51" name="Picture 5" descr="D:\Yong Ah\Мои Документы\видео\0008-014-Neorganicheskij-uroven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984270" y="2669474"/>
              <a:ext cx="1871735" cy="129600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</p:pic>
        <p:sp>
          <p:nvSpPr>
            <p:cNvPr id="52" name="TextBox 51"/>
            <p:cNvSpPr txBox="1"/>
            <p:nvPr/>
          </p:nvSpPr>
          <p:spPr>
            <a:xfrm>
              <a:off x="6984000" y="3291081"/>
              <a:ext cx="18720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Результаты опыта</a:t>
              </a:r>
              <a:endPara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Овал 52"/>
            <p:cNvSpPr/>
            <p:nvPr/>
          </p:nvSpPr>
          <p:spPr>
            <a:xfrm>
              <a:off x="8360593" y="2717764"/>
              <a:ext cx="455143" cy="454491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4" name="Рисунок 53" descr="btn_quest.gif"/>
            <p:cNvPicPr preferRelativeResize="0">
              <a:picLocks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437055" y="2794117"/>
              <a:ext cx="303426" cy="313092"/>
            </a:xfrm>
            <a:prstGeom prst="rect">
              <a:avLst/>
            </a:prstGeom>
          </p:spPr>
        </p:pic>
      </p:grpSp>
      <p:grpSp>
        <p:nvGrpSpPr>
          <p:cNvPr id="55" name="Группа 54"/>
          <p:cNvGrpSpPr/>
          <p:nvPr/>
        </p:nvGrpSpPr>
        <p:grpSpPr>
          <a:xfrm>
            <a:off x="7048482" y="3505413"/>
            <a:ext cx="1908000" cy="1329493"/>
            <a:chOff x="6948000" y="4156355"/>
            <a:chExt cx="1908000" cy="1329493"/>
          </a:xfrm>
        </p:grpSpPr>
        <p:pic>
          <p:nvPicPr>
            <p:cNvPr id="56" name="Picture 5" descr="D:\Yong Ah\Мои Документы\видео\0008-014-Neorganicheskij-uroven.png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6948270" y="4156355"/>
              <a:ext cx="1871735" cy="1296000"/>
            </a:xfrm>
            <a:prstGeom prst="rect">
              <a:avLst/>
            </a:prstGeom>
            <a:noFill/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</p:pic>
        <p:sp>
          <p:nvSpPr>
            <p:cNvPr id="57" name="TextBox 56"/>
            <p:cNvSpPr txBox="1"/>
            <p:nvPr/>
          </p:nvSpPr>
          <p:spPr>
            <a:xfrm>
              <a:off x="6948000" y="4777962"/>
              <a:ext cx="1908000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ru-RU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Строение</a:t>
              </a:r>
            </a:p>
            <a:p>
              <a:r>
                <a:rPr lang="ru-RU" sz="200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effectLst>
                    <a:glow rad="101600">
                      <a:srgbClr val="FFFFFF"/>
                    </a:glow>
                  </a:effectLst>
                  <a:latin typeface="Arial" pitchFamily="34" charset="0"/>
                  <a:cs typeface="Arial" pitchFamily="34" charset="0"/>
                </a:rPr>
                <a:t>атома</a:t>
              </a:r>
              <a:endPara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glow rad="101600">
                    <a:srgbClr val="FFFFFF"/>
                  </a:glow>
                </a:effectLst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Овал 57"/>
            <p:cNvSpPr/>
            <p:nvPr/>
          </p:nvSpPr>
          <p:spPr>
            <a:xfrm>
              <a:off x="8324593" y="4204645"/>
              <a:ext cx="455143" cy="454491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59" name="Рисунок 58" descr="btn_quest.gif"/>
            <p:cNvPicPr preferRelativeResize="0">
              <a:picLocks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401055" y="4280998"/>
              <a:ext cx="303426" cy="313092"/>
            </a:xfrm>
            <a:prstGeom prst="rect">
              <a:avLst/>
            </a:prstGeom>
          </p:spPr>
        </p:pic>
      </p:grpSp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clrChange>
              <a:clrFrom>
                <a:srgbClr val="FCFDD1"/>
              </a:clrFrom>
              <a:clrTo>
                <a:srgbClr val="FCFDD1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65332"/>
            <a:ext cx="5029200" cy="2857500"/>
          </a:xfrm>
          <a:prstGeom prst="rect">
            <a:avLst/>
          </a:prstGeom>
        </p:spPr>
      </p:pic>
      <p:sp>
        <p:nvSpPr>
          <p:cNvPr id="63" name="TextBox 62"/>
          <p:cNvSpPr txBox="1"/>
          <p:nvPr/>
        </p:nvSpPr>
        <p:spPr>
          <a:xfrm>
            <a:off x="1619672" y="608764"/>
            <a:ext cx="401340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Схема опыта Резерфорда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latin typeface="Arial" pitchFamily="34" charset="0"/>
                <a:cs typeface="Arial" pitchFamily="34" charset="0"/>
              </a:rPr>
              <a:t>по рассеянию 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α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-частиц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043608" y="4238166"/>
            <a:ext cx="33118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Контейнер </a:t>
            </a:r>
            <a:b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ru-RU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 радиоактивным веществом</a:t>
            </a:r>
            <a:endParaRPr lang="ru-RU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252000" y="5256000"/>
            <a:ext cx="6534000" cy="1200329"/>
          </a:xfrm>
          <a:prstGeom prst="rect">
            <a:avLst/>
          </a:prstGeom>
          <a:solidFill>
            <a:srgbClr val="FFDDD9"/>
          </a:solidFill>
          <a:ln>
            <a:solidFill>
              <a:srgbClr val="FF7F71"/>
            </a:solidFill>
          </a:ln>
        </p:spPr>
        <p:txBody>
          <a:bodyPr wrap="square">
            <a:spAutoFit/>
          </a:bodyPr>
          <a:lstStyle/>
          <a:p>
            <a:r>
              <a:rPr lang="ru-RU" sz="2400" dirty="0" smtClean="0">
                <a:cs typeface="Arial" pitchFamily="34" charset="0"/>
              </a:rPr>
              <a:t>Столкновение каждой частицы с экраном сопровождалось вспышкой света. Эта вспышка называется </a:t>
            </a:r>
            <a:r>
              <a:rPr lang="ru-RU" sz="2400" b="1" dirty="0" smtClean="0">
                <a:solidFill>
                  <a:srgbClr val="FF0000"/>
                </a:solidFill>
                <a:cs typeface="Arial" pitchFamily="34" charset="0"/>
              </a:rPr>
              <a:t>сцинтилляция</a:t>
            </a:r>
            <a:r>
              <a:rPr lang="ru-RU" sz="2400" dirty="0" smtClean="0">
                <a:cs typeface="Arial" pitchFamily="34" charset="0"/>
              </a:rPr>
              <a:t> (вспышка света).</a:t>
            </a:r>
            <a:endParaRPr lang="ru-RU" sz="2400" dirty="0">
              <a:cs typeface="Arial" pitchFamily="34" charset="0"/>
            </a:endParaRPr>
          </a:p>
        </p:txBody>
      </p:sp>
      <p:grpSp>
        <p:nvGrpSpPr>
          <p:cNvPr id="76" name="Группа 75"/>
          <p:cNvGrpSpPr/>
          <p:nvPr/>
        </p:nvGrpSpPr>
        <p:grpSpPr>
          <a:xfrm>
            <a:off x="252000" y="540000"/>
            <a:ext cx="6552000" cy="5940000"/>
            <a:chOff x="252000" y="540000"/>
            <a:chExt cx="6552000" cy="5940000"/>
          </a:xfrm>
        </p:grpSpPr>
        <p:sp>
          <p:nvSpPr>
            <p:cNvPr id="77" name="Прямоугольник 76"/>
            <p:cNvSpPr/>
            <p:nvPr/>
          </p:nvSpPr>
          <p:spPr>
            <a:xfrm>
              <a:off x="252000" y="540000"/>
              <a:ext cx="6552000" cy="5940000"/>
            </a:xfrm>
            <a:prstGeom prst="rect">
              <a:avLst/>
            </a:prstGeom>
            <a:solidFill>
              <a:srgbClr val="F9EEED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Овал 77"/>
            <p:cNvSpPr/>
            <p:nvPr/>
          </p:nvSpPr>
          <p:spPr>
            <a:xfrm>
              <a:off x="6336000" y="576000"/>
              <a:ext cx="428628" cy="42862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79" name="Рисунок 78" descr="btn_close.gif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22400" y="648000"/>
              <a:ext cx="285750" cy="295275"/>
            </a:xfrm>
            <a:prstGeom prst="rect">
              <a:avLst/>
            </a:prstGeom>
          </p:spPr>
        </p:pic>
        <p:pic>
          <p:nvPicPr>
            <p:cNvPr id="80" name="Рисунок 7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9552" y="1556792"/>
              <a:ext cx="5010150" cy="4695825"/>
            </a:xfrm>
            <a:prstGeom prst="rect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</p:pic>
        <p:sp>
          <p:nvSpPr>
            <p:cNvPr id="81" name="TextBox 80"/>
            <p:cNvSpPr txBox="1"/>
            <p:nvPr/>
          </p:nvSpPr>
          <p:spPr>
            <a:xfrm>
              <a:off x="395536" y="761280"/>
              <a:ext cx="57809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ea typeface="Tahoma" pitchFamily="34" charset="0"/>
                  <a:cs typeface="Arial" pitchFamily="34" charset="0"/>
                </a:rPr>
                <a:t>Исторические модели строения атома</a:t>
              </a:r>
              <a:endParaRPr lang="ru-RU" sz="2400" dirty="0">
                <a:latin typeface="Arial" pitchFamily="34" charset="0"/>
                <a:ea typeface="Tahoma" pitchFamily="34" charset="0"/>
                <a:cs typeface="Arial" pitchFamily="34" charset="0"/>
              </a:endParaRPr>
            </a:p>
          </p:txBody>
        </p:sp>
      </p:grpSp>
      <p:grpSp>
        <p:nvGrpSpPr>
          <p:cNvPr id="82" name="Группа 81"/>
          <p:cNvGrpSpPr/>
          <p:nvPr/>
        </p:nvGrpSpPr>
        <p:grpSpPr>
          <a:xfrm>
            <a:off x="252000" y="540000"/>
            <a:ext cx="6552000" cy="5940000"/>
            <a:chOff x="252000" y="540000"/>
            <a:chExt cx="6552000" cy="5940000"/>
          </a:xfrm>
        </p:grpSpPr>
        <p:sp>
          <p:nvSpPr>
            <p:cNvPr id="83" name="Прямоугольник 82"/>
            <p:cNvSpPr/>
            <p:nvPr/>
          </p:nvSpPr>
          <p:spPr>
            <a:xfrm>
              <a:off x="252000" y="540000"/>
              <a:ext cx="6552000" cy="5940000"/>
            </a:xfrm>
            <a:prstGeom prst="rect">
              <a:avLst/>
            </a:prstGeom>
            <a:solidFill>
              <a:srgbClr val="F9EEED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Овал 83"/>
            <p:cNvSpPr/>
            <p:nvPr/>
          </p:nvSpPr>
          <p:spPr>
            <a:xfrm>
              <a:off x="6336000" y="576000"/>
              <a:ext cx="428628" cy="42862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85" name="Рисунок 84" descr="btn_close.gif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22400" y="648000"/>
              <a:ext cx="285750" cy="295275"/>
            </a:xfrm>
            <a:prstGeom prst="rect">
              <a:avLst/>
            </a:prstGeom>
          </p:spPr>
        </p:pic>
        <p:sp>
          <p:nvSpPr>
            <p:cNvPr id="86" name="Прямоугольник 85"/>
            <p:cNvSpPr/>
            <p:nvPr/>
          </p:nvSpPr>
          <p:spPr>
            <a:xfrm>
              <a:off x="395536" y="1063176"/>
              <a:ext cx="6312614" cy="48936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Столь сильное отклонение </a:t>
              </a:r>
              <a:r>
                <a:rPr lang="el-GR" sz="2400" dirty="0" smtClean="0">
                  <a:latin typeface="Arial" pitchFamily="34" charset="0"/>
                  <a:cs typeface="Arial" pitchFamily="34" charset="0"/>
                </a:rPr>
                <a:t>α</a:t>
              </a:r>
              <a:r>
                <a:rPr lang="ru-RU" sz="2400" dirty="0" smtClean="0">
                  <a:latin typeface="Arial" pitchFamily="34" charset="0"/>
                  <a:cs typeface="Arial" pitchFamily="34" charset="0"/>
                </a:rPr>
                <a:t>-частиц возможно только в том случае, если внутри атома имеется чрезвычайно сильное электрическое поле. Было рассчитано, что такое поле могло быть создано зарядом, сконцентрированным в очень малом объеме ( по сравнению с объемом атома).</a:t>
              </a:r>
            </a:p>
            <a:p>
              <a:r>
                <a:rPr lang="ru-RU" sz="2400" dirty="0">
                  <a:latin typeface="Arial" pitchFamily="34" charset="0"/>
                  <a:cs typeface="Arial" pitchFamily="34" charset="0"/>
                </a:rPr>
                <a:t/>
              </a:r>
              <a:br>
                <a:rPr lang="ru-RU" sz="2400" dirty="0">
                  <a:latin typeface="Arial" pitchFamily="34" charset="0"/>
                  <a:cs typeface="Arial" pitchFamily="34" charset="0"/>
                </a:rPr>
              </a:b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В зависимости от массы атома его ядро имеет диаметр 10</a:t>
              </a:r>
              <a:r>
                <a:rPr lang="ru-RU" sz="2400" baseline="30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-14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– 10</a:t>
              </a:r>
              <a:r>
                <a:rPr lang="ru-RU" sz="2400" baseline="30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-15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м, т.е. оно в десятки и даже сотни тысяч раз меньше атома (атом имеет диаметр около 10</a:t>
              </a:r>
              <a:r>
                <a:rPr lang="ru-RU" sz="2400" baseline="300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-10</a:t>
              </a:r>
              <a:r>
                <a:rPr lang="ru-RU" sz="2400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rPr>
                <a:t> м).</a:t>
              </a:r>
              <a:endPara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252000" y="540000"/>
            <a:ext cx="6552000" cy="5940000"/>
            <a:chOff x="252000" y="540000"/>
            <a:chExt cx="6552000" cy="5940000"/>
          </a:xfrm>
        </p:grpSpPr>
        <p:sp>
          <p:nvSpPr>
            <p:cNvPr id="39" name="Прямоугольник 38"/>
            <p:cNvSpPr/>
            <p:nvPr/>
          </p:nvSpPr>
          <p:spPr>
            <a:xfrm>
              <a:off x="252000" y="540000"/>
              <a:ext cx="6552000" cy="5940000"/>
            </a:xfrm>
            <a:prstGeom prst="rect">
              <a:avLst/>
            </a:prstGeom>
            <a:solidFill>
              <a:srgbClr val="F9EEED"/>
            </a:solidFill>
            <a:ln w="63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6336000" y="576000"/>
              <a:ext cx="428628" cy="428628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1" name="Рисунок 40" descr="btn_close.gif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422400" y="648000"/>
              <a:ext cx="285750" cy="295275"/>
            </a:xfrm>
            <a:prstGeom prst="rect">
              <a:avLst/>
            </a:prstGeom>
          </p:spPr>
        </p:pic>
        <p:pic>
          <p:nvPicPr>
            <p:cNvPr id="42" name="Рисунок 41"/>
            <p:cNvPicPr>
              <a:picLocks noChangeAspect="1"/>
            </p:cNvPicPr>
            <p:nvPr/>
          </p:nvPicPr>
          <p:blipFill>
            <a:blip r:embed="rId11">
              <a:clrChange>
                <a:clrFrom>
                  <a:srgbClr val="FEFEFE"/>
                </a:clrFrom>
                <a:clrTo>
                  <a:srgbClr val="FEFEFE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2465" y="648000"/>
              <a:ext cx="2733675" cy="2733675"/>
            </a:xfrm>
            <a:prstGeom prst="rect">
              <a:avLst/>
            </a:prstGeom>
          </p:spPr>
        </p:pic>
        <p:sp>
          <p:nvSpPr>
            <p:cNvPr id="60" name="Овал 59"/>
            <p:cNvSpPr/>
            <p:nvPr/>
          </p:nvSpPr>
          <p:spPr>
            <a:xfrm>
              <a:off x="3353180" y="1788616"/>
              <a:ext cx="360040" cy="360040"/>
            </a:xfrm>
            <a:prstGeom prst="ellipse">
              <a:avLst/>
            </a:prstGeom>
            <a:gradFill flip="none" rotWithShape="1">
              <a:gsLst>
                <a:gs pos="20000">
                  <a:srgbClr val="F2F45A"/>
                </a:gs>
                <a:gs pos="0">
                  <a:schemeClr val="bg1"/>
                </a:gs>
                <a:gs pos="71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63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Овал 60"/>
            <p:cNvSpPr/>
            <p:nvPr/>
          </p:nvSpPr>
          <p:spPr>
            <a:xfrm>
              <a:off x="3353180" y="1177320"/>
              <a:ext cx="360040" cy="360040"/>
            </a:xfrm>
            <a:prstGeom prst="ellipse">
              <a:avLst/>
            </a:prstGeom>
            <a:gradFill flip="none" rotWithShape="1">
              <a:gsLst>
                <a:gs pos="11000">
                  <a:srgbClr val="F2F45A"/>
                </a:gs>
                <a:gs pos="0">
                  <a:schemeClr val="bg1"/>
                </a:gs>
                <a:gs pos="25000">
                  <a:srgbClr val="F6F60A"/>
                </a:gs>
                <a:gs pos="100000">
                  <a:srgbClr val="8D8517"/>
                </a:gs>
              </a:gsLst>
              <a:path path="shape">
                <a:fillToRect l="50000" t="50000" r="50000" b="50000"/>
              </a:path>
              <a:tileRect/>
            </a:gradFill>
            <a:ln w="63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Овал 61"/>
            <p:cNvSpPr>
              <a:spLocks/>
            </p:cNvSpPr>
            <p:nvPr/>
          </p:nvSpPr>
          <p:spPr>
            <a:xfrm>
              <a:off x="3425200" y="2501382"/>
              <a:ext cx="216000" cy="216000"/>
            </a:xfrm>
            <a:prstGeom prst="ellipse">
              <a:avLst/>
            </a:prstGeom>
            <a:gradFill flip="none" rotWithShape="1">
              <a:gsLst>
                <a:gs pos="11000">
                  <a:schemeClr val="bg1">
                    <a:lumMod val="95000"/>
                  </a:schemeClr>
                </a:gs>
                <a:gs pos="0">
                  <a:schemeClr val="bg1"/>
                </a:gs>
                <a:gs pos="41000">
                  <a:schemeClr val="bg1">
                    <a:lumMod val="85000"/>
                  </a:schemeClr>
                </a:gs>
                <a:gs pos="100000">
                  <a:schemeClr val="tx1">
                    <a:lumMod val="50000"/>
                    <a:lumOff val="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  <a:ln w="6350"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6" name="TextBox 65"/>
                <p:cNvSpPr txBox="1"/>
                <p:nvPr/>
              </p:nvSpPr>
              <p:spPr>
                <a:xfrm>
                  <a:off x="3923916" y="1124744"/>
                  <a:ext cx="1713867" cy="4651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400" i="1" smtClean="0">
                            <a:latin typeface="Cambria Math"/>
                          </a:rPr>
                          <m:t>п</m:t>
                        </m:r>
                        <m:r>
                          <a:rPr lang="ru-RU" sz="2400" b="0" i="1" smtClean="0">
                            <a:latin typeface="Cambria Math"/>
                          </a:rPr>
                          <m:t>ротон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sPre>
                          <m:sPre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PrePr>
                          <m:sub>
                            <m:r>
                              <a:rPr lang="ru-RU" sz="2400" b="0" i="1" smtClean="0"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a:rPr lang="ru-RU" sz="2400" b="0" i="1" smtClean="0">
                                <a:latin typeface="Cambria Math"/>
                              </a:rPr>
                              <m:t>1</m:t>
                            </m:r>
                          </m:sup>
                          <m:e>
                            <m:r>
                              <a:rPr lang="ru-RU" sz="2400" b="0" i="1" smtClean="0">
                                <a:latin typeface="Cambria Math"/>
                              </a:rPr>
                              <m:t>р</m:t>
                            </m:r>
                          </m:e>
                        </m:sPre>
                      </m:oMath>
                    </m:oMathPara>
                  </a14:m>
                  <a:endParaRPr lang="ru-RU" sz="24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3916" y="1124744"/>
                  <a:ext cx="1713867" cy="465192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b="-8974"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7" name="TextBox 66"/>
                <p:cNvSpPr txBox="1"/>
                <p:nvPr/>
              </p:nvSpPr>
              <p:spPr>
                <a:xfrm>
                  <a:off x="3895599" y="1736040"/>
                  <a:ext cx="1898661" cy="46519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400" i="1" smtClean="0">
                            <a:latin typeface="Cambria Math"/>
                          </a:rPr>
                          <m:t>н</m:t>
                        </m:r>
                        <m:r>
                          <a:rPr lang="ru-RU" sz="2400" b="0" i="1" smtClean="0">
                            <a:latin typeface="Cambria Math"/>
                          </a:rPr>
                          <m:t>ейтрон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sPre>
                          <m:sPre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PrePr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0</m:t>
                            </m:r>
                          </m:sub>
                          <m:sup>
                            <m:r>
                              <a:rPr lang="ru-RU" sz="2400" b="0" i="1" smtClean="0">
                                <a:latin typeface="Cambria Math"/>
                              </a:rPr>
                              <m:t>1</m:t>
                            </m:r>
                          </m:sup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</m:e>
                        </m:sPre>
                      </m:oMath>
                    </m:oMathPara>
                  </a14:m>
                  <a:endParaRPr lang="ru-RU" sz="24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95599" y="1736040"/>
                  <a:ext cx="1898661" cy="465192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b="-15385"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TextBox 67"/>
                <p:cNvSpPr txBox="1"/>
                <p:nvPr/>
              </p:nvSpPr>
              <p:spPr>
                <a:xfrm>
                  <a:off x="3887587" y="2395712"/>
                  <a:ext cx="2151486" cy="468205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ru-RU" sz="2400" i="1" smtClean="0">
                            <a:latin typeface="Cambria Math"/>
                          </a:rPr>
                          <m:t>э</m:t>
                        </m:r>
                        <m:r>
                          <a:rPr lang="ru-RU" sz="2400" b="0" i="1" smtClean="0">
                            <a:latin typeface="Cambria Math"/>
                          </a:rPr>
                          <m:t>лектрон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sPre>
                          <m:sPre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sPrePr>
                          <m:sub>
                            <m:r>
                              <a:rPr lang="ru-RU" sz="2400" b="0" i="1" smtClean="0">
                                <a:latin typeface="Cambria Math"/>
                              </a:rPr>
                              <m:t>−1</m:t>
                            </m:r>
                          </m:sub>
                          <m:sup>
                            <m:r>
                              <a:rPr lang="ru-RU" sz="2400" b="0" i="1" smtClean="0">
                                <a:latin typeface="Cambria Math"/>
                              </a:rPr>
                              <m:t>0</m:t>
                            </m:r>
                          </m:sup>
                          <m:e>
                            <m:r>
                              <a:rPr lang="ru-RU" sz="2400" b="0" i="1" smtClean="0">
                                <a:latin typeface="Cambria Math"/>
                              </a:rPr>
                              <m:t>е</m:t>
                            </m:r>
                          </m:e>
                        </m:sPre>
                      </m:oMath>
                    </m:oMathPara>
                  </a14:m>
                  <a:endParaRPr lang="ru-RU" sz="2400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887587" y="2395712"/>
                  <a:ext cx="2151486" cy="468205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b="-7595"/>
                  </a:stretch>
                </a:blip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9" name="Прямоугольник 68"/>
            <p:cNvSpPr/>
            <p:nvPr/>
          </p:nvSpPr>
          <p:spPr>
            <a:xfrm>
              <a:off x="360000" y="3510000"/>
              <a:ext cx="2016224" cy="1391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sz="2400" dirty="0" smtClean="0">
                  <a:solidFill>
                    <a:schemeClr val="tx1"/>
                  </a:solidFill>
                </a:rPr>
                <a:t>2</a:t>
              </a:r>
            </a:p>
            <a:p>
              <a:r>
                <a:rPr lang="ru-RU" sz="4400" dirty="0" smtClean="0">
                  <a:solidFill>
                    <a:schemeClr val="tx1"/>
                  </a:solidFill>
                </a:rPr>
                <a:t>Не</a:t>
              </a:r>
            </a:p>
            <a:p>
              <a:pPr algn="ctr"/>
              <a:r>
                <a:rPr lang="ru-RU" sz="2400" dirty="0" smtClean="0">
                  <a:solidFill>
                    <a:schemeClr val="tx1"/>
                  </a:solidFill>
                </a:rPr>
                <a:t>4,002802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2519888" y="3510000"/>
              <a:ext cx="2016224" cy="1391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ru-RU" sz="2400" dirty="0" smtClean="0">
                  <a:solidFill>
                    <a:schemeClr val="tx1"/>
                  </a:solidFill>
                </a:rPr>
                <a:t>3</a:t>
              </a:r>
            </a:p>
            <a:p>
              <a:r>
                <a:rPr lang="en-US" sz="4400" dirty="0" smtClean="0">
                  <a:solidFill>
                    <a:schemeClr val="tx1"/>
                  </a:solidFill>
                </a:rPr>
                <a:t>Li</a:t>
              </a:r>
              <a:endParaRPr lang="ru-RU" sz="4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6,941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4691926" y="3510000"/>
              <a:ext cx="2016224" cy="139108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635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400" dirty="0" smtClean="0">
                  <a:solidFill>
                    <a:schemeClr val="tx1"/>
                  </a:solidFill>
                </a:rPr>
                <a:t>9</a:t>
              </a:r>
              <a:r>
                <a:rPr lang="ru-RU" sz="2400" dirty="0" smtClean="0">
                  <a:solidFill>
                    <a:schemeClr val="tx1"/>
                  </a:solidFill>
                </a:rPr>
                <a:t>2</a:t>
              </a:r>
            </a:p>
            <a:p>
              <a:r>
                <a:rPr lang="en-US" sz="4400" dirty="0" smtClean="0">
                  <a:solidFill>
                    <a:schemeClr val="tx1"/>
                  </a:solidFill>
                </a:rPr>
                <a:t>U</a:t>
              </a:r>
              <a:endParaRPr lang="ru-RU" sz="4400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238,0289</a:t>
              </a:r>
              <a:endParaRPr lang="ru-RU" sz="2400" dirty="0">
                <a:solidFill>
                  <a:schemeClr val="tx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TextBox 71"/>
                <p:cNvSpPr txBox="1"/>
                <p:nvPr/>
              </p:nvSpPr>
              <p:spPr>
                <a:xfrm>
                  <a:off x="5411932" y="5337689"/>
                  <a:ext cx="1231876" cy="745973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Pre>
                          <m:sPrePr>
                            <m:ctrlPr>
                              <a:rPr lang="en-US" sz="4000" b="1" i="1" smtClean="0">
                                <a:latin typeface="Cambria Math"/>
                              </a:rPr>
                            </m:ctrlPr>
                          </m:sPrePr>
                          <m:sub>
                            <m:r>
                              <a:rPr lang="en-US" sz="4000" b="1" i="1" smtClean="0">
                                <a:latin typeface="Cambria Math"/>
                              </a:rPr>
                              <m:t>𝟐</m:t>
                            </m:r>
                          </m:sub>
                          <m:sup>
                            <m:r>
                              <a:rPr lang="en-US" sz="4000" b="1" i="1" smtClean="0">
                                <a:latin typeface="Cambria Math"/>
                              </a:rPr>
                              <m:t>𝟒</m:t>
                            </m:r>
                          </m:sup>
                          <m:e>
                            <m:r>
                              <a:rPr lang="en-US" sz="4000" b="1" i="1" smtClean="0">
                                <a:latin typeface="Cambria Math"/>
                              </a:rPr>
                              <m:t>𝑯𝒆</m:t>
                            </m:r>
                          </m:e>
                        </m:sPre>
                      </m:oMath>
                    </m:oMathPara>
                  </a14:m>
                  <a:endParaRPr lang="ru-RU" sz="4000" b="1" dirty="0"/>
                </a:p>
              </p:txBody>
            </p:sp>
          </mc:Choice>
          <mc:Fallback xmlns="">
            <p:sp>
              <p:nvSpPr>
                <p:cNvPr id="72" name="TextBox 7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411932" y="5337689"/>
                  <a:ext cx="1231876" cy="745973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3" name="TextBox 72"/>
            <p:cNvSpPr txBox="1"/>
            <p:nvPr/>
          </p:nvSpPr>
          <p:spPr>
            <a:xfrm>
              <a:off x="279887" y="5328000"/>
              <a:ext cx="537730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Относительная молекулярная масса  – </a:t>
              </a:r>
              <a:endParaRPr lang="ru-RU" sz="24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528000" y="5723552"/>
              <a:ext cx="201369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Заряд ядра  – 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hlinkClick r:id="rId2" action="ppaction://hlinksldjump"/>
          </p:cNvPr>
          <p:cNvSpPr/>
          <p:nvPr/>
        </p:nvSpPr>
        <p:spPr>
          <a:xfrm>
            <a:off x="4392000" y="72000"/>
            <a:ext cx="1584000" cy="468000"/>
          </a:xfrm>
          <a:prstGeom prst="roundRect">
            <a:avLst/>
          </a:prstGeom>
          <a:solidFill>
            <a:srgbClr val="FFE7E5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Tahoma" pitchFamily="34" charset="0"/>
              </a:rPr>
              <a:t>понятия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+mj-lt"/>
              <a:cs typeface="Tahoma" pitchFamily="34" charset="0"/>
            </a:endParaRPr>
          </a:p>
        </p:txBody>
      </p:sp>
      <p:sp>
        <p:nvSpPr>
          <p:cNvPr id="4" name="Скругленный прямоугольник 3">
            <a:hlinkClick r:id="rId3" action="ppaction://hlinksldjump"/>
          </p:cNvPr>
          <p:cNvSpPr/>
          <p:nvPr/>
        </p:nvSpPr>
        <p:spPr>
          <a:xfrm>
            <a:off x="5976000" y="72000"/>
            <a:ext cx="1620000" cy="468000"/>
          </a:xfrm>
          <a:prstGeom prst="roundRect">
            <a:avLst/>
          </a:prstGeom>
          <a:solidFill>
            <a:srgbClr val="FFE7E5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itchFamily="34" charset="0"/>
              </a:rPr>
              <a:t>опыт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rId4" action="ppaction://hlinksldjump"/>
          </p:cNvPr>
          <p:cNvSpPr/>
          <p:nvPr/>
        </p:nvSpPr>
        <p:spPr>
          <a:xfrm>
            <a:off x="7596000" y="36000"/>
            <a:ext cx="1476000" cy="468000"/>
          </a:xfrm>
          <a:prstGeom prst="roundRect">
            <a:avLst/>
          </a:prstGeom>
          <a:solidFill>
            <a:srgbClr val="FFFFE7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cs typeface="Arial" pitchFamily="34" charset="0"/>
              </a:rPr>
              <a:t>задания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000" y="468000"/>
            <a:ext cx="9036000" cy="6336000"/>
          </a:xfrm>
          <a:prstGeom prst="rect">
            <a:avLst/>
          </a:prstGeom>
          <a:solidFill>
            <a:srgbClr val="FFFFE7"/>
          </a:solidFill>
          <a:ln w="6350">
            <a:solidFill>
              <a:srgbClr val="C898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рямоугольник 53"/>
          <p:cNvSpPr/>
          <p:nvPr/>
        </p:nvSpPr>
        <p:spPr>
          <a:xfrm>
            <a:off x="144000" y="575998"/>
            <a:ext cx="4392000" cy="5328000"/>
          </a:xfrm>
          <a:prstGeom prst="rect">
            <a:avLst/>
          </a:prstGeom>
          <a:solidFill>
            <a:srgbClr val="FFDDD9"/>
          </a:solidFill>
          <a:ln>
            <a:solidFill>
              <a:srgbClr val="FF7F71"/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Ядро урана с массовым числом 239 и зарядовым числом 92, являясь радиоактивным, после испускания электрона превращается в ядро некоторого элемента. Каков порядковый номер этого элемента в периодической системе элементов Менделеева?</a:t>
            </a:r>
          </a:p>
          <a:p>
            <a:r>
              <a:rPr lang="ru-RU" sz="20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Найдите порядковый номер элемента и дайте его название.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4608000" y="575995"/>
            <a:ext cx="4392000" cy="532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Контейнер с радиоактивным веществом помещают в магнитное поле, в результате чего пучок радиоактивного излучения распадается на три компоненты (см. рисунок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Компонента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(3)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соответствует</a:t>
            </a:r>
          </a:p>
          <a:p>
            <a:r>
              <a:rPr lang="ru-RU" sz="20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1) гамма-излучению</a:t>
            </a:r>
          </a:p>
          <a:p>
            <a:r>
              <a:rPr lang="ru-RU" sz="20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2) альфа-излучению</a:t>
            </a:r>
          </a:p>
          <a:p>
            <a:r>
              <a:rPr lang="ru-RU" sz="20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3) бета-излучению</a:t>
            </a:r>
          </a:p>
          <a:p>
            <a:r>
              <a:rPr lang="ru-RU" sz="20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4) нейтронному излучению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-108000"/>
            <a:ext cx="5465256" cy="61555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Радиоактивность</a:t>
            </a:r>
            <a:endParaRPr lang="ru-RU" sz="3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5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362" y="2520000"/>
            <a:ext cx="2581275" cy="166687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2035</TotalTime>
  <Words>361</Words>
  <Application>Microsoft Office PowerPoint</Application>
  <PresentationFormat>Экран (4:3)</PresentationFormat>
  <Paragraphs>89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svg</dc:creator>
  <cp:lastModifiedBy>1</cp:lastModifiedBy>
  <cp:revision>246</cp:revision>
  <dcterms:modified xsi:type="dcterms:W3CDTF">2017-05-01T01:37:49Z</dcterms:modified>
</cp:coreProperties>
</file>