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69" r:id="rId6"/>
    <p:sldId id="260" r:id="rId7"/>
    <p:sldId id="258" r:id="rId8"/>
    <p:sldId id="270" r:id="rId9"/>
    <p:sldId id="271" r:id="rId10"/>
    <p:sldId id="272" r:id="rId11"/>
    <p:sldId id="261" r:id="rId12"/>
    <p:sldId id="265" r:id="rId13"/>
    <p:sldId id="263" r:id="rId14"/>
    <p:sldId id="264" r:id="rId15"/>
    <p:sldId id="266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4EDC-7ACF-447A-A664-494F43DA213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DF3B-809E-417D-B49C-A84C0CADA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4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4EDC-7ACF-447A-A664-494F43DA213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DF3B-809E-417D-B49C-A84C0CADA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31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4EDC-7ACF-447A-A664-494F43DA213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DF3B-809E-417D-B49C-A84C0CADA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83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4EDC-7ACF-447A-A664-494F43DA213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DF3B-809E-417D-B49C-A84C0CADA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27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4EDC-7ACF-447A-A664-494F43DA213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DF3B-809E-417D-B49C-A84C0CADA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23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4EDC-7ACF-447A-A664-494F43DA213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DF3B-809E-417D-B49C-A84C0CADA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91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4EDC-7ACF-447A-A664-494F43DA213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DF3B-809E-417D-B49C-A84C0CADA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55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4EDC-7ACF-447A-A664-494F43DA213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DF3B-809E-417D-B49C-A84C0CADA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81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4EDC-7ACF-447A-A664-494F43DA213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DF3B-809E-417D-B49C-A84C0CADA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4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4EDC-7ACF-447A-A664-494F43DA213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DF3B-809E-417D-B49C-A84C0CADA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97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4EDC-7ACF-447A-A664-494F43DA213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DF3B-809E-417D-B49C-A84C0CADA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74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34EDC-7ACF-447A-A664-494F43DA213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DDF3B-809E-417D-B49C-A84C0CADA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3"/>
            <a:ext cx="7630616" cy="1872207"/>
          </a:xfrm>
        </p:spPr>
        <p:txBody>
          <a:bodyPr/>
          <a:lstStyle/>
          <a:p>
            <a:r>
              <a:rPr lang="ru-RU" b="1" kern="1800" dirty="0" smtClean="0">
                <a:solidFill>
                  <a:srgbClr val="199043"/>
                </a:solidFill>
                <a:effectLst/>
                <a:latin typeface="Helvetica"/>
                <a:ea typeface="Times New Roman"/>
              </a:rPr>
              <a:t>Родительское собрание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276872"/>
            <a:ext cx="7016824" cy="3361928"/>
          </a:xfrm>
        </p:spPr>
        <p:txBody>
          <a:bodyPr>
            <a:normAutofit/>
          </a:bodyPr>
          <a:lstStyle/>
          <a:p>
            <a:r>
              <a:rPr lang="ru-RU" sz="4400" b="1" kern="1800" dirty="0" smtClean="0">
                <a:solidFill>
                  <a:srgbClr val="FF0000"/>
                </a:solidFill>
                <a:effectLst/>
                <a:latin typeface="Helvetica"/>
                <a:ea typeface="Times New Roman"/>
              </a:rPr>
              <a:t>"Особенности адаптации пятиклассников"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507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Чем можно помочь?</a:t>
            </a:r>
            <a:endParaRPr lang="ru-RU" sz="32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64137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b="1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Если ребенок все понимает, но проблема успеваемости все равно остается, то займитесь развитием мышления, памяти, внимания. Ведь и наблюдательность, и внимательность, и способность увидеть мельчайшие детали - все это поможет разбору и усвоению материала. </a:t>
            </a:r>
            <a:endParaRPr lang="ru-RU" b="1" i="1" dirty="0" smtClean="0">
              <a:solidFill>
                <a:srgbClr val="333333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b="1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Развитие </a:t>
            </a:r>
            <a:r>
              <a:rPr lang="ru-RU" b="1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этих психических процессов лучше всего пойдет в играх, потому что в игре появляется более сильная мотивация, чем в учебной деятельности. Потом закрепленные навыки перенесутся на саму учебную ситуацию.</a:t>
            </a:r>
            <a:endParaRPr lang="ru-RU" sz="20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8119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Советы психолога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изменение режима дня ребенка в сравнении с начальной школой, увеличение физической и умственной нагрузки;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    быстрое физиологическое взросление многих детей, гормональные изменения в организме;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   изменения в питании ребенка, связанные с его большей самостоятельностью.</a:t>
            </a:r>
            <a:endParaRPr lang="ru-RU" sz="2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2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668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Рекомендации для родителей.</a:t>
            </a:r>
            <a:r>
              <a:rPr lang="ru-RU" sz="3200" dirty="0">
                <a:ea typeface="Calibri"/>
                <a:cs typeface="Times New Roman"/>
              </a:rPr>
              <a:t/>
            </a:r>
            <a:br>
              <a:rPr lang="ru-RU" sz="32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Необходимость смены учебной деятельности ребенка дома, создание условий для двигательной активности детей между выполнением домашних заданий.</a:t>
            </a:r>
            <a:endParaRPr lang="ru-RU" sz="2000" b="1" i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·    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 Наблюдение родителей за правильной позой во время домашних занятий, соблюдение светового режима.</a:t>
            </a:r>
            <a:endParaRPr lang="ru-RU" sz="20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·       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Предупреждение близорукости, искривления позвоночника, тренировка мелких мышц кистей рук.</a:t>
            </a:r>
            <a:endParaRPr lang="ru-RU" sz="2000" b="1" i="1" dirty="0">
              <a:solidFill>
                <a:schemeClr val="accent5">
                  <a:lumMod val="75000"/>
                </a:schemeClr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921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Рекомендации для родителей.</a:t>
            </a:r>
            <a:r>
              <a:rPr lang="ru-RU" sz="3200" dirty="0">
                <a:ea typeface="Calibri"/>
                <a:cs typeface="Times New Roman"/>
              </a:rPr>
              <a:t/>
            </a:r>
            <a:br>
              <a:rPr lang="ru-RU" sz="32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Обязательное введение в рацион детей витаминных препаратов, фруктов и овощей. Организация правильного питания ребенка.</a:t>
            </a:r>
            <a:endParaRPr lang="ru-RU" sz="2000" b="1" i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·       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Забота родителей о закаливании ребенка, максимальное развитие двигательной активности, создание в доме спортивного уголка.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·       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Воспитание самостоятельности и ответственности ребенка как главных условий сохранения здоровья.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863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Рекомендации для родителей.</a:t>
            </a:r>
            <a:r>
              <a:rPr lang="ru-RU" sz="3200" dirty="0">
                <a:ea typeface="Calibri"/>
                <a:cs typeface="Times New Roman"/>
              </a:rPr>
              <a:t/>
            </a:r>
            <a:br>
              <a:rPr lang="ru-RU" sz="32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Обязательное проявление родителями интереса к школе, классу, к каждому прожитому дню. Неформальное общение со своим ребенком после школьного дня.</a:t>
            </a:r>
            <a:endParaRPr lang="ru-RU" sz="2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·      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 Обязательное знакомство с его одноклассниками и возможность общения ребят после школы.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b="1" i="1" dirty="0">
              <a:solidFill>
                <a:schemeClr val="accent6">
                  <a:lumMod val="50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·           </a:t>
            </a: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Недопустимость физических мер воздействия, запугивания, критики в адрес ребенка, особенно в присутствии других людей, лишение удовольствий, психические наказания.</a:t>
            </a:r>
            <a:endParaRPr lang="ru-RU" sz="20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796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Рекомендации для родителей.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Предоставление ребенку самостоятельности в учебной работе и организация обоснованного контроля за его учебной деятельностью.</a:t>
            </a:r>
            <a:endParaRPr lang="ru-RU" sz="2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·      </a:t>
            </a:r>
            <a:r>
              <a:rPr lang="ru-RU" b="1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 Поощрение ребенка, и не только за учебу. Моральное стимулирование достижений ребенка.</a:t>
            </a:r>
            <a:endParaRPr lang="ru-RU" sz="2000" b="1" i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·       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 Развитие самоконтроля, самооценки и самодостаточности  ребенка.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124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Анкета для детей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УВАЖАЕМЫЙ ПЯТИКЛАССНИК!</a:t>
            </a:r>
            <a:endParaRPr lang="ru-RU" sz="1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2000" b="1" dirty="0">
                <a:latin typeface="Times New Roman"/>
                <a:ea typeface="Calibri"/>
                <a:cs typeface="Times New Roman"/>
              </a:rPr>
              <a:t>Волнуешься ли ты перед проверкой знаний? </a:t>
            </a: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___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да____9__________________нет_____9____________.</a:t>
            </a:r>
            <a:endParaRPr lang="ru-RU" sz="20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2000" b="1" dirty="0">
                <a:latin typeface="Times New Roman"/>
                <a:ea typeface="Calibri"/>
                <a:cs typeface="Times New Roman"/>
              </a:rPr>
              <a:t>Беспокоишься ли ты, насколько правильно ты справился с заданием? </a:t>
            </a: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_____</a:t>
            </a:r>
            <a:r>
              <a:rPr lang="ru-RU" sz="2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да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__12__ </a:t>
            </a: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_________</a:t>
            </a:r>
            <a:r>
              <a:rPr lang="ru-RU" sz="2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нет </a:t>
            </a: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____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6__.</a:t>
            </a:r>
            <a:endParaRPr lang="ru-RU" sz="20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2000" b="1" dirty="0">
                <a:latin typeface="Times New Roman"/>
                <a:ea typeface="Calibri"/>
                <a:cs typeface="Times New Roman"/>
              </a:rPr>
              <a:t>Доволен ли ты своими отношениями с учителями? </a:t>
            </a:r>
            <a:endParaRPr lang="ru-RU" sz="2000" b="1" dirty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Доволен-15   </a:t>
            </a:r>
            <a:r>
              <a:rPr lang="ru-RU" sz="2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	Не 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совсем-3</a:t>
            </a:r>
            <a:r>
              <a:rPr lang="ru-RU" sz="2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	Не доволен</a:t>
            </a:r>
            <a:endParaRPr lang="ru-RU" sz="20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2000" b="1" dirty="0">
                <a:latin typeface="Times New Roman"/>
                <a:ea typeface="Calibri"/>
                <a:cs typeface="Times New Roman"/>
              </a:rPr>
              <a:t>Как ты себя чувствуешь, когда ты общаешься с учителем один на один?</a:t>
            </a:r>
            <a:endParaRPr lang="ru-RU" sz="2000" b="1" dirty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Спокоен-9  Слегка беспокоюсь-8</a:t>
            </a:r>
            <a:r>
              <a:rPr lang="ru-RU" sz="2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Очень волнуюсь-1</a:t>
            </a:r>
            <a:endParaRPr lang="ru-RU" sz="20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65227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srgbClr val="FF0000"/>
                </a:solidFill>
              </a:rPr>
              <a:t>Анкета для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1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Иногда мне бывает трудно учиться, потому что 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забыл тетрадь, сложное задание, не приготовил уроки, не понимаю, волнуюсь, невнимательно слушаю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18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Самые 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интересные уроки для меня: </a:t>
            </a:r>
            <a:r>
              <a:rPr lang="ru-RU" sz="18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_</a:t>
            </a:r>
            <a:r>
              <a:rPr lang="ru-RU" sz="1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ин.яз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, ф-</a:t>
            </a:r>
            <a:r>
              <a:rPr lang="ru-RU" sz="1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ра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,   </a:t>
            </a:r>
            <a:r>
              <a:rPr lang="ru-RU" sz="1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географмя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, технология, </a:t>
            </a:r>
            <a:r>
              <a:rPr lang="ru-RU" sz="1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музыка,история,изо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..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1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Самые трудные уроки – это 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математика, русский </a:t>
            </a:r>
            <a:r>
              <a:rPr lang="ru-RU" sz="1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яык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, история, литература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18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На 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выполнение домашнего задания я затрачиваю</a:t>
            </a:r>
            <a:endParaRPr lang="ru-RU" sz="18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457200" lvl="0">
              <a:lnSpc>
                <a:spcPct val="115000"/>
              </a:lnSpc>
            </a:pPr>
            <a:r>
              <a:rPr lang="ru-RU" sz="1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1 час </a:t>
            </a:r>
            <a:r>
              <a:rPr lang="ru-RU" sz="1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-</a:t>
            </a:r>
            <a:r>
              <a:rPr lang="ru-RU" sz="1800" b="1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3 </a:t>
            </a:r>
            <a:r>
              <a:rPr lang="ru-RU" sz="1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  1-2 часа-</a:t>
            </a:r>
            <a:r>
              <a:rPr lang="ru-RU" sz="1800" b="1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12</a:t>
            </a:r>
            <a:r>
              <a:rPr lang="ru-RU" sz="1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ru-RU" sz="1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 2-3 </a:t>
            </a:r>
            <a:r>
              <a:rPr lang="ru-RU" sz="1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часа </a:t>
            </a:r>
            <a:r>
              <a:rPr lang="ru-RU" sz="1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-</a:t>
            </a:r>
            <a:r>
              <a:rPr lang="ru-RU" sz="1800" b="1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3</a:t>
            </a:r>
            <a:r>
              <a:rPr lang="ru-RU" sz="1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	3 и более часов</a:t>
            </a:r>
            <a:endParaRPr lang="ru-RU" sz="18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1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Класс, в котором я учусь, (какой</a:t>
            </a:r>
            <a:r>
              <a:rPr lang="ru-RU" sz="18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?)</a:t>
            </a:r>
            <a:r>
              <a:rPr lang="ru-RU" sz="1800" b="1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нормальный, лучший, дружный,.</a:t>
            </a:r>
            <a:endParaRPr lang="ru-RU" sz="1800" b="1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lvl="0"/>
            <a:r>
              <a:rPr lang="ru-RU" sz="1800" b="1" dirty="0">
                <a:solidFill>
                  <a:prstClr val="black"/>
                </a:solidFill>
                <a:latin typeface="Times New Roman"/>
                <a:ea typeface="Calibri"/>
              </a:rPr>
              <a:t>Больше всего в нашей школе мне </a:t>
            </a:r>
            <a:r>
              <a:rPr lang="ru-RU" sz="1800" b="1" dirty="0" smtClean="0">
                <a:solidFill>
                  <a:prstClr val="black"/>
                </a:solidFill>
                <a:latin typeface="Times New Roman"/>
                <a:ea typeface="Calibri"/>
              </a:rPr>
              <a:t>нравится </a:t>
            </a:r>
          </a:p>
          <a:p>
            <a:pPr lvl="0"/>
            <a:r>
              <a:rPr lang="ru-RU" sz="1800" b="1" i="1" dirty="0" smtClean="0">
                <a:solidFill>
                  <a:schemeClr val="tx2"/>
                </a:solidFill>
                <a:latin typeface="Times New Roman"/>
                <a:ea typeface="Calibri"/>
              </a:rPr>
              <a:t>столовая, </a:t>
            </a:r>
            <a:r>
              <a:rPr lang="ru-RU" sz="1800" b="1" i="1" dirty="0" err="1" smtClean="0">
                <a:solidFill>
                  <a:schemeClr val="tx2"/>
                </a:solidFill>
                <a:latin typeface="Times New Roman"/>
                <a:ea typeface="Calibri"/>
              </a:rPr>
              <a:t>спортзал,ученики</a:t>
            </a:r>
            <a:r>
              <a:rPr lang="ru-RU" sz="1800" b="1" i="1" dirty="0" smtClean="0">
                <a:solidFill>
                  <a:schemeClr val="tx2"/>
                </a:solidFill>
                <a:latin typeface="Times New Roman"/>
                <a:ea typeface="Calibri"/>
              </a:rPr>
              <a:t> и учителя, интересные уроки, можно бегать, </a:t>
            </a:r>
            <a:r>
              <a:rPr lang="ru-RU" sz="1800" b="1" i="1" dirty="0" err="1" smtClean="0">
                <a:solidFill>
                  <a:schemeClr val="tx2"/>
                </a:solidFill>
                <a:latin typeface="Times New Roman"/>
                <a:ea typeface="Calibri"/>
              </a:rPr>
              <a:t>магазин,друзья</a:t>
            </a:r>
            <a:r>
              <a:rPr lang="ru-RU" sz="1800" b="1" i="1" dirty="0" smtClean="0">
                <a:solidFill>
                  <a:schemeClr val="tx2"/>
                </a:solidFill>
                <a:latin typeface="Times New Roman"/>
                <a:ea typeface="Calibri"/>
              </a:rPr>
              <a:t>, поручения.</a:t>
            </a:r>
            <a:endParaRPr lang="ru-RU" sz="18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757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b="1" dirty="0">
                <a:latin typeface="Times New Roman"/>
                <a:ea typeface="Calibri"/>
                <a:cs typeface="Times New Roman"/>
              </a:rPr>
              <a:t>Информация о классе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Глава класса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            Борина Полина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Заместитель главы класса 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Расходчикова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Даша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Члены Совета Дела 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Юдин Глеб, Морозова Оля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Староста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                      Федоров Саша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Редколлегия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                Седых Маша,    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Расходчикова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Даша   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Эколог                   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Покидов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Паша                       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Военно-патриотический сектор 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Михайлов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Влад,Юдин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Глеб, Седых Дима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Культурно-массовый сектор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  Елагина Ксюша, Борина Поля, Морозова Оля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Библиотекарь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и учебный сектор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      Федоров Саша             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Ответственный за музей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    Мировой Дима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Спортивный сектор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      Агеев Женя, Мировой Дима, Гончаров Слава</a:t>
            </a:r>
            <a:r>
              <a:rPr lang="ru-RU">
                <a:latin typeface="Times New Roman"/>
                <a:ea typeface="Calibri"/>
                <a:cs typeface="Times New Roman"/>
              </a:rPr>
              <a:t>,           </a:t>
            </a:r>
            <a:r>
              <a:rPr lang="ru-RU" smtClean="0">
                <a:latin typeface="Times New Roman"/>
                <a:ea typeface="Calibri"/>
                <a:cs typeface="Times New Roman"/>
              </a:rPr>
              <a:t>   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Попов Саша, Ушаков Сергей.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Тимуровцы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Авдеев Женя, Елагина Ксюша, Пешкова Надя, Мировой Дима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396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4400" b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Камень 1</a:t>
            </a:r>
            <a:r>
              <a:rPr lang="ru-RU" sz="4400" b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: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4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изменение условий обучения.</a:t>
            </a:r>
            <a:endParaRPr lang="ru-RU" sz="44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34059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4400" b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Камень 2</a:t>
            </a:r>
            <a:r>
              <a:rPr lang="ru-RU" sz="4400" b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: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4400" b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изменение требований.</a:t>
            </a:r>
            <a:endParaRPr lang="ru-RU" sz="44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1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600"/>
              </a:spcAft>
            </a:pPr>
            <a:r>
              <a:rPr lang="ru-RU" sz="49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Чем помочь?</a:t>
            </a:r>
            <a:r>
              <a:rPr lang="ru-RU" sz="13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13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80920" cy="583264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2400" b="1" i="1" u="sng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Во-первых, </a:t>
            </a:r>
            <a:r>
              <a:rPr lang="ru-RU" sz="24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увидеть плюсы этих "рассогласованностей". Эти "мелочи", которые поначалу так затрудняют ребенку школьную жизнь, приносят пользу. 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Он учится учитывать все требования, соотносить их, преодолевать трудности, а значит, учится взрослой жизни, где "</a:t>
            </a:r>
            <a:r>
              <a:rPr lang="ru-RU" sz="2400" b="1" i="1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многотребовательность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" в порядке вещей.</a:t>
            </a:r>
            <a:endParaRPr lang="ru-RU" sz="24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2400" b="1" i="1" u="sng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Во-вторых</a:t>
            </a:r>
            <a:r>
              <a:rPr lang="ru-RU" sz="24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, это учит подростка строить отношения с разными людьми, становясь более гибким.</a:t>
            </a:r>
            <a:endParaRPr lang="ru-RU" sz="2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24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Помогите ребенку запомнить все требования и правила, предъявляемые учителями. </a:t>
            </a:r>
            <a:r>
              <a:rPr lang="ru-RU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Один из путей - совместное с подростком составление расписания с указанием особенностей выполнения заданий.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54017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4400" b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Камень 3</a:t>
            </a:r>
            <a:r>
              <a:rPr lang="ru-RU" sz="4400" b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: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4400" b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отсутствие контроля.</a:t>
            </a:r>
            <a:endParaRPr lang="ru-RU" sz="44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58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Чем помочь?</a:t>
            </a:r>
            <a:r>
              <a:rPr lang="ru-RU" sz="11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11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147248" cy="587727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2000" b="1" i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  <a:cs typeface="Times New Roman"/>
              </a:rPr>
              <a:t>Такое отношение к ребенку, по понятным причинам, может обидеть вас, дорогие родители. "Как же так,- скажете вы,- ведь надо искать индивидуальный подход ко всем ученикам в классе!" Конечно, доля истины в этом есть, и учителя прилагают максимум усилий. Но быстро этот подход не находится. 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2000" b="1" i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  <a:cs typeface="Times New Roman"/>
              </a:rPr>
              <a:t>Во-вторых, опять-таки найдите и здесь плюс: такое отношение приобщает подростка к миру взрослых, где есть требования выполнения определенной работы, но при этом начальство часто не учитывает индивидуальность работника. 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2000" b="1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Это будет прекрасный повод поговорить с ребенком об ответственности за выполнение заданий, даже когда тебя не контролируют. К тому же подросток хочет свободы - вот ему и пробный шар.</a:t>
            </a:r>
            <a:endParaRPr lang="ru-RU" sz="20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88218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Чем помочь?</a:t>
            </a:r>
            <a:r>
              <a:rPr lang="ru-RU" sz="12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12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Будьте терпеливы</a:t>
            </a:r>
            <a:r>
              <a:rPr lang="ru-RU" sz="24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. Чаще расспрашивайте ребенка о школьной жизни. Контролируйте поначалу выполнение домашних заданий с учетом требования учителей.</a:t>
            </a:r>
            <a:endParaRPr lang="ru-RU" sz="2400" b="1" dirty="0">
              <a:ea typeface="Calibri"/>
              <a:cs typeface="Times New Roman"/>
            </a:endParaRPr>
          </a:p>
          <a:p>
            <a:r>
              <a:rPr lang="ru-RU" sz="24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Помогите классному руководителю организовать досуг ребят, взяв часть забот на себя</a:t>
            </a:r>
          </a:p>
          <a:p>
            <a:endParaRPr lang="ru-RU" sz="2400" b="1" i="1" dirty="0" smtClean="0">
              <a:solidFill>
                <a:srgbClr val="333333"/>
              </a:solidFill>
              <a:effectLst/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24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Если увидите проблемы, не затягивайте: </a:t>
            </a:r>
            <a:r>
              <a:rPr lang="ru-RU" sz="24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подойдите к учителю, выясните причину появившихся сложностей. Расскажите об особенностях своего ребенка</a:t>
            </a:r>
            <a:r>
              <a:rPr lang="ru-RU" sz="2400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123781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4400" b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Камень 4: </a:t>
            </a:r>
            <a:endParaRPr lang="ru-RU" sz="4400" b="1" dirty="0" smtClean="0">
              <a:solidFill>
                <a:srgbClr val="333333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4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пробелы </a:t>
            </a:r>
            <a:r>
              <a:rPr lang="ru-RU" sz="4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 знаниях.</a:t>
            </a:r>
            <a:endParaRPr lang="ru-RU" sz="44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4303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Чем можно помочь?</a:t>
            </a:r>
            <a:endParaRPr lang="ru-RU" sz="32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b="1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Перед выполнением домашних заданий проверьте, усвоен ли классный материал. Важно добиться, чтобы ребенок понимал мельчайшие детали выполнения заданий и мог выполнить аналогичные. Просите ребенка объяснять, как он выполняет то или иное упражнение, почему именно эти вычисления применяет при выполнении определенных задач.</a:t>
            </a:r>
            <a:endParaRPr lang="ru-RU" sz="2000" b="1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49841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766</Words>
  <Application>Microsoft Office PowerPoint</Application>
  <PresentationFormat>Экран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Родительское собрание </vt:lpstr>
      <vt:lpstr>Презентация PowerPoint</vt:lpstr>
      <vt:lpstr>Презентация PowerPoint</vt:lpstr>
      <vt:lpstr>Чем помочь? </vt:lpstr>
      <vt:lpstr>Презентация PowerPoint</vt:lpstr>
      <vt:lpstr>Чем помочь? </vt:lpstr>
      <vt:lpstr>Чем помочь? </vt:lpstr>
      <vt:lpstr>Презентация PowerPoint</vt:lpstr>
      <vt:lpstr>Чем можно помочь?</vt:lpstr>
      <vt:lpstr>Чем можно помочь?</vt:lpstr>
      <vt:lpstr>Советы психолога</vt:lpstr>
      <vt:lpstr>Рекомендации для родителей. </vt:lpstr>
      <vt:lpstr>Рекомендации для родителей. </vt:lpstr>
      <vt:lpstr>Рекомендации для родителей. </vt:lpstr>
      <vt:lpstr>Рекомендации для родителей.</vt:lpstr>
      <vt:lpstr>Анкета для детей</vt:lpstr>
      <vt:lpstr>Анкета для детей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</dc:title>
  <dc:creator>USER</dc:creator>
  <cp:lastModifiedBy>USER</cp:lastModifiedBy>
  <cp:revision>7</cp:revision>
  <dcterms:created xsi:type="dcterms:W3CDTF">2015-10-05T11:31:46Z</dcterms:created>
  <dcterms:modified xsi:type="dcterms:W3CDTF">2015-10-06T15:52:31Z</dcterms:modified>
</cp:coreProperties>
</file>