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4" r:id="rId3"/>
    <p:sldId id="265" r:id="rId4"/>
    <p:sldId id="266" r:id="rId5"/>
    <p:sldId id="267" r:id="rId6"/>
    <p:sldId id="268" r:id="rId7"/>
    <p:sldId id="269" r:id="rId8"/>
    <p:sldId id="270" r:id="rId9"/>
    <p:sldId id="271" r:id="rId10"/>
    <p:sldId id="272" r:id="rId11"/>
    <p:sldId id="273" r:id="rId12"/>
    <p:sldId id="274" r:id="rId13"/>
    <p:sldId id="275" r:id="rId14"/>
    <p:sldId id="276" r:id="rId15"/>
    <p:sldId id="259" r:id="rId16"/>
    <p:sldId id="263"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56BA5"/>
    <a:srgbClr val="6E558D"/>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093A02-D28B-4D41-9756-B65D11236665}" type="datetimeFigureOut">
              <a:rPr lang="ru-RU" smtClean="0"/>
              <a:pPr/>
              <a:t>04.11.2016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EC6CD6-F686-45B0-A374-59621B28CA10}" type="slidenum">
              <a:rPr lang="ru-RU" smtClean="0"/>
              <a:pPr/>
              <a:t>‹#›</a:t>
            </a:fld>
            <a:endParaRPr lang="ru-RU"/>
          </a:p>
        </p:txBody>
      </p:sp>
    </p:spTree>
    <p:extLst>
      <p:ext uri="{BB962C8B-B14F-4D97-AF65-F5344CB8AC3E}">
        <p14:creationId xmlns:p14="http://schemas.microsoft.com/office/powerpoint/2010/main" val="3822012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DEC6CD6-F686-45B0-A374-59621B28CA10}" type="slidenum">
              <a:rPr lang="ru-RU" smtClean="0"/>
              <a:pPr/>
              <a:t>16</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465B7319-8752-43DC-9251-6FF6EC4E5500}" type="datetimeFigureOut">
              <a:rPr lang="ru-RU" smtClean="0"/>
              <a:pPr/>
              <a:t>04.11.2016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A00933E-8E9E-46F7-A2F2-BCFA8E62F16D}"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65B7319-8752-43DC-9251-6FF6EC4E5500}" type="datetimeFigureOut">
              <a:rPr lang="ru-RU" smtClean="0"/>
              <a:pPr/>
              <a:t>04.11.2016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A00933E-8E9E-46F7-A2F2-BCFA8E62F16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65B7319-8752-43DC-9251-6FF6EC4E5500}" type="datetimeFigureOut">
              <a:rPr lang="ru-RU" smtClean="0"/>
              <a:pPr/>
              <a:t>04.11.2016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A00933E-8E9E-46F7-A2F2-BCFA8E62F16D}"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65B7319-8752-43DC-9251-6FF6EC4E5500}" type="datetimeFigureOut">
              <a:rPr lang="ru-RU" smtClean="0"/>
              <a:pPr/>
              <a:t>04.11.2016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A00933E-8E9E-46F7-A2F2-BCFA8E62F16D}" type="slidenum">
              <a:rPr lang="ru-RU" smtClean="0"/>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65B7319-8752-43DC-9251-6FF6EC4E5500}" type="datetimeFigureOut">
              <a:rPr lang="ru-RU" smtClean="0"/>
              <a:pPr/>
              <a:t>04.11.2016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A00933E-8E9E-46F7-A2F2-BCFA8E62F16D}" type="slidenum">
              <a:rPr lang="ru-RU" smtClean="0"/>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65B7319-8752-43DC-9251-6FF6EC4E5500}" type="datetimeFigureOut">
              <a:rPr lang="ru-RU" smtClean="0"/>
              <a:pPr/>
              <a:t>04.11.2016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A00933E-8E9E-46F7-A2F2-BCFA8E62F16D}" type="slidenum">
              <a:rPr lang="ru-RU" smtClean="0"/>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65B7319-8752-43DC-9251-6FF6EC4E5500}" type="datetimeFigureOut">
              <a:rPr lang="ru-RU" smtClean="0"/>
              <a:pPr/>
              <a:t>04.11.2016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A00933E-8E9E-46F7-A2F2-BCFA8E62F16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29600" cy="1143000"/>
          </a:xfrm>
        </p:spPr>
        <p:txBody>
          <a:bodyPr/>
          <a:lstStyle/>
          <a:p>
            <a:r>
              <a:rPr lang="ru-RU" dirty="0" smtClean="0"/>
              <a:t>Образец заголовка</a:t>
            </a:r>
            <a:endParaRPr lang="ru-RU" dirty="0"/>
          </a:p>
        </p:txBody>
      </p:sp>
      <p:sp>
        <p:nvSpPr>
          <p:cNvPr id="3" name="Дата 2"/>
          <p:cNvSpPr>
            <a:spLocks noGrp="1"/>
          </p:cNvSpPr>
          <p:nvPr>
            <p:ph type="dt" sz="half" idx="10"/>
          </p:nvPr>
        </p:nvSpPr>
        <p:spPr/>
        <p:txBody>
          <a:bodyPr/>
          <a:lstStyle/>
          <a:p>
            <a:fld id="{465B7319-8752-43DC-9251-6FF6EC4E5500}" type="datetimeFigureOut">
              <a:rPr lang="ru-RU" smtClean="0"/>
              <a:pPr/>
              <a:t>04.11.2016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A00933E-8E9E-46F7-A2F2-BCFA8E62F16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29600" cy="1143000"/>
          </a:xfrm>
        </p:spPr>
        <p:txBody>
          <a:bodyPr/>
          <a:lstStyle/>
          <a:p>
            <a:r>
              <a:rPr lang="ru-RU" dirty="0" smtClean="0"/>
              <a:t>Образец заголовка</a:t>
            </a:r>
            <a:endParaRPr lang="ru-RU" dirty="0"/>
          </a:p>
        </p:txBody>
      </p:sp>
      <p:sp>
        <p:nvSpPr>
          <p:cNvPr id="3" name="Дата 2"/>
          <p:cNvSpPr>
            <a:spLocks noGrp="1"/>
          </p:cNvSpPr>
          <p:nvPr>
            <p:ph type="dt" sz="half" idx="10"/>
          </p:nvPr>
        </p:nvSpPr>
        <p:spPr/>
        <p:txBody>
          <a:bodyPr/>
          <a:lstStyle/>
          <a:p>
            <a:fld id="{465B7319-8752-43DC-9251-6FF6EC4E5500}" type="datetimeFigureOut">
              <a:rPr lang="ru-RU" smtClean="0"/>
              <a:pPr/>
              <a:t>04.11.2016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A00933E-8E9E-46F7-A2F2-BCFA8E62F16D}"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29600" cy="1143000"/>
          </a:xfrm>
        </p:spPr>
        <p:txBody>
          <a:bodyPr/>
          <a:lstStyle/>
          <a:p>
            <a:r>
              <a:rPr lang="ru-RU" dirty="0" smtClean="0"/>
              <a:t>Образец заголовка</a:t>
            </a:r>
            <a:endParaRPr lang="ru-RU" dirty="0"/>
          </a:p>
        </p:txBody>
      </p:sp>
      <p:sp>
        <p:nvSpPr>
          <p:cNvPr id="3" name="Дата 2"/>
          <p:cNvSpPr>
            <a:spLocks noGrp="1"/>
          </p:cNvSpPr>
          <p:nvPr>
            <p:ph type="dt" sz="half" idx="10"/>
          </p:nvPr>
        </p:nvSpPr>
        <p:spPr/>
        <p:txBody>
          <a:bodyPr/>
          <a:lstStyle/>
          <a:p>
            <a:fld id="{465B7319-8752-43DC-9251-6FF6EC4E5500}" type="datetimeFigureOut">
              <a:rPr lang="ru-RU" smtClean="0"/>
              <a:pPr/>
              <a:t>04.11.2016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A00933E-8E9E-46F7-A2F2-BCFA8E62F16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65B7319-8752-43DC-9251-6FF6EC4E5500}" type="datetimeFigureOut">
              <a:rPr lang="ru-RU" smtClean="0"/>
              <a:pPr/>
              <a:t>04.11.2016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A00933E-8E9E-46F7-A2F2-BCFA8E62F16D}"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65B7319-8752-43DC-9251-6FF6EC4E5500}" type="datetimeFigureOut">
              <a:rPr lang="ru-RU" smtClean="0"/>
              <a:pPr/>
              <a:t>04.11.2016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A00933E-8E9E-46F7-A2F2-BCFA8E62F16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65B7319-8752-43DC-9251-6FF6EC4E5500}" type="datetimeFigureOut">
              <a:rPr lang="ru-RU" smtClean="0"/>
              <a:pPr/>
              <a:t>04.11.2016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A00933E-8E9E-46F7-A2F2-BCFA8E62F16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65B7319-8752-43DC-9251-6FF6EC4E5500}" type="datetimeFigureOut">
              <a:rPr lang="ru-RU" smtClean="0"/>
              <a:pPr/>
              <a:t>04.11.2016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A00933E-8E9E-46F7-A2F2-BCFA8E62F16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65B7319-8752-43DC-9251-6FF6EC4E5500}" type="datetimeFigureOut">
              <a:rPr lang="ru-RU" smtClean="0"/>
              <a:pPr/>
              <a:t>04.11.2016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A00933E-8E9E-46F7-A2F2-BCFA8E62F16D}"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7"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5B7319-8752-43DC-9251-6FF6EC4E5500}" type="datetimeFigureOut">
              <a:rPr lang="ru-RU" smtClean="0"/>
              <a:pPr/>
              <a:t>04.11.2016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00933E-8E9E-46F7-A2F2-BCFA8E62F16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2" r:id="rId3"/>
    <p:sldLayoutId id="2147483663" r:id="rId4"/>
    <p:sldLayoutId id="2147483650" r:id="rId5"/>
    <p:sldLayoutId id="2147483661"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elenaranko.ucoz.ru/"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8" Type="http://schemas.openxmlformats.org/officeDocument/2006/relationships/hyperlink" Target="https://i07.fotocdn.net/s18/208/public_pin_m/283/2502761167.jpg" TargetMode="External"/><Relationship Id="rId3" Type="http://schemas.openxmlformats.org/officeDocument/2006/relationships/hyperlink" Target="http://energyru.com/vector-clipart/objects-and-things/226-svitki-pero-chernilnica-i-knigi-v-vektore.html" TargetMode="External"/><Relationship Id="rId7" Type="http://schemas.openxmlformats.org/officeDocument/2006/relationships/hyperlink" Target="http://www.tos.by/article/10_rules_dale_carnegie.htm"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hyperlink" Target="http://way2day.com/wp-content/uploads/2015/10/Dejl-Brekenridzh-Karnegi_02-min.png" TargetMode="External"/><Relationship Id="rId5" Type="http://schemas.openxmlformats.org/officeDocument/2006/relationships/hyperlink" Target="http://s3.uploads.ru/5o8gm.png" TargetMode="External"/><Relationship Id="rId4" Type="http://schemas.openxmlformats.org/officeDocument/2006/relationships/hyperlink" Target="http://img-fotki.yandex.ru/get/6622/42830165.110/0_91b80_5dd966c8_XL"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755576" y="764704"/>
            <a:ext cx="7704856" cy="187220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6000" i="0" u="none" strike="noStrike" kern="1200" cap="none" spc="0" normalizeH="0" baseline="0" noProof="0" dirty="0" smtClean="0">
                <a:ln>
                  <a:noFill/>
                </a:ln>
                <a:solidFill>
                  <a:schemeClr val="accent2">
                    <a:lumMod val="75000"/>
                  </a:schemeClr>
                </a:solidFill>
                <a:effectLst/>
                <a:uLnTx/>
                <a:uFillTx/>
                <a:latin typeface="+mn-lt"/>
                <a:ea typeface="+mj-ea"/>
                <a:cs typeface="+mj-cs"/>
              </a:rPr>
              <a:t>Советы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6000" i="0" u="none" strike="noStrike" kern="1200" cap="none" spc="0" normalizeH="0" baseline="0" noProof="0" dirty="0" smtClean="0">
                <a:ln>
                  <a:noFill/>
                </a:ln>
                <a:solidFill>
                  <a:schemeClr val="accent2">
                    <a:lumMod val="75000"/>
                  </a:schemeClr>
                </a:solidFill>
                <a:effectLst/>
                <a:uLnTx/>
                <a:uFillTx/>
                <a:latin typeface="+mn-lt"/>
                <a:ea typeface="+mj-ea"/>
                <a:cs typeface="+mj-cs"/>
              </a:rPr>
              <a:t>Дейла Карнеги </a:t>
            </a:r>
            <a:endParaRPr kumimoji="0" lang="ru-RU" sz="6000" i="0" u="none" strike="noStrike" kern="1200" cap="none" spc="0" normalizeH="0" baseline="0" noProof="0" dirty="0">
              <a:ln>
                <a:noFill/>
              </a:ln>
              <a:solidFill>
                <a:schemeClr val="accent2">
                  <a:lumMod val="75000"/>
                </a:schemeClr>
              </a:solidFill>
              <a:effectLst/>
              <a:uLnTx/>
              <a:uFillTx/>
              <a:latin typeface="+mn-lt"/>
              <a:ea typeface="+mj-ea"/>
              <a:cs typeface="+mj-cs"/>
            </a:endParaRPr>
          </a:p>
        </p:txBody>
      </p:sp>
      <p:sp>
        <p:nvSpPr>
          <p:cNvPr id="5" name="Прямоугольник 4"/>
          <p:cNvSpPr/>
          <p:nvPr/>
        </p:nvSpPr>
        <p:spPr>
          <a:xfrm>
            <a:off x="3059832" y="4797152"/>
            <a:ext cx="3528392" cy="1107996"/>
          </a:xfrm>
          <a:prstGeom prst="rect">
            <a:avLst/>
          </a:prstGeom>
        </p:spPr>
        <p:txBody>
          <a:bodyPr wrap="square">
            <a:spAutoFit/>
          </a:bodyPr>
          <a:lstStyle/>
          <a:p>
            <a:pPr algn="ctr">
              <a:spcBef>
                <a:spcPts val="0"/>
              </a:spcBef>
              <a:buNone/>
            </a:pPr>
            <a:r>
              <a:rPr lang="ru-RU" sz="2200" i="1" dirty="0" smtClean="0">
                <a:latin typeface="Times New Roman" pitchFamily="18" charset="0"/>
                <a:cs typeface="Times New Roman" pitchFamily="18" charset="0"/>
              </a:rPr>
              <a:t>Щербакова Е.В.</a:t>
            </a:r>
          </a:p>
          <a:p>
            <a:pPr algn="ctr">
              <a:spcBef>
                <a:spcPts val="0"/>
              </a:spcBef>
              <a:buNone/>
            </a:pPr>
            <a:r>
              <a:rPr lang="ru-RU" sz="2200" i="1" dirty="0" smtClean="0">
                <a:latin typeface="Times New Roman" pitchFamily="18" charset="0"/>
                <a:cs typeface="Times New Roman" pitchFamily="18" charset="0"/>
              </a:rPr>
              <a:t>МАОУ СОШ № 2</a:t>
            </a:r>
          </a:p>
          <a:p>
            <a:pPr algn="ctr">
              <a:spcBef>
                <a:spcPts val="0"/>
              </a:spcBef>
              <a:buNone/>
            </a:pPr>
            <a:r>
              <a:rPr lang="ru-RU" sz="2200" i="1" dirty="0" err="1" smtClean="0">
                <a:latin typeface="Times New Roman" pitchFamily="18" charset="0"/>
                <a:cs typeface="Times New Roman" pitchFamily="18" charset="0"/>
              </a:rPr>
              <a:t>Г.Реж</a:t>
            </a:r>
            <a:endParaRPr lang="ru-RU" sz="2200" i="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solidFill>
                  <a:schemeClr val="bg2">
                    <a:lumMod val="50000"/>
                  </a:schemeClr>
                </a:solidFill>
              </a:rPr>
              <a:t>7. Соответствие жестов </a:t>
            </a:r>
            <a:r>
              <a:rPr lang="ru-RU" dirty="0" smtClean="0">
                <a:solidFill>
                  <a:schemeClr val="bg2">
                    <a:lumMod val="50000"/>
                  </a:schemeClr>
                </a:solidFill>
              </a:rPr>
              <a:t/>
            </a:r>
            <a:br>
              <a:rPr lang="ru-RU" dirty="0" smtClean="0">
                <a:solidFill>
                  <a:schemeClr val="bg2">
                    <a:lumMod val="50000"/>
                  </a:schemeClr>
                </a:solidFill>
              </a:rPr>
            </a:br>
            <a:r>
              <a:rPr lang="ru-RU" dirty="0" smtClean="0">
                <a:solidFill>
                  <a:schemeClr val="bg2">
                    <a:lumMod val="50000"/>
                  </a:schemeClr>
                </a:solidFill>
              </a:rPr>
              <a:t>вашей </a:t>
            </a:r>
            <a:r>
              <a:rPr lang="ru-RU" dirty="0">
                <a:solidFill>
                  <a:schemeClr val="bg2">
                    <a:lumMod val="50000"/>
                  </a:schemeClr>
                </a:solidFill>
              </a:rPr>
              <a:t>Речи</a:t>
            </a:r>
          </a:p>
        </p:txBody>
      </p:sp>
      <p:sp>
        <p:nvSpPr>
          <p:cNvPr id="3" name="Прямоугольник 2"/>
          <p:cNvSpPr/>
          <p:nvPr/>
        </p:nvSpPr>
        <p:spPr>
          <a:xfrm>
            <a:off x="755575" y="1844824"/>
            <a:ext cx="7695697" cy="3816429"/>
          </a:xfrm>
          <a:prstGeom prst="rect">
            <a:avLst/>
          </a:prstGeom>
        </p:spPr>
        <p:txBody>
          <a:bodyPr wrap="square">
            <a:spAutoFit/>
          </a:bodyPr>
          <a:lstStyle/>
          <a:p>
            <a:pPr algn="just"/>
            <a:r>
              <a:rPr lang="ru-RU" sz="2800" dirty="0"/>
              <a:t>Жесты должны быть отражением того, что вы чувствуете, помогая вам передать то, что вы хотите донести до вашей аудитории. Они должны быть естественными и должны быть одной единственной незапланированной частью речи. Убедитесь, что ваши движения постоянно меняются и совпадают с тем, что вы говорите в </a:t>
            </a:r>
            <a:r>
              <a:rPr lang="ru-RU" sz="2800" dirty="0" smtClean="0"/>
              <a:t>		этот </a:t>
            </a:r>
            <a:r>
              <a:rPr lang="ru-RU" sz="2800" dirty="0"/>
              <a:t>самый момент.</a:t>
            </a:r>
          </a:p>
          <a:p>
            <a:pPr algn="just"/>
            <a:endParaRPr lang="ru-RU" dirty="0"/>
          </a:p>
        </p:txBody>
      </p:sp>
    </p:spTree>
    <p:extLst>
      <p:ext uri="{BB962C8B-B14F-4D97-AF65-F5344CB8AC3E}">
        <p14:creationId xmlns:p14="http://schemas.microsoft.com/office/powerpoint/2010/main" val="164029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chemeClr val="bg2">
                    <a:lumMod val="50000"/>
                  </a:schemeClr>
                </a:solidFill>
              </a:rPr>
              <a:t>8. Влияние на толпу</a:t>
            </a:r>
            <a:endParaRPr lang="ru-RU" dirty="0">
              <a:solidFill>
                <a:schemeClr val="bg2">
                  <a:lumMod val="50000"/>
                </a:schemeClr>
              </a:solidFill>
            </a:endParaRPr>
          </a:p>
        </p:txBody>
      </p:sp>
      <p:sp>
        <p:nvSpPr>
          <p:cNvPr id="3" name="Прямоугольник 2"/>
          <p:cNvSpPr/>
          <p:nvPr/>
        </p:nvSpPr>
        <p:spPr>
          <a:xfrm>
            <a:off x="720436" y="1556791"/>
            <a:ext cx="7739996" cy="3108543"/>
          </a:xfrm>
          <a:prstGeom prst="rect">
            <a:avLst/>
          </a:prstGeom>
        </p:spPr>
        <p:txBody>
          <a:bodyPr wrap="square">
            <a:spAutoFit/>
          </a:bodyPr>
          <a:lstStyle/>
          <a:p>
            <a:pPr algn="just"/>
            <a:r>
              <a:rPr lang="ru-RU" sz="2800" dirty="0"/>
              <a:t>Каждая толпа нуждается в лидере. Будьте лидером для вашей аудитории! Руководите своей аудиторией через свои мысли и держите ее занятой. Утвердите себя в качестве лидера и получите уважение вашей аудитории. Это поможет вам руководить ими и добиться от них действий, которые вам необходимы.</a:t>
            </a:r>
          </a:p>
        </p:txBody>
      </p:sp>
    </p:spTree>
    <p:extLst>
      <p:ext uri="{BB962C8B-B14F-4D97-AF65-F5344CB8AC3E}">
        <p14:creationId xmlns:p14="http://schemas.microsoft.com/office/powerpoint/2010/main" val="2516916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solidFill>
                  <a:schemeClr val="bg2">
                    <a:lumMod val="50000"/>
                  </a:schemeClr>
                </a:solidFill>
              </a:rPr>
              <a:t>9. Пополняйте </a:t>
            </a:r>
            <a:r>
              <a:rPr lang="ru-RU" dirty="0" smtClean="0">
                <a:solidFill>
                  <a:schemeClr val="bg2">
                    <a:lumMod val="50000"/>
                  </a:schemeClr>
                </a:solidFill>
              </a:rPr>
              <a:t/>
            </a:r>
            <a:br>
              <a:rPr lang="ru-RU" dirty="0" smtClean="0">
                <a:solidFill>
                  <a:schemeClr val="bg2">
                    <a:lumMod val="50000"/>
                  </a:schemeClr>
                </a:solidFill>
              </a:rPr>
            </a:br>
            <a:r>
              <a:rPr lang="ru-RU" dirty="0" smtClean="0">
                <a:solidFill>
                  <a:schemeClr val="bg2">
                    <a:lumMod val="50000"/>
                  </a:schemeClr>
                </a:solidFill>
              </a:rPr>
              <a:t>свой </a:t>
            </a:r>
            <a:r>
              <a:rPr lang="ru-RU" dirty="0">
                <a:solidFill>
                  <a:schemeClr val="bg2">
                    <a:lumMod val="50000"/>
                  </a:schemeClr>
                </a:solidFill>
              </a:rPr>
              <a:t>словарный запас</a:t>
            </a:r>
          </a:p>
        </p:txBody>
      </p:sp>
      <p:sp>
        <p:nvSpPr>
          <p:cNvPr id="3" name="Прямоугольник 2"/>
          <p:cNvSpPr/>
          <p:nvPr/>
        </p:nvSpPr>
        <p:spPr>
          <a:xfrm>
            <a:off x="755576" y="1700808"/>
            <a:ext cx="7632848" cy="3785652"/>
          </a:xfrm>
          <a:prstGeom prst="rect">
            <a:avLst/>
          </a:prstGeom>
        </p:spPr>
        <p:txBody>
          <a:bodyPr wrap="square">
            <a:spAutoFit/>
          </a:bodyPr>
          <a:lstStyle/>
          <a:p>
            <a:pPr algn="just"/>
            <a:r>
              <a:rPr lang="ru-RU" sz="2400" dirty="0"/>
              <a:t>Каждое слово в вашем лексиконе означает три вещи: вы знаете его значение; вы знаете, как оно сочетается с другими словами</a:t>
            </a:r>
            <a:r>
              <a:rPr lang="ru-RU" sz="2400" dirty="0" smtClean="0"/>
              <a:t>; </a:t>
            </a:r>
            <a:r>
              <a:rPr lang="ru-RU" sz="2400" dirty="0"/>
              <a:t>вы знаете, как правильно его использовать. Когда вы услышите новое слово, то сделайте все необходимое, чтобы узнать о нем эти три вещи. Если вы услышите слово, которое вы уже знаете, но оно используется по-другому, то это также отличный способ увеличить свой словарный запас. Если вам </a:t>
            </a:r>
            <a:r>
              <a:rPr lang="ru-RU" sz="2400" dirty="0" smtClean="0"/>
              <a:t>	непонятен </a:t>
            </a:r>
            <a:r>
              <a:rPr lang="ru-RU" sz="2400" dirty="0"/>
              <a:t>смысл его использования, то  </a:t>
            </a:r>
            <a:r>
              <a:rPr lang="ru-RU" sz="2400" dirty="0" smtClean="0"/>
              <a:t>	посмотрите </a:t>
            </a:r>
            <a:r>
              <a:rPr lang="ru-RU" sz="2400" dirty="0"/>
              <a:t>в словарь и запомните его значение.</a:t>
            </a:r>
          </a:p>
        </p:txBody>
      </p:sp>
    </p:spTree>
    <p:extLst>
      <p:ext uri="{BB962C8B-B14F-4D97-AF65-F5344CB8AC3E}">
        <p14:creationId xmlns:p14="http://schemas.microsoft.com/office/powerpoint/2010/main" val="20589490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chemeClr val="bg2">
                    <a:lumMod val="50000"/>
                  </a:schemeClr>
                </a:solidFill>
              </a:rPr>
              <a:t>10. Тренировка памяти</a:t>
            </a:r>
          </a:p>
        </p:txBody>
      </p:sp>
      <p:sp>
        <p:nvSpPr>
          <p:cNvPr id="3" name="Прямоугольник 2"/>
          <p:cNvSpPr/>
          <p:nvPr/>
        </p:nvSpPr>
        <p:spPr>
          <a:xfrm>
            <a:off x="611560" y="1412776"/>
            <a:ext cx="7848872" cy="3970318"/>
          </a:xfrm>
          <a:prstGeom prst="rect">
            <a:avLst/>
          </a:prstGeom>
        </p:spPr>
        <p:txBody>
          <a:bodyPr wrap="square">
            <a:spAutoFit/>
          </a:bodyPr>
          <a:lstStyle/>
          <a:p>
            <a:pPr algn="just"/>
            <a:r>
              <a:rPr lang="ru-RU" sz="2800" dirty="0"/>
              <a:t>Вы, вероятно, не захотите или не сможете запомнить всю вашу речь слово в слово, но на основные идеи, имеющие большое значение для гладкого прохождения вашей презентации, следует обратить внимание. Это также просто, как запоминание вашего плана. Запомните ключевые моменты вашего выступления и некоторые слова, связанные с ними, и работайте в </a:t>
            </a:r>
            <a:r>
              <a:rPr lang="ru-RU" sz="2800" dirty="0" smtClean="0"/>
              <a:t>		этом </a:t>
            </a:r>
            <a:r>
              <a:rPr lang="ru-RU" sz="2800" dirty="0"/>
              <a:t>направлении.</a:t>
            </a:r>
          </a:p>
        </p:txBody>
      </p:sp>
    </p:spTree>
    <p:extLst>
      <p:ext uri="{BB962C8B-B14F-4D97-AF65-F5344CB8AC3E}">
        <p14:creationId xmlns:p14="http://schemas.microsoft.com/office/powerpoint/2010/main" val="8249502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67544" y="260648"/>
            <a:ext cx="8229600" cy="216024"/>
          </a:xfrm>
        </p:spPr>
        <p:txBody>
          <a:bodyPr>
            <a:normAutofit fontScale="90000"/>
          </a:bodyPr>
          <a:lstStyle/>
          <a:p>
            <a:endParaRPr lang="ru-RU" dirty="0"/>
          </a:p>
        </p:txBody>
      </p:sp>
      <p:sp>
        <p:nvSpPr>
          <p:cNvPr id="3" name="Прямоугольник 2"/>
          <p:cNvSpPr/>
          <p:nvPr/>
        </p:nvSpPr>
        <p:spPr>
          <a:xfrm>
            <a:off x="755576" y="2852936"/>
            <a:ext cx="7560840" cy="2308324"/>
          </a:xfrm>
          <a:prstGeom prst="rect">
            <a:avLst/>
          </a:prstGeom>
        </p:spPr>
        <p:txBody>
          <a:bodyPr wrap="square">
            <a:spAutoFit/>
          </a:bodyPr>
          <a:lstStyle/>
          <a:p>
            <a:pPr algn="ctr"/>
            <a:r>
              <a:rPr lang="ru-RU" sz="2400" dirty="0" smtClean="0"/>
              <a:t>Дейл Карнеги предложил </a:t>
            </a:r>
            <a:r>
              <a:rPr lang="ru-RU" sz="2400" dirty="0"/>
              <a:t>эти советы уже много лет назад, но они не подвластны времени. Использование всего нескольких из них поможет вам в преодолении страха публичных выступлений, значительно увеличит вашу уверенность в себе и сделает вас лучшим </a:t>
            </a:r>
            <a:r>
              <a:rPr lang="ru-RU" sz="2400" dirty="0" smtClean="0"/>
              <a:t>		оратором</a:t>
            </a:r>
            <a:r>
              <a:rPr lang="ru-RU" sz="2400" dirty="0"/>
              <a:t>.</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0132" y="541201"/>
            <a:ext cx="3698776" cy="23117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437751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467545" y="908720"/>
            <a:ext cx="8064896" cy="30162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cs typeface="Arial" pitchFamily="34" charset="0"/>
              </a:rPr>
              <a:t>Автор шаблона</a:t>
            </a:r>
            <a:r>
              <a:rPr kumimoji="0" lang="ru-RU" sz="2400" b="0" i="0" u="none" strike="noStrike" cap="none" normalizeH="0" baseline="0" dirty="0" smtClean="0">
                <a:ln>
                  <a:noFill/>
                </a:ln>
                <a:solidFill>
                  <a:schemeClr val="tx1"/>
                </a:solidFill>
                <a:effectLst/>
                <a:latin typeface="Times New Roman" pitchFamily="18" charset="0"/>
                <a:cs typeface="Arial" pitchFamily="34" charset="0"/>
              </a:rPr>
              <a:t>:</a:t>
            </a:r>
            <a:r>
              <a:rPr kumimoji="0" lang="ru-RU" sz="2800" b="0" i="0" u="none" strike="noStrike" cap="none" normalizeH="0" baseline="0" dirty="0" smtClean="0">
                <a:ln>
                  <a:noFill/>
                </a:ln>
                <a:solidFill>
                  <a:schemeClr val="tx1"/>
                </a:solidFill>
                <a:effectLst/>
                <a:latin typeface="Times New Roman" pitchFamily="18" charset="0"/>
                <a:cs typeface="Arial" pitchFamily="34" charset="0"/>
              </a:rPr>
              <a:t> </a:t>
            </a:r>
            <a:endParaRPr kumimoji="0" lang="en-US" sz="28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1" i="1" u="none" strike="noStrike" cap="none" normalizeH="0" baseline="0" dirty="0" smtClean="0">
                <a:ln>
                  <a:noFill/>
                </a:ln>
                <a:solidFill>
                  <a:schemeClr val="tx1"/>
                </a:solidFill>
                <a:effectLst/>
                <a:latin typeface="Times New Roman" pitchFamily="18" charset="0"/>
                <a:cs typeface="Arial" pitchFamily="34" charset="0"/>
              </a:rPr>
              <a:t>Ранько Елена Алексеевна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1" i="1" u="none" strike="noStrike" cap="none" normalizeH="0" baseline="0" dirty="0" smtClean="0">
                <a:ln>
                  <a:noFill/>
                </a:ln>
                <a:solidFill>
                  <a:schemeClr val="tx1"/>
                </a:solidFill>
                <a:effectLst/>
                <a:latin typeface="Times New Roman" pitchFamily="18" charset="0"/>
                <a:cs typeface="Arial" pitchFamily="34" charset="0"/>
              </a:rPr>
              <a:t>учитель начальных классов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1" i="1" u="none" strike="noStrike" cap="none" normalizeH="0" baseline="0" dirty="0" smtClean="0">
                <a:ln>
                  <a:noFill/>
                </a:ln>
                <a:solidFill>
                  <a:schemeClr val="tx1"/>
                </a:solidFill>
                <a:effectLst/>
                <a:latin typeface="Times New Roman" pitchFamily="18" charset="0"/>
                <a:cs typeface="Arial" pitchFamily="34" charset="0"/>
              </a:rPr>
              <a:t>МАОУ лицей №21</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1" i="1" u="none" strike="noStrike" cap="none" normalizeH="0" baseline="0" dirty="0" smtClean="0">
                <a:ln>
                  <a:noFill/>
                </a:ln>
                <a:solidFill>
                  <a:schemeClr val="tx1"/>
                </a:solidFill>
                <a:effectLst/>
                <a:latin typeface="Times New Roman" pitchFamily="18" charset="0"/>
                <a:cs typeface="Arial" pitchFamily="34" charset="0"/>
              </a:rPr>
              <a:t>  г. Иваново</a:t>
            </a:r>
          </a:p>
          <a:p>
            <a:pPr marL="0" marR="0" lvl="0" indent="0" algn="ctr" defTabSz="914400" rtl="0" eaLnBrk="1" fontAlgn="base" latinLnBrk="0" hangingPunct="1">
              <a:lnSpc>
                <a:spcPct val="100000"/>
              </a:lnSpc>
              <a:spcBef>
                <a:spcPct val="0"/>
              </a:spcBef>
              <a:spcAft>
                <a:spcPct val="0"/>
              </a:spcAft>
              <a:buClrTx/>
              <a:buSzTx/>
              <a:buFontTx/>
              <a:buNone/>
              <a:tabLst/>
            </a:pPr>
            <a:endParaRPr lang="ru-RU" sz="2400" b="1" i="1" dirty="0" smtClean="0">
              <a:latin typeface="Times New Roman" pitchFamily="18" charset="0"/>
              <a:cs typeface="Arial" pitchFamily="34" charset="0"/>
            </a:endParaRPr>
          </a:p>
          <a:p>
            <a:pPr lvl="0" algn="ctr" fontAlgn="base">
              <a:spcBef>
                <a:spcPct val="0"/>
              </a:spcBef>
              <a:spcAft>
                <a:spcPct val="0"/>
              </a:spcAft>
            </a:pPr>
            <a:r>
              <a:rPr kumimoji="0" lang="ru-RU" sz="2400" i="1" u="none" strike="noStrike" cap="none" normalizeH="0" baseline="0" dirty="0" smtClean="0">
                <a:ln>
                  <a:noFill/>
                </a:ln>
                <a:solidFill>
                  <a:schemeClr val="tx1"/>
                </a:solidFill>
                <a:effectLst/>
                <a:latin typeface="Times New Roman" pitchFamily="18" charset="0"/>
                <a:cs typeface="Arial" pitchFamily="34" charset="0"/>
              </a:rPr>
              <a:t>Сайт:</a:t>
            </a:r>
            <a:r>
              <a:rPr kumimoji="0" lang="ru-RU" sz="2400" i="1" u="none" strike="noStrike" cap="none" normalizeH="0" dirty="0" smtClean="0">
                <a:ln>
                  <a:noFill/>
                </a:ln>
                <a:solidFill>
                  <a:schemeClr val="tx1"/>
                </a:solidFill>
                <a:effectLst/>
                <a:latin typeface="Times New Roman" pitchFamily="18" charset="0"/>
                <a:cs typeface="Arial" pitchFamily="34" charset="0"/>
              </a:rPr>
              <a:t> </a:t>
            </a:r>
            <a:r>
              <a:rPr lang="en-US" sz="2400" i="1" dirty="0" smtClean="0">
                <a:latin typeface="Times New Roman" pitchFamily="18" charset="0"/>
                <a:cs typeface="Arial" pitchFamily="34" charset="0"/>
                <a:hlinkClick r:id="rId2"/>
              </a:rPr>
              <a:t>http://elenaranko.ucoz.ru/</a:t>
            </a:r>
            <a:r>
              <a:rPr lang="ru-RU" sz="2400" i="1" dirty="0" smtClean="0">
                <a:latin typeface="Times New Roman" pitchFamily="18" charset="0"/>
                <a:cs typeface="Arial" pitchFamily="34" charset="0"/>
              </a:rPr>
              <a:t>   </a:t>
            </a:r>
            <a:endParaRPr kumimoji="0" lang="ru-RU" sz="2400" i="1" u="none" strike="noStrike" cap="none" normalizeH="0" baseline="0" dirty="0" smtClean="0">
              <a:ln>
                <a:noFill/>
              </a:ln>
              <a:solidFill>
                <a:schemeClr val="tx1"/>
              </a:solidFill>
              <a:effectLst/>
              <a:latin typeface="Times New Roman" pitchFamily="18"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539552" y="548680"/>
            <a:ext cx="8064896" cy="792088"/>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3600" b="0" i="0" u="none" strike="noStrike" kern="1200" cap="none" spc="0" normalizeH="0" baseline="0" noProof="0" dirty="0" smtClean="0">
                <a:ln>
                  <a:noFill/>
                </a:ln>
                <a:solidFill>
                  <a:srgbClr val="C00000"/>
                </a:solidFill>
                <a:effectLst/>
                <a:uLnTx/>
                <a:uFillTx/>
                <a:latin typeface="Times New Roman" pitchFamily="18" charset="0"/>
                <a:ea typeface="+mj-ea"/>
                <a:cs typeface="Times New Roman" pitchFamily="18" charset="0"/>
              </a:rPr>
              <a:t>Интернет – ресурсы:</a:t>
            </a:r>
            <a:endParaRPr kumimoji="0" lang="ru-RU" sz="3600" b="0" i="0" u="none" strike="noStrike" kern="1200" cap="none" spc="0" normalizeH="0" baseline="0" noProof="0" dirty="0">
              <a:ln>
                <a:noFill/>
              </a:ln>
              <a:solidFill>
                <a:srgbClr val="C00000"/>
              </a:solidFill>
              <a:effectLst/>
              <a:uLnTx/>
              <a:uFillTx/>
              <a:latin typeface="Times New Roman" pitchFamily="18" charset="0"/>
              <a:ea typeface="+mj-ea"/>
              <a:cs typeface="Times New Roman" pitchFamily="18" charset="0"/>
            </a:endParaRPr>
          </a:p>
        </p:txBody>
      </p:sp>
      <p:sp>
        <p:nvSpPr>
          <p:cNvPr id="4" name="Прямоугольник 3"/>
          <p:cNvSpPr/>
          <p:nvPr/>
        </p:nvSpPr>
        <p:spPr>
          <a:xfrm>
            <a:off x="683568" y="1628800"/>
            <a:ext cx="7776864" cy="3231654"/>
          </a:xfrm>
          <a:prstGeom prst="rect">
            <a:avLst/>
          </a:prstGeom>
        </p:spPr>
        <p:txBody>
          <a:bodyPr wrap="square">
            <a:spAutoFit/>
          </a:bodyPr>
          <a:lstStyle/>
          <a:p>
            <a:r>
              <a:rPr lang="ru-RU" dirty="0" smtClean="0">
                <a:hlinkClick r:id="rId3"/>
              </a:rPr>
              <a:t>http://energyru.com/vector-clipart/objects-and-things/226-svitki-pero-chernilnica-i-knigi-v-vektore.html</a:t>
            </a:r>
            <a:endParaRPr lang="ru-RU" dirty="0" smtClean="0"/>
          </a:p>
          <a:p>
            <a:r>
              <a:rPr lang="ru-RU" u="sng" dirty="0" smtClean="0">
                <a:hlinkClick r:id="rId4"/>
              </a:rPr>
              <a:t>http</a:t>
            </a:r>
            <a:r>
              <a:rPr lang="ru-RU" u="sng" dirty="0" smtClean="0">
                <a:hlinkClick r:id="rId4"/>
              </a:rPr>
              <a:t>://img-fotki.yandex.ru/get/6622/42830165.110/0_91b80_5dd966c8_XL</a:t>
            </a:r>
            <a:endParaRPr lang="ru-RU" u="sng" dirty="0" smtClean="0"/>
          </a:p>
          <a:p>
            <a:r>
              <a:rPr lang="ru-RU" u="sng" dirty="0" smtClean="0">
                <a:hlinkClick r:id="rId5"/>
              </a:rPr>
              <a:t>http</a:t>
            </a:r>
            <a:r>
              <a:rPr lang="ru-RU" u="sng" dirty="0" smtClean="0">
                <a:hlinkClick r:id="rId5"/>
              </a:rPr>
              <a:t>://</a:t>
            </a:r>
            <a:r>
              <a:rPr lang="ru-RU" u="sng" dirty="0" smtClean="0">
                <a:hlinkClick r:id="rId5"/>
              </a:rPr>
              <a:t>s3.uploads.ru/5o8gm.png</a:t>
            </a:r>
            <a:endParaRPr lang="ru-RU" u="sng" dirty="0" smtClean="0"/>
          </a:p>
          <a:p>
            <a:r>
              <a:rPr lang="en-US" u="sng" dirty="0">
                <a:hlinkClick r:id="rId6"/>
              </a:rPr>
              <a:t>http://</a:t>
            </a:r>
            <a:r>
              <a:rPr lang="en-US" u="sng" dirty="0" smtClean="0">
                <a:hlinkClick r:id="rId6"/>
              </a:rPr>
              <a:t>way2day.com/wp-content/uploads/2015/10/Dejl-Brekenridzh-Karnegi_02-min.png</a:t>
            </a:r>
            <a:endParaRPr lang="ru-RU" u="sng" dirty="0" smtClean="0"/>
          </a:p>
          <a:p>
            <a:r>
              <a:rPr lang="en-US" u="sng" dirty="0">
                <a:hlinkClick r:id="rId7"/>
              </a:rPr>
              <a:t>http://</a:t>
            </a:r>
            <a:r>
              <a:rPr lang="en-US" u="sng" dirty="0" smtClean="0">
                <a:hlinkClick r:id="rId7"/>
              </a:rPr>
              <a:t>www.tos.by/article/10_rules_dale_carnegie.htm</a:t>
            </a:r>
            <a:endParaRPr lang="ru-RU" u="sng" dirty="0" smtClean="0"/>
          </a:p>
          <a:p>
            <a:r>
              <a:rPr lang="en-US" u="sng" dirty="0">
                <a:hlinkClick r:id="rId8"/>
              </a:rPr>
              <a:t>https://</a:t>
            </a:r>
            <a:r>
              <a:rPr lang="en-US" u="sng" dirty="0" smtClean="0">
                <a:hlinkClick r:id="rId8"/>
              </a:rPr>
              <a:t>i07.fotocdn.net/s18/208/public_pin_m/283/2502761167.jpg</a:t>
            </a:r>
            <a:endParaRPr lang="ru-RU" u="sng" dirty="0" smtClean="0"/>
          </a:p>
          <a:p>
            <a:endParaRPr lang="ru-RU" u="sng" dirty="0" smtClean="0"/>
          </a:p>
          <a:p>
            <a:endParaRPr lang="ru-RU" u="sng" dirty="0" smtClean="0"/>
          </a:p>
          <a:p>
            <a:endParaRPr lang="ru-RU" sz="2400"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chemeClr val="bg2">
                    <a:lumMod val="50000"/>
                  </a:schemeClr>
                </a:solidFill>
              </a:rPr>
              <a:t>Дейл Карнеги</a:t>
            </a:r>
            <a:endParaRPr lang="ru-RU" dirty="0">
              <a:solidFill>
                <a:schemeClr val="bg2">
                  <a:lumMod val="50000"/>
                </a:schemeClr>
              </a:solidFill>
            </a:endParaRPr>
          </a:p>
        </p:txBody>
      </p:sp>
      <p:pic>
        <p:nvPicPr>
          <p:cNvPr id="1026" name="Picture 2" descr="http://way2day.com/wp-content/uploads/2015/10/Dejl-Brekenridzh-Karnegi_02-mi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7041" y="1844823"/>
            <a:ext cx="2422426" cy="2391237"/>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755575" y="1412776"/>
            <a:ext cx="7793891" cy="3539430"/>
          </a:xfrm>
          <a:prstGeom prst="rect">
            <a:avLst/>
          </a:prstGeom>
        </p:spPr>
        <p:txBody>
          <a:bodyPr wrap="square">
            <a:spAutoFit/>
          </a:bodyPr>
          <a:lstStyle/>
          <a:p>
            <a:r>
              <a:rPr lang="ru-RU" sz="2800" dirty="0">
                <a:solidFill>
                  <a:schemeClr val="bg2">
                    <a:lumMod val="50000"/>
                  </a:schemeClr>
                </a:solidFill>
              </a:rPr>
              <a:t>Американский педагог, лектор, писатель, оратор-</a:t>
            </a:r>
            <a:r>
              <a:rPr lang="ru-RU" sz="2800" dirty="0" err="1">
                <a:solidFill>
                  <a:schemeClr val="bg2">
                    <a:lumMod val="50000"/>
                  </a:schemeClr>
                </a:solidFill>
              </a:rPr>
              <a:t>мотиватор</a:t>
            </a:r>
            <a:r>
              <a:rPr lang="ru-RU" sz="2800" dirty="0">
                <a:solidFill>
                  <a:schemeClr val="bg2">
                    <a:lumMod val="50000"/>
                  </a:schemeClr>
                </a:solidFill>
              </a:rPr>
              <a:t>. Стоял у истоков </a:t>
            </a:r>
            <a:endParaRPr lang="ru-RU" sz="2800" dirty="0" smtClean="0">
              <a:solidFill>
                <a:schemeClr val="bg2">
                  <a:lumMod val="50000"/>
                </a:schemeClr>
              </a:solidFill>
            </a:endParaRPr>
          </a:p>
          <a:p>
            <a:r>
              <a:rPr lang="ru-RU" sz="2800" dirty="0" smtClean="0">
                <a:solidFill>
                  <a:schemeClr val="bg2">
                    <a:lumMod val="50000"/>
                  </a:schemeClr>
                </a:solidFill>
              </a:rPr>
              <a:t>создания </a:t>
            </a:r>
            <a:r>
              <a:rPr lang="ru-RU" sz="2800" dirty="0">
                <a:solidFill>
                  <a:schemeClr val="bg2">
                    <a:lumMod val="50000"/>
                  </a:schemeClr>
                </a:solidFill>
              </a:rPr>
              <a:t>теории общения, </a:t>
            </a:r>
            <a:endParaRPr lang="ru-RU" sz="2800" dirty="0" smtClean="0">
              <a:solidFill>
                <a:schemeClr val="bg2">
                  <a:lumMod val="50000"/>
                </a:schemeClr>
              </a:solidFill>
            </a:endParaRPr>
          </a:p>
          <a:p>
            <a:r>
              <a:rPr lang="ru-RU" sz="2800" dirty="0" smtClean="0">
                <a:solidFill>
                  <a:schemeClr val="bg2">
                    <a:lumMod val="50000"/>
                  </a:schemeClr>
                </a:solidFill>
              </a:rPr>
              <a:t>переведя </a:t>
            </a:r>
            <a:r>
              <a:rPr lang="ru-RU" sz="2800" dirty="0">
                <a:solidFill>
                  <a:schemeClr val="bg2">
                    <a:lumMod val="50000"/>
                  </a:schemeClr>
                </a:solidFill>
              </a:rPr>
              <a:t>научные разработки </a:t>
            </a:r>
            <a:endParaRPr lang="ru-RU" sz="2800" dirty="0" smtClean="0">
              <a:solidFill>
                <a:schemeClr val="bg2">
                  <a:lumMod val="50000"/>
                </a:schemeClr>
              </a:solidFill>
            </a:endParaRPr>
          </a:p>
          <a:p>
            <a:r>
              <a:rPr lang="ru-RU" sz="2800" dirty="0" smtClean="0">
                <a:solidFill>
                  <a:schemeClr val="bg2">
                    <a:lumMod val="50000"/>
                  </a:schemeClr>
                </a:solidFill>
              </a:rPr>
              <a:t>психологов </a:t>
            </a:r>
            <a:r>
              <a:rPr lang="ru-RU" sz="2800" dirty="0">
                <a:solidFill>
                  <a:schemeClr val="bg2">
                    <a:lumMod val="50000"/>
                  </a:schemeClr>
                </a:solidFill>
              </a:rPr>
              <a:t>того времени </a:t>
            </a:r>
            <a:endParaRPr lang="ru-RU" sz="2800" dirty="0" smtClean="0">
              <a:solidFill>
                <a:schemeClr val="bg2">
                  <a:lumMod val="50000"/>
                </a:schemeClr>
              </a:solidFill>
            </a:endParaRPr>
          </a:p>
          <a:p>
            <a:r>
              <a:rPr lang="ru-RU" sz="2800" dirty="0" smtClean="0">
                <a:solidFill>
                  <a:schemeClr val="bg2">
                    <a:lumMod val="50000"/>
                  </a:schemeClr>
                </a:solidFill>
              </a:rPr>
              <a:t>в </a:t>
            </a:r>
            <a:r>
              <a:rPr lang="ru-RU" sz="2800" dirty="0">
                <a:solidFill>
                  <a:schemeClr val="bg2">
                    <a:lumMod val="50000"/>
                  </a:schemeClr>
                </a:solidFill>
              </a:rPr>
              <a:t>практическую область, разработав </a:t>
            </a:r>
            <a:endParaRPr lang="ru-RU" sz="2800" dirty="0" smtClean="0">
              <a:solidFill>
                <a:schemeClr val="bg2">
                  <a:lumMod val="50000"/>
                </a:schemeClr>
              </a:solidFill>
            </a:endParaRPr>
          </a:p>
          <a:p>
            <a:r>
              <a:rPr lang="ru-RU" sz="2800" dirty="0" smtClean="0">
                <a:solidFill>
                  <a:schemeClr val="bg2">
                    <a:lumMod val="50000"/>
                  </a:schemeClr>
                </a:solidFill>
              </a:rPr>
              <a:t>собственную </a:t>
            </a:r>
            <a:r>
              <a:rPr lang="ru-RU" sz="2800" dirty="0">
                <a:solidFill>
                  <a:schemeClr val="bg2">
                    <a:lumMod val="50000"/>
                  </a:schemeClr>
                </a:solidFill>
              </a:rPr>
              <a:t>концепцию бесконфликтного общения. </a:t>
            </a:r>
          </a:p>
        </p:txBody>
      </p:sp>
    </p:spTree>
    <p:extLst>
      <p:ext uri="{BB962C8B-B14F-4D97-AF65-F5344CB8AC3E}">
        <p14:creationId xmlns:p14="http://schemas.microsoft.com/office/powerpoint/2010/main" val="24228927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solidFill>
                  <a:schemeClr val="bg2">
                    <a:lumMod val="50000"/>
                  </a:schemeClr>
                </a:solidFill>
              </a:rPr>
              <a:t>"Искусство </a:t>
            </a:r>
            <a:r>
              <a:rPr lang="ru-RU" dirty="0" smtClean="0">
                <a:solidFill>
                  <a:schemeClr val="bg2">
                    <a:lumMod val="50000"/>
                  </a:schemeClr>
                </a:solidFill>
              </a:rPr>
              <a:t/>
            </a:r>
            <a:br>
              <a:rPr lang="ru-RU" dirty="0" smtClean="0">
                <a:solidFill>
                  <a:schemeClr val="bg2">
                    <a:lumMod val="50000"/>
                  </a:schemeClr>
                </a:solidFill>
              </a:rPr>
            </a:br>
            <a:r>
              <a:rPr lang="ru-RU" dirty="0" smtClean="0">
                <a:solidFill>
                  <a:schemeClr val="bg2">
                    <a:lumMod val="50000"/>
                  </a:schemeClr>
                </a:solidFill>
              </a:rPr>
              <a:t>публичных </a:t>
            </a:r>
            <a:r>
              <a:rPr lang="ru-RU" dirty="0">
                <a:solidFill>
                  <a:schemeClr val="bg2">
                    <a:lumMod val="50000"/>
                  </a:schemeClr>
                </a:solidFill>
              </a:rPr>
              <a:t>выступлений"</a:t>
            </a:r>
            <a:r>
              <a:rPr lang="ru-RU" dirty="0"/>
              <a:t> </a:t>
            </a:r>
            <a:endParaRPr lang="ru-RU" dirty="0"/>
          </a:p>
        </p:txBody>
      </p:sp>
      <p:sp>
        <p:nvSpPr>
          <p:cNvPr id="3" name="Прямоугольник 2"/>
          <p:cNvSpPr/>
          <p:nvPr/>
        </p:nvSpPr>
        <p:spPr>
          <a:xfrm>
            <a:off x="827584" y="1916832"/>
            <a:ext cx="7632848" cy="2246769"/>
          </a:xfrm>
          <a:prstGeom prst="rect">
            <a:avLst/>
          </a:prstGeom>
        </p:spPr>
        <p:txBody>
          <a:bodyPr wrap="square">
            <a:spAutoFit/>
          </a:bodyPr>
          <a:lstStyle/>
          <a:p>
            <a:pPr algn="ctr"/>
            <a:r>
              <a:rPr lang="ru-RU" sz="2800" dirty="0"/>
              <a:t>Выступление перед небольшой группой у большинства людей может вызывать чувство страха. Следующие 10 советов от Дейла Карнеги из книги "Искусство публичных выступлений" помогут вам преодолеть это </a:t>
            </a:r>
            <a:r>
              <a:rPr lang="ru-RU" sz="2800" dirty="0" smtClean="0"/>
              <a:t>чувство.</a:t>
            </a:r>
            <a:endParaRPr lang="ru-RU" sz="2800" dirty="0"/>
          </a:p>
        </p:txBody>
      </p:sp>
      <p:pic>
        <p:nvPicPr>
          <p:cNvPr id="2050" name="Picture 2" descr="10 советов для публичных выступлений от Дейла Карнеги, которые актуальны сегодня"/>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3035" y="4581128"/>
            <a:ext cx="3193859" cy="1440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0120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solidFill>
                  <a:schemeClr val="bg2">
                    <a:lumMod val="50000"/>
                  </a:schemeClr>
                </a:solidFill>
              </a:rPr>
              <a:t>1. Будьте уверенны </a:t>
            </a:r>
            <a:r>
              <a:rPr lang="ru-RU" dirty="0" smtClean="0">
                <a:solidFill>
                  <a:schemeClr val="bg2">
                    <a:lumMod val="50000"/>
                  </a:schemeClr>
                </a:solidFill>
              </a:rPr>
              <a:t/>
            </a:r>
            <a:br>
              <a:rPr lang="ru-RU" dirty="0" smtClean="0">
                <a:solidFill>
                  <a:schemeClr val="bg2">
                    <a:lumMod val="50000"/>
                  </a:schemeClr>
                </a:solidFill>
              </a:rPr>
            </a:br>
            <a:r>
              <a:rPr lang="ru-RU" dirty="0" smtClean="0">
                <a:solidFill>
                  <a:schemeClr val="bg2">
                    <a:lumMod val="50000"/>
                  </a:schemeClr>
                </a:solidFill>
              </a:rPr>
              <a:t>перед </a:t>
            </a:r>
            <a:r>
              <a:rPr lang="ru-RU" dirty="0">
                <a:solidFill>
                  <a:schemeClr val="bg2">
                    <a:lumMod val="50000"/>
                  </a:schemeClr>
                </a:solidFill>
              </a:rPr>
              <a:t>аудиторией</a:t>
            </a:r>
          </a:p>
        </p:txBody>
      </p:sp>
      <p:sp>
        <p:nvSpPr>
          <p:cNvPr id="3" name="Прямоугольник 2"/>
          <p:cNvSpPr/>
          <p:nvPr/>
        </p:nvSpPr>
        <p:spPr>
          <a:xfrm>
            <a:off x="827584" y="1628799"/>
            <a:ext cx="7632848" cy="4801314"/>
          </a:xfrm>
          <a:prstGeom prst="rect">
            <a:avLst/>
          </a:prstGeom>
        </p:spPr>
        <p:txBody>
          <a:bodyPr wrap="square">
            <a:spAutoFit/>
          </a:bodyPr>
          <a:lstStyle/>
          <a:p>
            <a:pPr algn="just"/>
            <a:r>
              <a:rPr lang="ru-RU" sz="2400" dirty="0"/>
              <a:t>Выступление перед людьми может пугать вас. А некоторые люди могут еще и возразить, что если выступать перед небольшой аудиторией, то это даже более страшно. Чтобы преодолеть страх перед публичными выступлениями, Карнеги рекомендует:</a:t>
            </a:r>
          </a:p>
          <a:p>
            <a:endParaRPr lang="ru-RU" dirty="0"/>
          </a:p>
          <a:p>
            <a:pPr algn="ctr"/>
            <a:r>
              <a:rPr lang="ru-RU" sz="2800" dirty="0"/>
              <a:t>Прорепетируйте несколько </a:t>
            </a:r>
            <a:r>
              <a:rPr lang="ru-RU" sz="2800" dirty="0" smtClean="0"/>
              <a:t>раз.</a:t>
            </a:r>
            <a:endParaRPr lang="ru-RU" sz="2800" dirty="0"/>
          </a:p>
          <a:p>
            <a:pPr algn="ctr"/>
            <a:r>
              <a:rPr lang="ru-RU" sz="2800" dirty="0"/>
              <a:t>Погрузитесь в вашу </a:t>
            </a:r>
            <a:r>
              <a:rPr lang="ru-RU" sz="2800" dirty="0" smtClean="0"/>
              <a:t>тему.</a:t>
            </a:r>
            <a:endParaRPr lang="ru-RU" sz="2800" dirty="0"/>
          </a:p>
          <a:p>
            <a:pPr algn="ctr"/>
            <a:r>
              <a:rPr lang="ru-RU" sz="2800" dirty="0"/>
              <a:t>У вас есть нечто особенное, что </a:t>
            </a:r>
            <a:r>
              <a:rPr lang="ru-RU" sz="2800" dirty="0" smtClean="0"/>
              <a:t>сказать.</a:t>
            </a:r>
            <a:endParaRPr lang="ru-RU" sz="2800" dirty="0"/>
          </a:p>
          <a:p>
            <a:pPr algn="ctr"/>
            <a:r>
              <a:rPr lang="ru-RU" sz="2800" dirty="0"/>
              <a:t>Рассчитывайте на </a:t>
            </a:r>
            <a:r>
              <a:rPr lang="ru-RU" sz="2800" dirty="0" smtClean="0"/>
              <a:t>успех.</a:t>
            </a:r>
            <a:endParaRPr lang="ru-RU" sz="2800" dirty="0"/>
          </a:p>
          <a:p>
            <a:pPr algn="ctr"/>
            <a:r>
              <a:rPr lang="ru-RU" sz="2800" dirty="0"/>
              <a:t>Возьмите на себя контроль </a:t>
            </a:r>
            <a:endParaRPr lang="ru-RU" sz="2800" dirty="0" smtClean="0"/>
          </a:p>
          <a:p>
            <a:pPr algn="ctr"/>
            <a:r>
              <a:rPr lang="ru-RU" sz="2800" dirty="0" smtClean="0"/>
              <a:t>над </a:t>
            </a:r>
            <a:r>
              <a:rPr lang="ru-RU" sz="2800" dirty="0"/>
              <a:t>вашей </a:t>
            </a:r>
            <a:r>
              <a:rPr lang="ru-RU" sz="2800" dirty="0" smtClean="0"/>
              <a:t>аудиторией.</a:t>
            </a:r>
            <a:endParaRPr lang="ru-RU" sz="2800" dirty="0"/>
          </a:p>
        </p:txBody>
      </p:sp>
    </p:spTree>
    <p:extLst>
      <p:ext uri="{BB962C8B-B14F-4D97-AF65-F5344CB8AC3E}">
        <p14:creationId xmlns:p14="http://schemas.microsoft.com/office/powerpoint/2010/main" val="1786685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solidFill>
                  <a:schemeClr val="bg2">
                    <a:lumMod val="50000"/>
                  </a:schemeClr>
                </a:solidFill>
              </a:rPr>
              <a:t>2. Тема и Подготовка к публичному выступлению</a:t>
            </a:r>
          </a:p>
        </p:txBody>
      </p:sp>
      <p:sp>
        <p:nvSpPr>
          <p:cNvPr id="3" name="Прямоугольник 2"/>
          <p:cNvSpPr/>
          <p:nvPr/>
        </p:nvSpPr>
        <p:spPr>
          <a:xfrm>
            <a:off x="755576" y="1844824"/>
            <a:ext cx="7704856" cy="2677656"/>
          </a:xfrm>
          <a:prstGeom prst="rect">
            <a:avLst/>
          </a:prstGeom>
        </p:spPr>
        <p:txBody>
          <a:bodyPr wrap="square">
            <a:spAutoFit/>
          </a:bodyPr>
          <a:lstStyle/>
          <a:p>
            <a:pPr algn="just"/>
            <a:r>
              <a:rPr lang="ru-RU" sz="2800" dirty="0"/>
              <a:t>Понимайте, что вы говорите, и держите ваши мысли организованными. Если есть исследования и факты, то дополните ими вашу речь. Создайте план публичного выступления, и после того, как вы подготовили презентацию, не бойтесь пересмотреть его.</a:t>
            </a:r>
          </a:p>
        </p:txBody>
      </p:sp>
    </p:spTree>
    <p:extLst>
      <p:ext uri="{BB962C8B-B14F-4D97-AF65-F5344CB8AC3E}">
        <p14:creationId xmlns:p14="http://schemas.microsoft.com/office/powerpoint/2010/main" val="2055204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solidFill>
                  <a:schemeClr val="bg2">
                    <a:lumMod val="50000"/>
                  </a:schemeClr>
                </a:solidFill>
              </a:rPr>
              <a:t>3. Эффективность благодаря изменению высоты тона голоса</a:t>
            </a:r>
          </a:p>
        </p:txBody>
      </p:sp>
      <p:sp>
        <p:nvSpPr>
          <p:cNvPr id="3" name="Прямоугольник 2"/>
          <p:cNvSpPr/>
          <p:nvPr/>
        </p:nvSpPr>
        <p:spPr>
          <a:xfrm>
            <a:off x="683568" y="1772816"/>
            <a:ext cx="7776864" cy="2677656"/>
          </a:xfrm>
          <a:prstGeom prst="rect">
            <a:avLst/>
          </a:prstGeom>
        </p:spPr>
        <p:txBody>
          <a:bodyPr wrap="square">
            <a:spAutoFit/>
          </a:bodyPr>
          <a:lstStyle/>
          <a:p>
            <a:pPr algn="just"/>
            <a:r>
              <a:rPr lang="ru-RU" sz="2800" dirty="0"/>
              <a:t>Карнеги советует, что для каждого изменения в ваших </a:t>
            </a:r>
            <a:r>
              <a:rPr lang="ru-RU" sz="2800" dirty="0" smtClean="0"/>
              <a:t>рассуждениях </a:t>
            </a:r>
            <a:r>
              <a:rPr lang="ru-RU" sz="2800" dirty="0"/>
              <a:t>ваш голос должен изменить высоту тона. При выступлении следите, как ваш голос меняется, когда вы говорите. И помните, что при большем количестве интонаций ваш голос будет звучать более приятно для </a:t>
            </a:r>
            <a:r>
              <a:rPr lang="ru-RU" sz="2800" dirty="0" smtClean="0"/>
              <a:t>аудитории</a:t>
            </a:r>
            <a:r>
              <a:rPr lang="ru-RU" sz="2800" dirty="0"/>
              <a:t>.</a:t>
            </a:r>
          </a:p>
        </p:txBody>
      </p:sp>
    </p:spTree>
    <p:extLst>
      <p:ext uri="{BB962C8B-B14F-4D97-AF65-F5344CB8AC3E}">
        <p14:creationId xmlns:p14="http://schemas.microsoft.com/office/powerpoint/2010/main" val="2594737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chemeClr val="bg2">
                    <a:lumMod val="50000"/>
                  </a:schemeClr>
                </a:solidFill>
              </a:rPr>
              <a:t>4. Пауза и ее Сила</a:t>
            </a:r>
          </a:p>
        </p:txBody>
      </p:sp>
      <p:sp>
        <p:nvSpPr>
          <p:cNvPr id="3" name="Прямоугольник 2"/>
          <p:cNvSpPr/>
          <p:nvPr/>
        </p:nvSpPr>
        <p:spPr>
          <a:xfrm>
            <a:off x="755576" y="1628800"/>
            <a:ext cx="7632848" cy="3539430"/>
          </a:xfrm>
          <a:prstGeom prst="rect">
            <a:avLst/>
          </a:prstGeom>
        </p:spPr>
        <p:txBody>
          <a:bodyPr wrap="square">
            <a:spAutoFit/>
          </a:bodyPr>
          <a:lstStyle/>
          <a:p>
            <a:pPr algn="just"/>
            <a:r>
              <a:rPr lang="ru-RU" sz="2800" dirty="0"/>
              <a:t>Знание, как использовать паузы, может значительно помочь вашему ораторскому мастерству. Паузы могут быть использованы по ряду различных причин. Например, дать вашей аудитории мысленно подготовиться к следующей мысли, или создать интригу, или позволить вашему сообщению поглотиться </a:t>
            </a:r>
            <a:r>
              <a:rPr lang="ru-RU" sz="2800" dirty="0" smtClean="0"/>
              <a:t>		аудиторией</a:t>
            </a:r>
            <a:r>
              <a:rPr lang="ru-RU" sz="2800" dirty="0"/>
              <a:t>.</a:t>
            </a:r>
          </a:p>
        </p:txBody>
      </p:sp>
    </p:spTree>
    <p:extLst>
      <p:ext uri="{BB962C8B-B14F-4D97-AF65-F5344CB8AC3E}">
        <p14:creationId xmlns:p14="http://schemas.microsoft.com/office/powerpoint/2010/main" val="3626991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chemeClr val="bg2">
                    <a:lumMod val="50000"/>
                  </a:schemeClr>
                </a:solidFill>
              </a:rPr>
              <a:t>5. Чувства и Восторг</a:t>
            </a:r>
          </a:p>
        </p:txBody>
      </p:sp>
      <p:sp>
        <p:nvSpPr>
          <p:cNvPr id="3" name="Прямоугольник 2"/>
          <p:cNvSpPr/>
          <p:nvPr/>
        </p:nvSpPr>
        <p:spPr>
          <a:xfrm>
            <a:off x="755577" y="1551708"/>
            <a:ext cx="7632848" cy="3539430"/>
          </a:xfrm>
          <a:prstGeom prst="rect">
            <a:avLst/>
          </a:prstGeom>
        </p:spPr>
        <p:txBody>
          <a:bodyPr wrap="square">
            <a:spAutoFit/>
          </a:bodyPr>
          <a:lstStyle/>
          <a:p>
            <a:pPr algn="just"/>
            <a:r>
              <a:rPr lang="ru-RU" sz="2800" dirty="0"/>
              <a:t>Вложите чувства в свою речь и выразите их. Не бойтесь поначалу, даже если почувствуете, что перестарались. Будьте в восторге от вашей темы, это поможет вашей аудитории быть в восторге от нее тоже. Большая взволнованность и вовлечение вашей аудитории в вашу </a:t>
            </a:r>
            <a:r>
              <a:rPr lang="ru-RU" sz="2800" dirty="0" smtClean="0"/>
              <a:t>речь, </a:t>
            </a:r>
            <a:r>
              <a:rPr lang="ru-RU" sz="2800" dirty="0"/>
              <a:t>и скорее всего, ваше сообщение будет </a:t>
            </a:r>
            <a:r>
              <a:rPr lang="ru-RU" sz="2800" dirty="0" smtClean="0"/>
              <a:t>	резонировать </a:t>
            </a:r>
            <a:r>
              <a:rPr lang="ru-RU" sz="2800" dirty="0"/>
              <a:t>с ней.</a:t>
            </a:r>
          </a:p>
        </p:txBody>
      </p:sp>
    </p:spTree>
    <p:extLst>
      <p:ext uri="{BB962C8B-B14F-4D97-AF65-F5344CB8AC3E}">
        <p14:creationId xmlns:p14="http://schemas.microsoft.com/office/powerpoint/2010/main" val="3459980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chemeClr val="bg2">
                    <a:lumMod val="50000"/>
                  </a:schemeClr>
                </a:solidFill>
              </a:rPr>
              <a:t>6. Голос</a:t>
            </a:r>
            <a:endParaRPr lang="ru-RU" dirty="0">
              <a:solidFill>
                <a:schemeClr val="bg2">
                  <a:lumMod val="50000"/>
                </a:schemeClr>
              </a:solidFill>
            </a:endParaRPr>
          </a:p>
        </p:txBody>
      </p:sp>
      <p:sp>
        <p:nvSpPr>
          <p:cNvPr id="3" name="Прямоугольник 2"/>
          <p:cNvSpPr/>
          <p:nvPr/>
        </p:nvSpPr>
        <p:spPr>
          <a:xfrm>
            <a:off x="755576" y="1844824"/>
            <a:ext cx="7704856" cy="3970318"/>
          </a:xfrm>
          <a:prstGeom prst="rect">
            <a:avLst/>
          </a:prstGeom>
        </p:spPr>
        <p:txBody>
          <a:bodyPr wrap="square">
            <a:spAutoFit/>
          </a:bodyPr>
          <a:lstStyle/>
          <a:p>
            <a:pPr algn="just"/>
            <a:r>
              <a:rPr lang="ru-RU" sz="2800" dirty="0"/>
              <a:t>Разговорный голос имеет большое значение для публичных выступлений, но как научить себя владеть им? Для начала, вы должны расслабиться. Не позволяйте себе нервничать, потому что нет причин, чтобы нервничать. Следите за дыханием и попробуйте </a:t>
            </a:r>
            <a:r>
              <a:rPr lang="ru-RU" sz="2800" dirty="0" err="1"/>
              <a:t>попроизносить</a:t>
            </a:r>
            <a:r>
              <a:rPr lang="ru-RU" sz="2800" dirty="0"/>
              <a:t> гласные звуки, чтобы </a:t>
            </a:r>
            <a:r>
              <a:rPr lang="ru-RU" sz="2800" dirty="0" smtClean="0"/>
              <a:t>	расслабиться </a:t>
            </a:r>
            <a:r>
              <a:rPr lang="ru-RU" sz="2800" dirty="0"/>
              <a:t>и подготовиться к своей </a:t>
            </a:r>
            <a:r>
              <a:rPr lang="ru-RU" sz="2800" dirty="0" smtClean="0"/>
              <a:t>		речи</a:t>
            </a:r>
            <a:r>
              <a:rPr lang="ru-RU" sz="2800" dirty="0"/>
              <a:t>.</a:t>
            </a:r>
          </a:p>
        </p:txBody>
      </p:sp>
    </p:spTree>
    <p:extLst>
      <p:ext uri="{BB962C8B-B14F-4D97-AF65-F5344CB8AC3E}">
        <p14:creationId xmlns:p14="http://schemas.microsoft.com/office/powerpoint/2010/main" val="1876361822"/>
      </p:ext>
    </p:extLst>
  </p:cSld>
  <p:clrMapOvr>
    <a:masterClrMapping/>
  </p:clrMapOvr>
</p:sld>
</file>

<file path=ppt/theme/theme1.xml><?xml version="1.0" encoding="utf-8"?>
<a:theme xmlns:a="http://schemas.openxmlformats.org/drawingml/2006/main" name="Тема Office">
  <a:themeElements>
    <a:clrScheme name="Другая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800000"/>
      </a:hlink>
      <a:folHlink>
        <a:srgbClr val="D99694"/>
      </a:folHlink>
    </a:clrScheme>
    <a:fontScheme name="Классическая">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TotalTime>
  <Words>753</Words>
  <Application>Microsoft Office PowerPoint</Application>
  <PresentationFormat>Экран (4:3)</PresentationFormat>
  <Paragraphs>59</Paragraphs>
  <Slides>16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Презентация PowerPoint</vt:lpstr>
      <vt:lpstr>Дейл Карнеги</vt:lpstr>
      <vt:lpstr>"Искусство  публичных выступлений" </vt:lpstr>
      <vt:lpstr>1. Будьте уверенны  перед аудиторией</vt:lpstr>
      <vt:lpstr>2. Тема и Подготовка к публичному выступлению</vt:lpstr>
      <vt:lpstr>3. Эффективность благодаря изменению высоты тона голоса</vt:lpstr>
      <vt:lpstr>4. Пауза и ее Сила</vt:lpstr>
      <vt:lpstr>5. Чувства и Восторг</vt:lpstr>
      <vt:lpstr>6. Голос</vt:lpstr>
      <vt:lpstr>7. Соответствие жестов  вашей Речи</vt:lpstr>
      <vt:lpstr>8. Влияние на толпу</vt:lpstr>
      <vt:lpstr>9. Пополняйте  свой словарный запас</vt:lpstr>
      <vt:lpstr>10. Тренировка памяти</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Название презентации</dc:title>
  <dc:creator>Елена</dc:creator>
  <cp:lastModifiedBy>Samsung</cp:lastModifiedBy>
  <cp:revision>19</cp:revision>
  <dcterms:created xsi:type="dcterms:W3CDTF">2013-07-29T17:42:42Z</dcterms:created>
  <dcterms:modified xsi:type="dcterms:W3CDTF">2016-11-04T15:05:03Z</dcterms:modified>
</cp:coreProperties>
</file>