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9" r:id="rId2"/>
    <p:sldId id="298" r:id="rId3"/>
    <p:sldId id="334" r:id="rId4"/>
    <p:sldId id="320" r:id="rId5"/>
    <p:sldId id="319" r:id="rId6"/>
    <p:sldId id="333" r:id="rId7"/>
    <p:sldId id="321" r:id="rId8"/>
    <p:sldId id="322" r:id="rId9"/>
    <p:sldId id="323" r:id="rId10"/>
    <p:sldId id="324" r:id="rId11"/>
    <p:sldId id="325" r:id="rId12"/>
    <p:sldId id="331" r:id="rId13"/>
    <p:sldId id="326" r:id="rId14"/>
    <p:sldId id="327" r:id="rId15"/>
    <p:sldId id="328" r:id="rId16"/>
    <p:sldId id="329" r:id="rId17"/>
    <p:sldId id="330" r:id="rId18"/>
    <p:sldId id="33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B4B"/>
    <a:srgbClr val="FFFF00"/>
    <a:srgbClr val="99CCFF"/>
    <a:srgbClr val="33CCFF"/>
    <a:srgbClr val="3399FF"/>
    <a:srgbClr val="C1B3D1"/>
    <a:srgbClr val="A996C0"/>
    <a:srgbClr val="339933"/>
    <a:srgbClr val="FFCC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895" autoAdjust="0"/>
  </p:normalViewPr>
  <p:slideViewPr>
    <p:cSldViewPr>
      <p:cViewPr>
        <p:scale>
          <a:sx n="60" d="100"/>
          <a:sy n="60" d="100"/>
        </p:scale>
        <p:origin x="-2244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F2DD3-82F5-4E10-BFE9-A72A097038D6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D1942-D63D-40F5-8B52-C61DC955DF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712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1942-D63D-40F5-8B52-C61DC955DFA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1942-D63D-40F5-8B52-C61DC955DFA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1942-D63D-40F5-8B52-C61DC955DFA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1942-D63D-40F5-8B52-C61DC955DFA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1942-D63D-40F5-8B52-C61DC955DFA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1942-D63D-40F5-8B52-C61DC955DFA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1942-D63D-40F5-8B52-C61DC955DFA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1942-D63D-40F5-8B52-C61DC955DFA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1942-D63D-40F5-8B52-C61DC955DFA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1942-D63D-40F5-8B52-C61DC955DFA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1942-D63D-40F5-8B52-C61DC955DFA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1942-D63D-40F5-8B52-C61DC955DFA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1942-D63D-40F5-8B52-C61DC955DFA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1942-D63D-40F5-8B52-C61DC955DFA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1942-D63D-40F5-8B52-C61DC955DFA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1942-D63D-40F5-8B52-C61DC955DFA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1942-D63D-40F5-8B52-C61DC955DFA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1942-D63D-40F5-8B52-C61DC955DFA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08EB-DFBC-459B-A619-C7BA4535B3DB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AFC27FE-49A6-4E12-91CE-C52C40697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08EB-DFBC-459B-A619-C7BA4535B3DB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7FE-49A6-4E12-91CE-C52C40697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08EB-DFBC-459B-A619-C7BA4535B3DB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7FE-49A6-4E12-91CE-C52C40697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08EB-DFBC-459B-A619-C7BA4535B3DB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AFC27FE-49A6-4E12-91CE-C52C40697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08EB-DFBC-459B-A619-C7BA4535B3DB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7FE-49A6-4E12-91CE-C52C406973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08EB-DFBC-459B-A619-C7BA4535B3DB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7FE-49A6-4E12-91CE-C52C40697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08EB-DFBC-459B-A619-C7BA4535B3DB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AFC27FE-49A6-4E12-91CE-C52C406973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08EB-DFBC-459B-A619-C7BA4535B3DB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7FE-49A6-4E12-91CE-C52C40697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08EB-DFBC-459B-A619-C7BA4535B3DB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7FE-49A6-4E12-91CE-C52C40697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08EB-DFBC-459B-A619-C7BA4535B3DB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7FE-49A6-4E12-91CE-C52C40697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08EB-DFBC-459B-A619-C7BA4535B3DB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7FE-49A6-4E12-91CE-C52C406973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A1608EB-DFBC-459B-A619-C7BA4535B3DB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AFC27FE-49A6-4E12-91CE-C52C406973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3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3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im0-tub-ru.yandex.net/i?id=5cd31bd06ac51e74375bbca3a3d01fdb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214282" y="1071546"/>
            <a:ext cx="8643998" cy="578645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7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21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285720" y="214290"/>
            <a:ext cx="8429684" cy="664371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>
              <a:buNone/>
            </a:pPr>
            <a:endParaRPr lang="ru-RU" sz="55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5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>
              <a:buNone/>
            </a:pPr>
            <a:r>
              <a:rPr lang="ru-RU" sz="5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средняя школа № 5 г. Павлово</a:t>
            </a:r>
          </a:p>
          <a:p>
            <a:pPr>
              <a:buNone/>
            </a:pPr>
            <a:endParaRPr lang="ru-RU" sz="5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фестиваль:</a:t>
            </a:r>
            <a:r>
              <a:rPr lang="ru-RU" sz="5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«Моя альтернатива»</a:t>
            </a:r>
          </a:p>
          <a:p>
            <a:pPr>
              <a:buNone/>
            </a:pPr>
            <a:r>
              <a:rPr lang="ru-RU" sz="5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номинация: </a:t>
            </a:r>
            <a:r>
              <a:rPr lang="ru-RU" sz="5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«Электронная презентация»</a:t>
            </a:r>
            <a:endParaRPr lang="ru-RU" sz="5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5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 algn="ctr">
              <a:buNone/>
            </a:pPr>
            <a:r>
              <a:rPr lang="ru-RU" sz="1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«Твое здоровье в твоих руках»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5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Организаторы акции - ученики 9-х классов: </a:t>
            </a:r>
          </a:p>
          <a:p>
            <a:pPr algn="ctr">
              <a:buNone/>
            </a:pPr>
            <a:r>
              <a:rPr lang="ru-RU" sz="5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Кузмичева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Диана Александровна;</a:t>
            </a:r>
          </a:p>
          <a:p>
            <a:pPr algn="ctr">
              <a:buNone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Крючок Анна Романовна;</a:t>
            </a:r>
          </a:p>
          <a:p>
            <a:pPr algn="ctr">
              <a:buNone/>
            </a:pPr>
            <a:r>
              <a:rPr lang="ru-RU" sz="5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Вшивцева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Дарья  Андреевна;</a:t>
            </a:r>
          </a:p>
          <a:p>
            <a:pPr algn="ctr">
              <a:buNone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Рысева Татьяна Юрьевна;</a:t>
            </a:r>
          </a:p>
          <a:p>
            <a:pPr algn="ctr">
              <a:buNone/>
            </a:pPr>
            <a:r>
              <a:rPr lang="ru-RU" sz="5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Посылкина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Анастасия Андреевна.</a:t>
            </a:r>
          </a:p>
          <a:p>
            <a:pPr algn="ctr">
              <a:buNone/>
            </a:pPr>
            <a:endParaRPr lang="ru-RU" sz="5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Руководители акции: </a:t>
            </a:r>
          </a:p>
          <a:p>
            <a:pPr algn="ctr">
              <a:buNone/>
            </a:pPr>
            <a:r>
              <a:rPr lang="ru-RU" sz="5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Водянова Надежда Михайловна, классный руководитель 9 «Б» класса</a:t>
            </a:r>
          </a:p>
          <a:p>
            <a:pPr algn="ctr">
              <a:buNone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Круглова Светлана Юрьевна, классный руководитель 9 «А» класса</a:t>
            </a:r>
          </a:p>
          <a:p>
            <a:pPr>
              <a:buNone/>
            </a:pPr>
            <a:endParaRPr lang="ru-RU" sz="5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адрес: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606 101, Россия, Нижегородская обл., Павловский р-н, ул. Радиальная, д.1</a:t>
            </a:r>
          </a:p>
          <a:p>
            <a:pPr>
              <a:buNone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5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тел.: 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8(83171) 5-64-02</a:t>
            </a:r>
          </a:p>
          <a:p>
            <a:pPr algn="ctr">
              <a:buNone/>
            </a:pPr>
            <a:r>
              <a:rPr lang="ru-RU" sz="5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  <a:endParaRPr lang="ru-RU" sz="5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r>
              <a:rPr lang="ru-RU" sz="5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Павлово 2017г.</a:t>
            </a:r>
          </a:p>
          <a:p>
            <a:pPr algn="ctr">
              <a:lnSpc>
                <a:spcPct val="170000"/>
              </a:lnSpc>
              <a:buNone/>
            </a:pP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18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1" name="Рисунок 10" descr="http://www.yeisk.info/images/newsimg/alternativa.jpg"/>
          <p:cNvPicPr/>
          <p:nvPr/>
        </p:nvPicPr>
        <p:blipFill>
          <a:blip r:embed="rId4" cstate="print"/>
          <a:srcRect l="6055" t="2286" r="6934" b="4000"/>
          <a:stretch>
            <a:fillRect/>
          </a:stretch>
        </p:blipFill>
        <p:spPr bwMode="auto">
          <a:xfrm>
            <a:off x="7500926" y="0"/>
            <a:ext cx="1643074" cy="164305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m0-tub-ru.yandex.net/i?id=5cd31bd06ac51e74375bbca3a3d01fdb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3214686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Первые ладошки на плакатах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F:\акция против курения\SAM_54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642918"/>
            <a:ext cx="361952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F:\акция против курения\SAM_54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1" y="642918"/>
            <a:ext cx="3619527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F:\акция против курения\SAM_54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3571876"/>
            <a:ext cx="3738588" cy="2803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F:\акция против курения\SAM_549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3571876"/>
            <a:ext cx="3643306" cy="2732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http://www.yeisk.info/images/newsimg/alternativa.jpg"/>
          <p:cNvPicPr/>
          <p:nvPr/>
        </p:nvPicPr>
        <p:blipFill>
          <a:blip r:embed="rId8" cstate="print"/>
          <a:srcRect l="6055" t="2286" r="6934" b="4000"/>
          <a:stretch>
            <a:fillRect/>
          </a:stretch>
        </p:blipFill>
        <p:spPr bwMode="auto">
          <a:xfrm>
            <a:off x="7358082" y="0"/>
            <a:ext cx="1785918" cy="178592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m0-tub-ru.yandex.net/i?id=5cd31bd06ac51e74375bbca3a3d01fdb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3143248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Ребята помогают друг другу нарисовать ладошки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F:\акция против курения\SAM_54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500438"/>
            <a:ext cx="3762401" cy="2821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F:\акция против курения\SAM_55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571480"/>
            <a:ext cx="352427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F:\акция против курения\SAM_55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500438"/>
            <a:ext cx="3690964" cy="2768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://www.yeisk.info/images/newsimg/alternativa.jpg"/>
          <p:cNvPicPr/>
          <p:nvPr/>
        </p:nvPicPr>
        <p:blipFill>
          <a:blip r:embed="rId7" cstate="print"/>
          <a:srcRect l="6055" t="2286" r="6934" b="4000"/>
          <a:stretch>
            <a:fillRect/>
          </a:stretch>
        </p:blipFill>
        <p:spPr bwMode="auto">
          <a:xfrm>
            <a:off x="7358082" y="0"/>
            <a:ext cx="1785918" cy="178592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0-tub-ru.yandex.net/i?id=5cd31bd06ac51e74375bbca3a3d01fdb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3357562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Младшие школьники с азартом присоединились к участию в акции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F:\акция против курения\SAM_55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714752"/>
            <a:ext cx="333377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F:\акция против курения\SAM_55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43314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F:\акция против курения\SAM_55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75545" y="571480"/>
            <a:ext cx="2196719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5" descr="F:\акция против курения\SAM_55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571480"/>
            <a:ext cx="2210981" cy="2947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www.yeisk.info/images/newsimg/alternativa.jpg"/>
          <p:cNvPicPr/>
          <p:nvPr/>
        </p:nvPicPr>
        <p:blipFill>
          <a:blip r:embed="rId8" cstate="print"/>
          <a:srcRect l="6055" t="2286" r="6934" b="4000"/>
          <a:stretch>
            <a:fillRect/>
          </a:stretch>
        </p:blipFill>
        <p:spPr bwMode="auto">
          <a:xfrm>
            <a:off x="7358082" y="0"/>
            <a:ext cx="1785918" cy="178592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m0-tub-ru.yandex.net/i?id=5cd31bd06ac51e74375bbca3a3d01fdb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02" y="3929066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Организаторы проекта привлекли к участию в акции и своих учителей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акция против курения\SAM_54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833683"/>
            <a:ext cx="2571768" cy="3429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F:\акция против курения\SAM_55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2857496"/>
            <a:ext cx="2514592" cy="3352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F:\акция против курения\SAM_55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33627" y="500042"/>
            <a:ext cx="3333773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://www.yeisk.info/images/newsimg/alternativa.jpg"/>
          <p:cNvPicPr/>
          <p:nvPr/>
        </p:nvPicPr>
        <p:blipFill>
          <a:blip r:embed="rId7" cstate="print"/>
          <a:srcRect l="6055" t="2286" r="6934" b="4000"/>
          <a:stretch>
            <a:fillRect/>
          </a:stretch>
        </p:blipFill>
        <p:spPr bwMode="auto">
          <a:xfrm>
            <a:off x="7358082" y="0"/>
            <a:ext cx="1785918" cy="178592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0-tub-ru.yandex.net/i?id=5cd31bd06ac51e74375bbca3a3d01fdb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3143248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агитационных плакатов образовалась очередь 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желающих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поучаствовать в акции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F:\акция против курения\SAM_55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643314"/>
            <a:ext cx="352427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F:\акция против курения\SAM_55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571480"/>
            <a:ext cx="3500433" cy="2625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F:\акция против курения\SAM_55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571480"/>
            <a:ext cx="3500462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F:\акция против курения\SAM_55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3643314"/>
            <a:ext cx="3500462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www.yeisk.info/images/newsimg/alternativa.jpg"/>
          <p:cNvPicPr/>
          <p:nvPr/>
        </p:nvPicPr>
        <p:blipFill>
          <a:blip r:embed="rId8" cstate="print"/>
          <a:srcRect l="6055" t="2286" r="6934" b="4000"/>
          <a:stretch>
            <a:fillRect/>
          </a:stretch>
        </p:blipFill>
        <p:spPr bwMode="auto">
          <a:xfrm>
            <a:off x="7358082" y="0"/>
            <a:ext cx="1785918" cy="178592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0-tub-ru.yandex.net/i?id=5cd31bd06ac51e74375bbca3a3d01fdb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571480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Многие хотели выделить свою ладошку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:\акция против курения\SAM_55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946530"/>
            <a:ext cx="3500462" cy="2625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F:\акция против курения\SAM_55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1214422"/>
            <a:ext cx="3589742" cy="478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F:\акция против курения\SAM_55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3571876"/>
            <a:ext cx="3571900" cy="2678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://www.yeisk.info/images/newsimg/alternativa.jpg"/>
          <p:cNvPicPr/>
          <p:nvPr/>
        </p:nvPicPr>
        <p:blipFill>
          <a:blip r:embed="rId7" cstate="print"/>
          <a:srcRect l="6055" t="2286" r="6934" b="4000"/>
          <a:stretch>
            <a:fillRect/>
          </a:stretch>
        </p:blipFill>
        <p:spPr bwMode="auto">
          <a:xfrm>
            <a:off x="7358082" y="0"/>
            <a:ext cx="1785918" cy="178592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0-tub-ru.yandex.net/i?id=5cd31bd06ac51e74375bbca3a3d01fdb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642918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Вот что у нас получилось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F:\акция против курения\SAM_55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071678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F:\акция против курения\SAM_55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14348" y="1000108"/>
            <a:ext cx="3857652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www.yeisk.info/images/newsimg/alternativa.jpg"/>
          <p:cNvPicPr/>
          <p:nvPr/>
        </p:nvPicPr>
        <p:blipFill>
          <a:blip r:embed="rId6" cstate="print"/>
          <a:srcRect l="6055" t="2286" r="6934" b="4000"/>
          <a:stretch>
            <a:fillRect/>
          </a:stretch>
        </p:blipFill>
        <p:spPr bwMode="auto">
          <a:xfrm>
            <a:off x="7358082" y="0"/>
            <a:ext cx="1785918" cy="178592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0-tub-ru.yandex.net/i?id=5cd31bd06ac51e74375bbca3a3d01fdb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928670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Агитационные плакаты размещены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школьной раздевалке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F:\акция против курения\SAM_55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85918" y="1714487"/>
            <a:ext cx="5929354" cy="4447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www.yeisk.info/images/newsimg/alternativa.jpg"/>
          <p:cNvPicPr/>
          <p:nvPr/>
        </p:nvPicPr>
        <p:blipFill>
          <a:blip r:embed="rId5" cstate="print"/>
          <a:srcRect l="6055" t="2286" r="6934" b="4000"/>
          <a:stretch>
            <a:fillRect/>
          </a:stretch>
        </p:blipFill>
        <p:spPr bwMode="auto">
          <a:xfrm>
            <a:off x="7358082" y="0"/>
            <a:ext cx="1785918" cy="178592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m0-tub-ru.yandex.net/i?id=5cd31bd06ac51e74375bbca3a3d01fdb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500042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Присоединяйся!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 Дай ПЯТЬ!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14348" y="1643050"/>
            <a:ext cx="7627529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071538" y="5572140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Спасибо за внимание!</a:t>
            </a:r>
            <a:endParaRPr lang="ru-RU" sz="3600" b="1" i="1" dirty="0"/>
          </a:p>
        </p:txBody>
      </p:sp>
      <p:pic>
        <p:nvPicPr>
          <p:cNvPr id="12" name="Рисунок 11" descr="http://www.yeisk.info/images/newsimg/alternativa.jpg"/>
          <p:cNvPicPr/>
          <p:nvPr/>
        </p:nvPicPr>
        <p:blipFill>
          <a:blip r:embed="rId5" cstate="print"/>
          <a:srcRect l="6055" t="2286" r="6934" b="4000"/>
          <a:stretch>
            <a:fillRect/>
          </a:stretch>
        </p:blipFill>
        <p:spPr bwMode="auto">
          <a:xfrm>
            <a:off x="7358082" y="0"/>
            <a:ext cx="1785918" cy="178592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0-tub-ru.yandex.net/i?id=5cd31bd06ac51e74375bbca3a3d01fdb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214282" y="1071546"/>
            <a:ext cx="8643998" cy="578645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7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21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285720" y="214290"/>
            <a:ext cx="8429684" cy="650085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55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12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4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и задачи </a:t>
            </a:r>
            <a:r>
              <a:rPr lang="ru-RU" sz="14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акции.</a:t>
            </a:r>
            <a:endParaRPr lang="ru-RU" sz="144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64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6400" dirty="0" smtClean="0"/>
              <a:t> 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6400" b="1" i="1" dirty="0" smtClean="0">
                <a:solidFill>
                  <a:schemeClr val="tx1"/>
                </a:solidFill>
              </a:rPr>
              <a:t>  </a:t>
            </a:r>
            <a:r>
              <a:rPr lang="ru-RU" sz="7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акции: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7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</a:pPr>
            <a:r>
              <a:rPr lang="ru-RU" sz="7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пропаганда здорового образа жизни</a:t>
            </a:r>
            <a:endParaRPr lang="ru-RU" sz="72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7200" b="1" i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7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7200" b="1" i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72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7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base">
              <a:lnSpc>
                <a:spcPct val="22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привлечь внимание школьников к проблеме курения;</a:t>
            </a:r>
          </a:p>
          <a:p>
            <a:pPr marL="0" indent="0" algn="ctr" fontAlgn="base">
              <a:lnSpc>
                <a:spcPct val="22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выпустить школьную тематическую стенгазету; </a:t>
            </a:r>
          </a:p>
          <a:p>
            <a:pPr marL="0" indent="0" algn="ctr" fontAlgn="base">
              <a:lnSpc>
                <a:spcPct val="22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организовать и провести акцию по профилактике курения.</a:t>
            </a:r>
          </a:p>
          <a:p>
            <a:pPr>
              <a:lnSpc>
                <a:spcPct val="170000"/>
              </a:lnSpc>
              <a:buNone/>
            </a:pPr>
            <a:endParaRPr lang="ru-RU" sz="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7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4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4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</a:t>
            </a:r>
            <a:endParaRPr lang="ru-RU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endParaRPr lang="ru-RU" sz="2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endParaRPr lang="ru-RU" sz="7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7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18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 descr="http://www.yeisk.info/images/newsimg/alternativa.jpg"/>
          <p:cNvPicPr/>
          <p:nvPr/>
        </p:nvPicPr>
        <p:blipFill>
          <a:blip r:embed="rId4" cstate="print"/>
          <a:srcRect l="6055" t="2286" r="6934" b="4000"/>
          <a:stretch>
            <a:fillRect/>
          </a:stretch>
        </p:blipFill>
        <p:spPr bwMode="auto">
          <a:xfrm>
            <a:off x="7500926" y="0"/>
            <a:ext cx="1643074" cy="164305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0-tub-ru.yandex.net/i?id=5cd31bd06ac51e74375bbca3a3d01fdb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285720" y="214290"/>
            <a:ext cx="8715436" cy="6500858"/>
          </a:xfrm>
        </p:spPr>
        <p:txBody>
          <a:bodyPr>
            <a:normAutofit fontScale="32500" lnSpcReduction="20000"/>
          </a:bodyPr>
          <a:lstStyle/>
          <a:p>
            <a:pPr lvl="0" algn="ctr">
              <a:lnSpc>
                <a:spcPct val="120000"/>
              </a:lnSpc>
              <a:buNone/>
            </a:pPr>
            <a:endParaRPr lang="ru-RU" sz="60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20000"/>
              </a:lnSpc>
              <a:buNone/>
            </a:pPr>
            <a:r>
              <a:rPr lang="ru-RU" sz="111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111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акции</a:t>
            </a:r>
          </a:p>
          <a:p>
            <a:pPr>
              <a:buNone/>
            </a:pPr>
            <a:endParaRPr lang="ru-RU" sz="55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5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5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5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5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5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9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0" algn="ctr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7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50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60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  <a:buNone/>
            </a:pPr>
            <a:endParaRPr lang="ru-RU" sz="7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buNone/>
            </a:pP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</a:t>
            </a:r>
            <a:endParaRPr lang="ru-RU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endParaRPr lang="ru-RU" sz="2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endParaRPr lang="ru-RU" sz="7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7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18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1571604" y="1285860"/>
            <a:ext cx="5929354" cy="357190"/>
          </a:xfrm>
          <a:custGeom>
            <a:avLst/>
            <a:gdLst>
              <a:gd name="connsiteX0" fmla="*/ 0 w 5929354"/>
              <a:gd name="connsiteY0" fmla="*/ 59533 h 357190"/>
              <a:gd name="connsiteX1" fmla="*/ 17437 w 5929354"/>
              <a:gd name="connsiteY1" fmla="*/ 17437 h 357190"/>
              <a:gd name="connsiteX2" fmla="*/ 59533 w 5929354"/>
              <a:gd name="connsiteY2" fmla="*/ 0 h 357190"/>
              <a:gd name="connsiteX3" fmla="*/ 5869821 w 5929354"/>
              <a:gd name="connsiteY3" fmla="*/ 0 h 357190"/>
              <a:gd name="connsiteX4" fmla="*/ 5911917 w 5929354"/>
              <a:gd name="connsiteY4" fmla="*/ 17437 h 357190"/>
              <a:gd name="connsiteX5" fmla="*/ 5929354 w 5929354"/>
              <a:gd name="connsiteY5" fmla="*/ 59533 h 357190"/>
              <a:gd name="connsiteX6" fmla="*/ 5929354 w 5929354"/>
              <a:gd name="connsiteY6" fmla="*/ 297657 h 357190"/>
              <a:gd name="connsiteX7" fmla="*/ 5911917 w 5929354"/>
              <a:gd name="connsiteY7" fmla="*/ 339753 h 357190"/>
              <a:gd name="connsiteX8" fmla="*/ 5869821 w 5929354"/>
              <a:gd name="connsiteY8" fmla="*/ 357190 h 357190"/>
              <a:gd name="connsiteX9" fmla="*/ 59533 w 5929354"/>
              <a:gd name="connsiteY9" fmla="*/ 357190 h 357190"/>
              <a:gd name="connsiteX10" fmla="*/ 17437 w 5929354"/>
              <a:gd name="connsiteY10" fmla="*/ 339753 h 357190"/>
              <a:gd name="connsiteX11" fmla="*/ 0 w 5929354"/>
              <a:gd name="connsiteY11" fmla="*/ 297657 h 357190"/>
              <a:gd name="connsiteX12" fmla="*/ 0 w 5929354"/>
              <a:gd name="connsiteY12" fmla="*/ 59533 h 35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29354" h="357190">
                <a:moveTo>
                  <a:pt x="0" y="59533"/>
                </a:move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lnTo>
                  <a:pt x="5869821" y="0"/>
                </a:lnTo>
                <a:cubicBezTo>
                  <a:pt x="5885610" y="0"/>
                  <a:pt x="5900753" y="6272"/>
                  <a:pt x="5911917" y="17437"/>
                </a:cubicBezTo>
                <a:cubicBezTo>
                  <a:pt x="5923082" y="28602"/>
                  <a:pt x="5929354" y="43744"/>
                  <a:pt x="5929354" y="59533"/>
                </a:cubicBezTo>
                <a:lnTo>
                  <a:pt x="5929354" y="297657"/>
                </a:lnTo>
                <a:cubicBezTo>
                  <a:pt x="5929354" y="313446"/>
                  <a:pt x="5923082" y="328589"/>
                  <a:pt x="5911917" y="339753"/>
                </a:cubicBezTo>
                <a:cubicBezTo>
                  <a:pt x="5900752" y="350918"/>
                  <a:pt x="5885610" y="357190"/>
                  <a:pt x="5869821" y="357190"/>
                </a:cubicBezTo>
                <a:lnTo>
                  <a:pt x="59533" y="357190"/>
                </a:lnTo>
                <a:cubicBezTo>
                  <a:pt x="43744" y="357190"/>
                  <a:pt x="28601" y="350918"/>
                  <a:pt x="17437" y="339753"/>
                </a:cubicBezTo>
                <a:cubicBezTo>
                  <a:pt x="6272" y="328588"/>
                  <a:pt x="0" y="313446"/>
                  <a:pt x="0" y="297657"/>
                </a:cubicBezTo>
                <a:lnTo>
                  <a:pt x="0" y="59533"/>
                </a:lnTo>
                <a:close/>
              </a:path>
            </a:pathLst>
          </a:custGeom>
          <a:solidFill>
            <a:srgbClr val="C1B3D1"/>
          </a:solidFill>
          <a:ln>
            <a:solidFill>
              <a:srgbClr val="A996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Руководители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286248" y="1643050"/>
            <a:ext cx="285752" cy="285752"/>
          </a:xfrm>
          <a:prstGeom prst="downArrow">
            <a:avLst/>
          </a:prstGeom>
          <a:solidFill>
            <a:srgbClr val="A996C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71604" y="1928802"/>
            <a:ext cx="5929354" cy="357190"/>
          </a:xfrm>
          <a:prstGeom prst="roundRect">
            <a:avLst/>
          </a:prstGeom>
          <a:solidFill>
            <a:srgbClr val="C1B3D1"/>
          </a:solidFill>
          <a:ln>
            <a:solidFill>
              <a:srgbClr val="A996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Водянова Н.М., Круглова С.Ю.</a:t>
            </a:r>
            <a:endParaRPr lang="ru-RU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1643042" y="2571744"/>
            <a:ext cx="5929354" cy="357190"/>
          </a:xfrm>
          <a:custGeom>
            <a:avLst/>
            <a:gdLst>
              <a:gd name="connsiteX0" fmla="*/ 0 w 5929354"/>
              <a:gd name="connsiteY0" fmla="*/ 59533 h 357190"/>
              <a:gd name="connsiteX1" fmla="*/ 17437 w 5929354"/>
              <a:gd name="connsiteY1" fmla="*/ 17437 h 357190"/>
              <a:gd name="connsiteX2" fmla="*/ 59533 w 5929354"/>
              <a:gd name="connsiteY2" fmla="*/ 0 h 357190"/>
              <a:gd name="connsiteX3" fmla="*/ 5869821 w 5929354"/>
              <a:gd name="connsiteY3" fmla="*/ 0 h 357190"/>
              <a:gd name="connsiteX4" fmla="*/ 5911917 w 5929354"/>
              <a:gd name="connsiteY4" fmla="*/ 17437 h 357190"/>
              <a:gd name="connsiteX5" fmla="*/ 5929354 w 5929354"/>
              <a:gd name="connsiteY5" fmla="*/ 59533 h 357190"/>
              <a:gd name="connsiteX6" fmla="*/ 5929354 w 5929354"/>
              <a:gd name="connsiteY6" fmla="*/ 297657 h 357190"/>
              <a:gd name="connsiteX7" fmla="*/ 5911917 w 5929354"/>
              <a:gd name="connsiteY7" fmla="*/ 339753 h 357190"/>
              <a:gd name="connsiteX8" fmla="*/ 5869821 w 5929354"/>
              <a:gd name="connsiteY8" fmla="*/ 357190 h 357190"/>
              <a:gd name="connsiteX9" fmla="*/ 59533 w 5929354"/>
              <a:gd name="connsiteY9" fmla="*/ 357190 h 357190"/>
              <a:gd name="connsiteX10" fmla="*/ 17437 w 5929354"/>
              <a:gd name="connsiteY10" fmla="*/ 339753 h 357190"/>
              <a:gd name="connsiteX11" fmla="*/ 0 w 5929354"/>
              <a:gd name="connsiteY11" fmla="*/ 297657 h 357190"/>
              <a:gd name="connsiteX12" fmla="*/ 0 w 5929354"/>
              <a:gd name="connsiteY12" fmla="*/ 59533 h 35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29354" h="357190">
                <a:moveTo>
                  <a:pt x="0" y="59533"/>
                </a:move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lnTo>
                  <a:pt x="5869821" y="0"/>
                </a:lnTo>
                <a:cubicBezTo>
                  <a:pt x="5885610" y="0"/>
                  <a:pt x="5900753" y="6272"/>
                  <a:pt x="5911917" y="17437"/>
                </a:cubicBezTo>
                <a:cubicBezTo>
                  <a:pt x="5923082" y="28602"/>
                  <a:pt x="5929354" y="43744"/>
                  <a:pt x="5929354" y="59533"/>
                </a:cubicBezTo>
                <a:lnTo>
                  <a:pt x="5929354" y="297657"/>
                </a:lnTo>
                <a:cubicBezTo>
                  <a:pt x="5929354" y="313446"/>
                  <a:pt x="5923082" y="328589"/>
                  <a:pt x="5911917" y="339753"/>
                </a:cubicBezTo>
                <a:cubicBezTo>
                  <a:pt x="5900752" y="350918"/>
                  <a:pt x="5885610" y="357190"/>
                  <a:pt x="5869821" y="357190"/>
                </a:cubicBezTo>
                <a:lnTo>
                  <a:pt x="59533" y="357190"/>
                </a:lnTo>
                <a:cubicBezTo>
                  <a:pt x="43744" y="357190"/>
                  <a:pt x="28601" y="350918"/>
                  <a:pt x="17437" y="339753"/>
                </a:cubicBezTo>
                <a:cubicBezTo>
                  <a:pt x="6272" y="328588"/>
                  <a:pt x="0" y="313446"/>
                  <a:pt x="0" y="297657"/>
                </a:cubicBezTo>
                <a:lnTo>
                  <a:pt x="0" y="59533"/>
                </a:lnTo>
                <a:close/>
              </a:path>
            </a:pathLst>
          </a:custGeom>
          <a:solidFill>
            <a:srgbClr val="C1B3D1"/>
          </a:solidFill>
          <a:ln>
            <a:solidFill>
              <a:srgbClr val="A996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Команда активистов 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286248" y="2285992"/>
            <a:ext cx="285752" cy="285752"/>
          </a:xfrm>
          <a:prstGeom prst="downArrow">
            <a:avLst/>
          </a:prstGeom>
          <a:solidFill>
            <a:srgbClr val="A996C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571604" y="2928934"/>
            <a:ext cx="285752" cy="285752"/>
          </a:xfrm>
          <a:prstGeom prst="downArrow">
            <a:avLst/>
          </a:prstGeom>
          <a:solidFill>
            <a:srgbClr val="A996C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00100" y="3214686"/>
            <a:ext cx="1500198" cy="357190"/>
          </a:xfrm>
          <a:prstGeom prst="roundRect">
            <a:avLst/>
          </a:prstGeom>
          <a:solidFill>
            <a:srgbClr val="C1B3D1"/>
          </a:solidFill>
          <a:ln>
            <a:solidFill>
              <a:srgbClr val="A996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художники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3428992" y="2928934"/>
            <a:ext cx="285752" cy="285752"/>
          </a:xfrm>
          <a:prstGeom prst="downArrow">
            <a:avLst/>
          </a:prstGeom>
          <a:solidFill>
            <a:srgbClr val="A996C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5429256" y="2928934"/>
            <a:ext cx="285752" cy="285752"/>
          </a:xfrm>
          <a:prstGeom prst="downArrow">
            <a:avLst/>
          </a:prstGeom>
          <a:solidFill>
            <a:srgbClr val="A996C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7358082" y="2928934"/>
            <a:ext cx="285752" cy="285752"/>
          </a:xfrm>
          <a:prstGeom prst="downArrow">
            <a:avLst/>
          </a:prstGeom>
          <a:solidFill>
            <a:srgbClr val="A996C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857488" y="3214686"/>
            <a:ext cx="1500198" cy="357190"/>
          </a:xfrm>
          <a:prstGeom prst="roundRect">
            <a:avLst/>
          </a:prstGeom>
          <a:solidFill>
            <a:srgbClr val="C1B3D1"/>
          </a:solidFill>
          <a:ln>
            <a:solidFill>
              <a:srgbClr val="A996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дизайнер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14876" y="3214686"/>
            <a:ext cx="1714512" cy="357190"/>
          </a:xfrm>
          <a:prstGeom prst="roundRect">
            <a:avLst/>
          </a:prstGeom>
          <a:solidFill>
            <a:srgbClr val="C1B3D1"/>
          </a:solidFill>
          <a:ln>
            <a:solidFill>
              <a:srgbClr val="A996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организатор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715140" y="3214686"/>
            <a:ext cx="1500198" cy="357190"/>
          </a:xfrm>
          <a:prstGeom prst="roundRect">
            <a:avLst/>
          </a:prstGeom>
          <a:solidFill>
            <a:srgbClr val="C1B3D1"/>
          </a:solidFill>
          <a:ln>
            <a:solidFill>
              <a:srgbClr val="A996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фотограф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3428992" y="3571876"/>
            <a:ext cx="285752" cy="285752"/>
          </a:xfrm>
          <a:prstGeom prst="downArrow">
            <a:avLst/>
          </a:prstGeom>
          <a:solidFill>
            <a:srgbClr val="A996C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5429256" y="3571876"/>
            <a:ext cx="285752" cy="285752"/>
          </a:xfrm>
          <a:prstGeom prst="downArrow">
            <a:avLst/>
          </a:prstGeom>
          <a:solidFill>
            <a:srgbClr val="A996C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7358082" y="3571876"/>
            <a:ext cx="285752" cy="285752"/>
          </a:xfrm>
          <a:prstGeom prst="downArrow">
            <a:avLst/>
          </a:prstGeom>
          <a:solidFill>
            <a:srgbClr val="A996C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1571604" y="3571876"/>
            <a:ext cx="285752" cy="285752"/>
          </a:xfrm>
          <a:prstGeom prst="downArrow">
            <a:avLst/>
          </a:prstGeom>
          <a:solidFill>
            <a:srgbClr val="A996C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071538" y="3857628"/>
            <a:ext cx="1428760" cy="1000132"/>
          </a:xfrm>
          <a:prstGeom prst="roundRect">
            <a:avLst/>
          </a:prstGeom>
          <a:solidFill>
            <a:srgbClr val="C1B3D1"/>
          </a:solidFill>
          <a:ln>
            <a:solidFill>
              <a:srgbClr val="A996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Кузмичева</a:t>
            </a:r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Диана,</a:t>
            </a:r>
          </a:p>
          <a:p>
            <a:pPr algn="ctr"/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Рысева Татьяна</a:t>
            </a:r>
            <a:endParaRPr lang="ru-RU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857488" y="3857628"/>
            <a:ext cx="1500198" cy="1000132"/>
          </a:xfrm>
          <a:prstGeom prst="roundRect">
            <a:avLst/>
          </a:prstGeom>
          <a:solidFill>
            <a:srgbClr val="C1B3D1"/>
          </a:solidFill>
          <a:ln>
            <a:solidFill>
              <a:srgbClr val="A996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Посылкина</a:t>
            </a:r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Анастасия</a:t>
            </a:r>
            <a:endParaRPr lang="ru-RU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857752" y="3857628"/>
            <a:ext cx="1357322" cy="1000132"/>
          </a:xfrm>
          <a:prstGeom prst="roundRect">
            <a:avLst/>
          </a:prstGeom>
          <a:solidFill>
            <a:srgbClr val="C1B3D1"/>
          </a:solidFill>
          <a:ln>
            <a:solidFill>
              <a:srgbClr val="A996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Вшивцева</a:t>
            </a:r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Дарья</a:t>
            </a:r>
            <a:endParaRPr lang="ru-RU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858016" y="3857628"/>
            <a:ext cx="1285884" cy="1000132"/>
          </a:xfrm>
          <a:prstGeom prst="roundRect">
            <a:avLst/>
          </a:prstGeom>
          <a:solidFill>
            <a:srgbClr val="C1B3D1"/>
          </a:solidFill>
          <a:ln>
            <a:solidFill>
              <a:srgbClr val="A996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Крючок Анна</a:t>
            </a:r>
            <a:endParaRPr lang="ru-RU" i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Рисунок 34" descr="http://www.yeisk.info/images/newsimg/alternativa.jpg"/>
          <p:cNvPicPr/>
          <p:nvPr/>
        </p:nvPicPr>
        <p:blipFill>
          <a:blip r:embed="rId4" cstate="print"/>
          <a:srcRect l="6055" t="2286" r="6934" b="4000"/>
          <a:stretch>
            <a:fillRect/>
          </a:stretch>
        </p:blipFill>
        <p:spPr bwMode="auto">
          <a:xfrm>
            <a:off x="7500926" y="0"/>
            <a:ext cx="1643074" cy="164305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4" name="Левая фигурная скобка 33"/>
          <p:cNvSpPr/>
          <p:nvPr/>
        </p:nvSpPr>
        <p:spPr>
          <a:xfrm rot="16200000">
            <a:off x="4286248" y="1357298"/>
            <a:ext cx="571504" cy="7286676"/>
          </a:xfrm>
          <a:prstGeom prst="leftBrace">
            <a:avLst>
              <a:gd name="adj1" fmla="val 8333"/>
              <a:gd name="adj2" fmla="val 50424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1857356" y="5286388"/>
            <a:ext cx="5929354" cy="357190"/>
          </a:xfrm>
          <a:custGeom>
            <a:avLst/>
            <a:gdLst>
              <a:gd name="connsiteX0" fmla="*/ 0 w 5929354"/>
              <a:gd name="connsiteY0" fmla="*/ 59533 h 357190"/>
              <a:gd name="connsiteX1" fmla="*/ 17437 w 5929354"/>
              <a:gd name="connsiteY1" fmla="*/ 17437 h 357190"/>
              <a:gd name="connsiteX2" fmla="*/ 59533 w 5929354"/>
              <a:gd name="connsiteY2" fmla="*/ 0 h 357190"/>
              <a:gd name="connsiteX3" fmla="*/ 5869821 w 5929354"/>
              <a:gd name="connsiteY3" fmla="*/ 0 h 357190"/>
              <a:gd name="connsiteX4" fmla="*/ 5911917 w 5929354"/>
              <a:gd name="connsiteY4" fmla="*/ 17437 h 357190"/>
              <a:gd name="connsiteX5" fmla="*/ 5929354 w 5929354"/>
              <a:gd name="connsiteY5" fmla="*/ 59533 h 357190"/>
              <a:gd name="connsiteX6" fmla="*/ 5929354 w 5929354"/>
              <a:gd name="connsiteY6" fmla="*/ 297657 h 357190"/>
              <a:gd name="connsiteX7" fmla="*/ 5911917 w 5929354"/>
              <a:gd name="connsiteY7" fmla="*/ 339753 h 357190"/>
              <a:gd name="connsiteX8" fmla="*/ 5869821 w 5929354"/>
              <a:gd name="connsiteY8" fmla="*/ 357190 h 357190"/>
              <a:gd name="connsiteX9" fmla="*/ 59533 w 5929354"/>
              <a:gd name="connsiteY9" fmla="*/ 357190 h 357190"/>
              <a:gd name="connsiteX10" fmla="*/ 17437 w 5929354"/>
              <a:gd name="connsiteY10" fmla="*/ 339753 h 357190"/>
              <a:gd name="connsiteX11" fmla="*/ 0 w 5929354"/>
              <a:gd name="connsiteY11" fmla="*/ 297657 h 357190"/>
              <a:gd name="connsiteX12" fmla="*/ 0 w 5929354"/>
              <a:gd name="connsiteY12" fmla="*/ 59533 h 35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29354" h="357190">
                <a:moveTo>
                  <a:pt x="0" y="59533"/>
                </a:move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lnTo>
                  <a:pt x="5869821" y="0"/>
                </a:lnTo>
                <a:cubicBezTo>
                  <a:pt x="5885610" y="0"/>
                  <a:pt x="5900753" y="6272"/>
                  <a:pt x="5911917" y="17437"/>
                </a:cubicBezTo>
                <a:cubicBezTo>
                  <a:pt x="5923082" y="28602"/>
                  <a:pt x="5929354" y="43744"/>
                  <a:pt x="5929354" y="59533"/>
                </a:cubicBezTo>
                <a:lnTo>
                  <a:pt x="5929354" y="297657"/>
                </a:lnTo>
                <a:cubicBezTo>
                  <a:pt x="5929354" y="313446"/>
                  <a:pt x="5923082" y="328589"/>
                  <a:pt x="5911917" y="339753"/>
                </a:cubicBezTo>
                <a:cubicBezTo>
                  <a:pt x="5900752" y="350918"/>
                  <a:pt x="5885610" y="357190"/>
                  <a:pt x="5869821" y="357190"/>
                </a:cubicBezTo>
                <a:lnTo>
                  <a:pt x="59533" y="357190"/>
                </a:lnTo>
                <a:cubicBezTo>
                  <a:pt x="43744" y="357190"/>
                  <a:pt x="28601" y="350918"/>
                  <a:pt x="17437" y="339753"/>
                </a:cubicBezTo>
                <a:cubicBezTo>
                  <a:pt x="6272" y="328588"/>
                  <a:pt x="0" y="313446"/>
                  <a:pt x="0" y="297657"/>
                </a:cubicBezTo>
                <a:lnTo>
                  <a:pt x="0" y="59533"/>
                </a:lnTo>
                <a:close/>
              </a:path>
            </a:pathLst>
          </a:custGeom>
          <a:solidFill>
            <a:srgbClr val="C1B3D1"/>
          </a:solidFill>
          <a:ln>
            <a:solidFill>
              <a:srgbClr val="A996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акции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4572000" y="5643578"/>
            <a:ext cx="285752" cy="285752"/>
          </a:xfrm>
          <a:prstGeom prst="downArrow">
            <a:avLst/>
          </a:prstGeom>
          <a:solidFill>
            <a:srgbClr val="A996C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лилиния 37"/>
          <p:cNvSpPr/>
          <p:nvPr/>
        </p:nvSpPr>
        <p:spPr>
          <a:xfrm>
            <a:off x="1857356" y="5929330"/>
            <a:ext cx="5929354" cy="357190"/>
          </a:xfrm>
          <a:custGeom>
            <a:avLst/>
            <a:gdLst>
              <a:gd name="connsiteX0" fmla="*/ 0 w 5929354"/>
              <a:gd name="connsiteY0" fmla="*/ 59533 h 357190"/>
              <a:gd name="connsiteX1" fmla="*/ 17437 w 5929354"/>
              <a:gd name="connsiteY1" fmla="*/ 17437 h 357190"/>
              <a:gd name="connsiteX2" fmla="*/ 59533 w 5929354"/>
              <a:gd name="connsiteY2" fmla="*/ 0 h 357190"/>
              <a:gd name="connsiteX3" fmla="*/ 5869821 w 5929354"/>
              <a:gd name="connsiteY3" fmla="*/ 0 h 357190"/>
              <a:gd name="connsiteX4" fmla="*/ 5911917 w 5929354"/>
              <a:gd name="connsiteY4" fmla="*/ 17437 h 357190"/>
              <a:gd name="connsiteX5" fmla="*/ 5929354 w 5929354"/>
              <a:gd name="connsiteY5" fmla="*/ 59533 h 357190"/>
              <a:gd name="connsiteX6" fmla="*/ 5929354 w 5929354"/>
              <a:gd name="connsiteY6" fmla="*/ 297657 h 357190"/>
              <a:gd name="connsiteX7" fmla="*/ 5911917 w 5929354"/>
              <a:gd name="connsiteY7" fmla="*/ 339753 h 357190"/>
              <a:gd name="connsiteX8" fmla="*/ 5869821 w 5929354"/>
              <a:gd name="connsiteY8" fmla="*/ 357190 h 357190"/>
              <a:gd name="connsiteX9" fmla="*/ 59533 w 5929354"/>
              <a:gd name="connsiteY9" fmla="*/ 357190 h 357190"/>
              <a:gd name="connsiteX10" fmla="*/ 17437 w 5929354"/>
              <a:gd name="connsiteY10" fmla="*/ 339753 h 357190"/>
              <a:gd name="connsiteX11" fmla="*/ 0 w 5929354"/>
              <a:gd name="connsiteY11" fmla="*/ 297657 h 357190"/>
              <a:gd name="connsiteX12" fmla="*/ 0 w 5929354"/>
              <a:gd name="connsiteY12" fmla="*/ 59533 h 35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29354" h="357190">
                <a:moveTo>
                  <a:pt x="0" y="59533"/>
                </a:move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lnTo>
                  <a:pt x="5869821" y="0"/>
                </a:lnTo>
                <a:cubicBezTo>
                  <a:pt x="5885610" y="0"/>
                  <a:pt x="5900753" y="6272"/>
                  <a:pt x="5911917" y="17437"/>
                </a:cubicBezTo>
                <a:cubicBezTo>
                  <a:pt x="5923082" y="28602"/>
                  <a:pt x="5929354" y="43744"/>
                  <a:pt x="5929354" y="59533"/>
                </a:cubicBezTo>
                <a:lnTo>
                  <a:pt x="5929354" y="297657"/>
                </a:lnTo>
                <a:cubicBezTo>
                  <a:pt x="5929354" y="313446"/>
                  <a:pt x="5923082" y="328589"/>
                  <a:pt x="5911917" y="339753"/>
                </a:cubicBezTo>
                <a:cubicBezTo>
                  <a:pt x="5900752" y="350918"/>
                  <a:pt x="5885610" y="357190"/>
                  <a:pt x="5869821" y="357190"/>
                </a:cubicBezTo>
                <a:lnTo>
                  <a:pt x="59533" y="357190"/>
                </a:lnTo>
                <a:cubicBezTo>
                  <a:pt x="43744" y="357190"/>
                  <a:pt x="28601" y="350918"/>
                  <a:pt x="17437" y="339753"/>
                </a:cubicBezTo>
                <a:cubicBezTo>
                  <a:pt x="6272" y="328588"/>
                  <a:pt x="0" y="313446"/>
                  <a:pt x="0" y="297657"/>
                </a:cubicBezTo>
                <a:lnTo>
                  <a:pt x="0" y="59533"/>
                </a:lnTo>
                <a:close/>
              </a:path>
            </a:pathLst>
          </a:custGeom>
          <a:solidFill>
            <a:srgbClr val="C1B3D1"/>
          </a:solidFill>
          <a:ln>
            <a:solidFill>
              <a:srgbClr val="A996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ченики 4-11 классов МБОУ СШ № 5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0-tub-ru.yandex.net/i?id=5cd31bd06ac51e74375bbca3a3d01fdb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285720" y="214290"/>
            <a:ext cx="8429684" cy="6500858"/>
          </a:xfrm>
        </p:spPr>
        <p:txBody>
          <a:bodyPr>
            <a:normAutofit fontScale="25000" lnSpcReduction="20000"/>
          </a:bodyPr>
          <a:lstStyle/>
          <a:p>
            <a:pPr lvl="0" algn="ctr">
              <a:buNone/>
            </a:pPr>
            <a:endParaRPr lang="ru-RU" sz="144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sz="14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Материально-техническое сопровождение </a:t>
            </a:r>
            <a:r>
              <a:rPr lang="ru-RU" sz="14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акции.</a:t>
            </a:r>
            <a:endParaRPr lang="ru-RU" sz="144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5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5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5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7200" b="1" i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72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72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Все </a:t>
            </a:r>
            <a:r>
              <a:rPr lang="ru-RU" sz="72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необходимые материалы приобретены </a:t>
            </a:r>
            <a:endParaRPr lang="ru-RU" sz="7200" b="1" i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72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за </a:t>
            </a:r>
            <a:r>
              <a:rPr lang="ru-RU" sz="72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счет средств, собранных в </a:t>
            </a:r>
            <a:r>
              <a:rPr lang="ru-RU" sz="72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рамках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72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72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72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школьной </a:t>
            </a:r>
            <a:r>
              <a:rPr lang="ru-RU" sz="72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акции по сбору макулатуры.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0" algn="ctr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7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50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60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  <a:buNone/>
            </a:pPr>
            <a:endParaRPr lang="ru-RU" sz="7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buNone/>
            </a:pP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</a:t>
            </a:r>
            <a:endParaRPr lang="ru-RU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endParaRPr lang="ru-RU" sz="2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endParaRPr lang="ru-RU" sz="7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7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18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6" name="Рисунок 25" descr="http://www.yeisk.info/images/newsimg/alternativa.jpg"/>
          <p:cNvPicPr/>
          <p:nvPr/>
        </p:nvPicPr>
        <p:blipFill>
          <a:blip r:embed="rId4" cstate="print"/>
          <a:srcRect l="6055" t="2286" r="6934" b="4000"/>
          <a:stretch>
            <a:fillRect/>
          </a:stretch>
        </p:blipFill>
        <p:spPr bwMode="auto">
          <a:xfrm>
            <a:off x="7500926" y="0"/>
            <a:ext cx="1643074" cy="164305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642910" y="1857364"/>
          <a:ext cx="4786345" cy="34747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282718"/>
                <a:gridCol w="1003429"/>
                <a:gridCol w="1500198"/>
              </a:tblGrid>
              <a:tr h="592183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Материалы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(ед.)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Стоимость (руб.)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839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Ватман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839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Краски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гуашь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218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Кисти для рисования № 1, 3,5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839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Маркеры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839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Цветной принтер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839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Лист А4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8390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762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72132" y="5357826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Товарный чек на сумму, полученную в результате сбора макулатуры.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0-tub-ru.yandex.net/i?id=5cd31bd06ac51e74375bbca3a3d01fdb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214282" y="1071546"/>
            <a:ext cx="8643998" cy="578645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7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21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285720" y="214290"/>
            <a:ext cx="8429684" cy="6500858"/>
          </a:xfrm>
        </p:spPr>
        <p:txBody>
          <a:bodyPr anchor="ctr">
            <a:normAutofit fontScale="25000" lnSpcReduction="20000"/>
          </a:bodyPr>
          <a:lstStyle/>
          <a:p>
            <a:pPr>
              <a:buNone/>
            </a:pPr>
            <a:endParaRPr lang="ru-RU" sz="55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4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4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4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4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</a:t>
            </a:r>
            <a:r>
              <a:rPr lang="ru-RU" sz="14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результаты.</a:t>
            </a:r>
            <a:endParaRPr lang="ru-RU" sz="144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4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7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7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60000" lvl="0" indent="360000"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3446100" lvl="7" indent="3600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Привлечение внимания школьников    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3446100" lvl="7" indent="3600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проблеме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курения.</a:t>
            </a:r>
          </a:p>
          <a:p>
            <a:pPr marL="360000" indent="3600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</a:t>
            </a:r>
            <a:endParaRPr lang="ru-RU" sz="7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46100" lvl="7" indent="3600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Выпуск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школьной стенгазеты</a:t>
            </a:r>
          </a:p>
          <a:p>
            <a:pPr marL="360000" indent="3600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«Без курения жизнь это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….».</a:t>
            </a:r>
          </a:p>
          <a:p>
            <a:pPr marL="360000" indent="3600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3446100" lvl="7" indent="3600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и проведение акции </a:t>
            </a:r>
            <a:endParaRPr lang="ru-RU" sz="7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46100" lvl="7" indent="3600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по профилактике курения</a:t>
            </a:r>
            <a:endParaRPr lang="ru-RU" sz="7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46100" lvl="7" indent="3600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среди учеников школы.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</a:pPr>
            <a:endParaRPr lang="ru-RU" sz="72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7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lang="ru-RU" sz="60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  <a:buNone/>
            </a:pPr>
            <a:endParaRPr lang="ru-RU" sz="7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4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4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</a:t>
            </a:r>
            <a:endParaRPr lang="ru-RU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endParaRPr lang="ru-RU" sz="2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endParaRPr lang="ru-RU" sz="7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7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18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Рисунок 11" descr="http://www.yeisk.info/images/newsimg/alternativa.jpg"/>
          <p:cNvPicPr/>
          <p:nvPr/>
        </p:nvPicPr>
        <p:blipFill>
          <a:blip r:embed="rId4" cstate="print"/>
          <a:srcRect l="6055" t="2286" r="6934" b="4000"/>
          <a:stretch>
            <a:fillRect/>
          </a:stretch>
        </p:blipFill>
        <p:spPr bwMode="auto">
          <a:xfrm>
            <a:off x="7358082" y="0"/>
            <a:ext cx="1785918" cy="178592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Вертикальный свиток 16"/>
          <p:cNvSpPr/>
          <p:nvPr/>
        </p:nvSpPr>
        <p:spPr>
          <a:xfrm>
            <a:off x="500034" y="1500174"/>
            <a:ext cx="3429024" cy="4572032"/>
          </a:xfrm>
          <a:prstGeom prst="verticalScroll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n>
                  <a:solidFill>
                    <a:srgbClr val="FF4B4B"/>
                  </a:solidFill>
                </a:ln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“Колумб Америку открыл!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n>
                  <a:solidFill>
                    <a:srgbClr val="FF4B4B"/>
                  </a:solidFill>
                </a:ln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Великий был моряк!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n>
                  <a:solidFill>
                    <a:srgbClr val="FF4B4B"/>
                  </a:solidFill>
                </a:ln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Но заодно он научил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n>
                  <a:solidFill>
                    <a:srgbClr val="FF4B4B"/>
                  </a:solidFill>
                </a:ln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Весь мир курить табак.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n>
                  <a:solidFill>
                    <a:srgbClr val="FF4B4B"/>
                  </a:solidFill>
                </a:ln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От трубки мира у костра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n>
                  <a:solidFill>
                    <a:srgbClr val="FF4B4B"/>
                  </a:solidFill>
                </a:ln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раскуренной с вождем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n>
                  <a:solidFill>
                    <a:srgbClr val="FF4B4B"/>
                  </a:solidFill>
                </a:ln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Привычка вредная пошла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n>
                  <a:solidFill>
                    <a:srgbClr val="FF4B4B"/>
                  </a:solidFill>
                </a:ln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масштабе мировом…”</a:t>
            </a:r>
            <a:endParaRPr lang="ru-RU" i="1" dirty="0" smtClean="0">
              <a:ln>
                <a:solidFill>
                  <a:srgbClr val="FF4B4B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n>
                  <a:solidFill>
                    <a:srgbClr val="FF4B4B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dirty="0">
              <a:ln>
                <a:solidFill>
                  <a:srgbClr val="FF4B4B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0-tub-ru.yandex.net/i?id=5cd31bd06ac51e74375bbca3a3d01fdb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214282" y="1071546"/>
            <a:ext cx="8643998" cy="578645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7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21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285720" y="214290"/>
            <a:ext cx="8429684" cy="6500858"/>
          </a:xfrm>
        </p:spPr>
        <p:txBody>
          <a:bodyPr>
            <a:normAutofit fontScale="25000" lnSpcReduction="2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4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4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lang="ru-RU" sz="14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результаты.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7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хотим убедить молодёжь в том, что жизнь прекрасна для людей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здоровых и телом,  и духом.</a:t>
            </a:r>
          </a:p>
          <a:p>
            <a:pPr algn="just"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У нас есть мечты, желания, мысли и планы на будущее.</a:t>
            </a:r>
          </a:p>
          <a:p>
            <a:pPr algn="just"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Именно сейчас мы хотим наслаждаться жизнью, шагать в ногу со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временем,</a:t>
            </a:r>
          </a:p>
          <a:p>
            <a:pPr algn="just"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отставать от моды.</a:t>
            </a:r>
          </a:p>
          <a:p>
            <a:pPr algn="ctr"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Современная мода одна – </a:t>
            </a: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ЗДОРОВЬЕ!</a:t>
            </a:r>
          </a:p>
          <a:p>
            <a:pPr algn="ctr">
              <a:buNone/>
            </a:pPr>
            <a:r>
              <a:rPr lang="ru-RU" sz="7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здоровым:</a:t>
            </a:r>
          </a:p>
          <a:p>
            <a:pPr algn="ctr">
              <a:buNone/>
            </a:pPr>
            <a:r>
              <a:rPr lang="ru-RU" sz="7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-модно</a:t>
            </a:r>
          </a:p>
          <a:p>
            <a:pPr algn="ctr">
              <a:buNone/>
            </a:pPr>
            <a:r>
              <a:rPr lang="ru-RU" sz="7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-стильно</a:t>
            </a:r>
          </a:p>
          <a:p>
            <a:pPr algn="ctr">
              <a:buNone/>
            </a:pPr>
            <a:r>
              <a:rPr lang="ru-RU" sz="7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-красиво</a:t>
            </a:r>
          </a:p>
          <a:p>
            <a:pPr algn="ctr">
              <a:buNone/>
            </a:pPr>
            <a:r>
              <a:rPr lang="ru-RU" sz="7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-классно</a:t>
            </a:r>
          </a:p>
          <a:p>
            <a:pPr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По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настоящему современный эталон красоты - здоровый человек,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который</a:t>
            </a:r>
          </a:p>
          <a:p>
            <a:pPr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выбирает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здоровый образ жизни.</a:t>
            </a:r>
          </a:p>
          <a:p>
            <a:pPr algn="ctr">
              <a:buNone/>
            </a:pPr>
            <a:r>
              <a:rPr lang="ru-RU" sz="7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– молодые!</a:t>
            </a:r>
          </a:p>
          <a:p>
            <a:pPr algn="ctr">
              <a:buNone/>
            </a:pPr>
            <a:r>
              <a:rPr lang="ru-RU" sz="7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– современные!</a:t>
            </a:r>
          </a:p>
          <a:p>
            <a:pPr algn="ctr">
              <a:buNone/>
            </a:pPr>
            <a:r>
              <a:rPr lang="ru-RU" sz="7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победим, когда нас много!</a:t>
            </a:r>
          </a:p>
          <a:p>
            <a:pPr marL="0" indent="0" algn="ctr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7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50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60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  <a:buNone/>
            </a:pPr>
            <a:endParaRPr lang="ru-RU" sz="7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4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4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</a:t>
            </a:r>
            <a:endParaRPr lang="ru-RU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endParaRPr lang="ru-RU" sz="2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endParaRPr lang="ru-RU" sz="7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7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18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Рисунок 9" descr="http://www.yeisk.info/images/newsimg/alternativa.jpg"/>
          <p:cNvPicPr/>
          <p:nvPr/>
        </p:nvPicPr>
        <p:blipFill>
          <a:blip r:embed="rId4" cstate="print"/>
          <a:srcRect l="6055" t="2286" r="6934" b="4000"/>
          <a:stretch>
            <a:fillRect/>
          </a:stretch>
        </p:blipFill>
        <p:spPr bwMode="auto">
          <a:xfrm>
            <a:off x="7358082" y="0"/>
            <a:ext cx="1785918" cy="178592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m0-tub-ru.yandex.net/i?id=5cd31bd06ac51e74375bbca3a3d01fdb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214282" y="1071546"/>
            <a:ext cx="8643998" cy="578645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7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21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714356"/>
            <a:ext cx="4537089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F:\акция против курения\SAM_55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3143248"/>
            <a:ext cx="3995732" cy="2996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286380" y="1714488"/>
            <a:ext cx="278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Оформление школьной  стенгазеты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4929198"/>
            <a:ext cx="34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Размещение  стенгазеты на школьной раздевалке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http://www.yeisk.info/images/newsimg/alternativa.jpg"/>
          <p:cNvPicPr/>
          <p:nvPr/>
        </p:nvPicPr>
        <p:blipFill>
          <a:blip r:embed="rId6" cstate="print"/>
          <a:srcRect l="6055" t="2286" r="6934" b="4000"/>
          <a:stretch>
            <a:fillRect/>
          </a:stretch>
        </p:blipFill>
        <p:spPr bwMode="auto">
          <a:xfrm>
            <a:off x="7358082" y="0"/>
            <a:ext cx="1785918" cy="178592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m0-tub-ru.yandex.net/i?id=5cd31bd06ac51e74375bbca3a3d01fdb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285720" y="214290"/>
            <a:ext cx="8429684" cy="6500858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None/>
            </a:pPr>
            <a:endParaRPr lang="ru-RU" sz="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7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4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4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</a:t>
            </a:r>
            <a:endParaRPr lang="ru-RU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endParaRPr lang="ru-RU" sz="2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endParaRPr lang="ru-RU" sz="7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7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18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F:\акция против курения\IMG_20161115_1134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071810"/>
            <a:ext cx="3929058" cy="2946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F:\акция против курения\IMG_20161115_1133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428736"/>
            <a:ext cx="3786214" cy="283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571736" y="714356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Подготовка агитационных плакатов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«Дай пять!»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://www.yeisk.info/images/newsimg/alternativa.jpg"/>
          <p:cNvPicPr/>
          <p:nvPr/>
        </p:nvPicPr>
        <p:blipFill>
          <a:blip r:embed="rId6" cstate="print"/>
          <a:srcRect l="6055" t="2286" r="6934" b="4000"/>
          <a:stretch>
            <a:fillRect/>
          </a:stretch>
        </p:blipFill>
        <p:spPr bwMode="auto">
          <a:xfrm>
            <a:off x="7358082" y="0"/>
            <a:ext cx="1785918" cy="178592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m0-tub-ru.yandex.net/i?id=5cd31bd06ac51e74375bbca3a3d01fdb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285720" y="214290"/>
            <a:ext cx="8429684" cy="6500858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None/>
            </a:pPr>
            <a:endParaRPr lang="ru-RU" sz="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7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4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4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</a:t>
            </a:r>
            <a:endParaRPr lang="ru-RU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endParaRPr lang="ru-RU" sz="2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endParaRPr lang="ru-RU" sz="7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7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18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166" y="642918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Размещение агитационных плакатов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школьном коридоре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акция против курения\SAM_54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098" y="1285860"/>
            <a:ext cx="381002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F:\акция против курения\SAM_55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928934"/>
            <a:ext cx="4019544" cy="3014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://www.yeisk.info/images/newsimg/alternativa.jpg"/>
          <p:cNvPicPr/>
          <p:nvPr/>
        </p:nvPicPr>
        <p:blipFill>
          <a:blip r:embed="rId6" cstate="print"/>
          <a:srcRect l="6055" t="2286" r="6934" b="4000"/>
          <a:stretch>
            <a:fillRect/>
          </a:stretch>
        </p:blipFill>
        <p:spPr bwMode="auto">
          <a:xfrm>
            <a:off x="7358082" y="0"/>
            <a:ext cx="1785918" cy="178592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6709</TotalTime>
  <Words>452</Words>
  <Application>Microsoft Office PowerPoint</Application>
  <PresentationFormat>Экран (4:3)</PresentationFormat>
  <Paragraphs>440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ГП России</dc:title>
  <dc:subject>Природа России</dc:subject>
  <dc:creator>Шапель Л.Н.</dc:creator>
  <cp:lastModifiedBy>Владелец</cp:lastModifiedBy>
  <cp:revision>724</cp:revision>
  <dcterms:created xsi:type="dcterms:W3CDTF">2010-06-30T16:45:36Z</dcterms:created>
  <dcterms:modified xsi:type="dcterms:W3CDTF">2017-03-30T19:00:09Z</dcterms:modified>
</cp:coreProperties>
</file>