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53" autoAdjust="0"/>
    <p:restoredTop sz="94660"/>
  </p:normalViewPr>
  <p:slideViewPr>
    <p:cSldViewPr>
      <p:cViewPr>
        <p:scale>
          <a:sx n="68" d="100"/>
          <a:sy n="68" d="100"/>
        </p:scale>
        <p:origin x="-1494" y="28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09.05.2020</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09.05.2020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09.05.2020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09.05.2020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09.05.2020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09.05.2020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09.05.2020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09.05.2020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09.05.2020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09.05.2020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09.05.2020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725C68B6-61C2-468F-89AB-4B9F7531AA68}"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106E36-FD25-4E2D-B0AA-010F637433A0}" type="datetimeFigureOut">
              <a:rPr lang="ru-RU" smtClean="0"/>
              <a:pPr/>
              <a:t>09.05.2020</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5C68B6-61C2-468F-89AB-4B9F7531AA68}"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57158" y="0"/>
            <a:ext cx="8396318" cy="1828800"/>
          </a:xfrm>
        </p:spPr>
        <p:txBody>
          <a:bodyPr>
            <a:normAutofit fontScale="90000"/>
          </a:bodyPr>
          <a:lstStyle/>
          <a:p>
            <a:pPr algn="ctr"/>
            <a:r>
              <a:rPr lang="ru-RU" dirty="0" smtClean="0"/>
              <a:t>Тема: "Средства музыкальной выразительности"</a:t>
            </a:r>
            <a:endParaRPr lang="ru-RU" dirty="0"/>
          </a:p>
        </p:txBody>
      </p:sp>
      <p:sp>
        <p:nvSpPr>
          <p:cNvPr id="3" name="Подзаголовок 2"/>
          <p:cNvSpPr>
            <a:spLocks noGrp="1"/>
          </p:cNvSpPr>
          <p:nvPr>
            <p:ph type="subTitle" idx="1"/>
          </p:nvPr>
        </p:nvSpPr>
        <p:spPr>
          <a:xfrm>
            <a:off x="1289304" y="5572140"/>
            <a:ext cx="7854696" cy="1071570"/>
          </a:xfrm>
        </p:spPr>
        <p:txBody>
          <a:bodyPr/>
          <a:lstStyle/>
          <a:p>
            <a:endParaRPr lang="ru-RU" dirty="0" smtClean="0"/>
          </a:p>
          <a:p>
            <a:endParaRPr lang="ru-RU" dirty="0"/>
          </a:p>
        </p:txBody>
      </p:sp>
      <p:pic>
        <p:nvPicPr>
          <p:cNvPr id="1026" name="Picture 2" descr="F:\Рабочий стол\WhatsApp Image 2020-05-09 at 20.08.55.jpeg"/>
          <p:cNvPicPr>
            <a:picLocks noChangeAspect="1" noChangeArrowheads="1"/>
          </p:cNvPicPr>
          <p:nvPr/>
        </p:nvPicPr>
        <p:blipFill>
          <a:blip r:embed="rId2"/>
          <a:srcRect/>
          <a:stretch>
            <a:fillRect/>
          </a:stretch>
        </p:blipFill>
        <p:spPr bwMode="auto">
          <a:xfrm>
            <a:off x="2071670" y="1928802"/>
            <a:ext cx="4714908" cy="3536180"/>
          </a:xfrm>
          <a:prstGeom prst="rect">
            <a:avLst/>
          </a:prstGeom>
          <a:noFill/>
        </p:spPr>
      </p:pic>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143000"/>
          </a:xfrm>
        </p:spPr>
        <p:txBody>
          <a:bodyPr>
            <a:normAutofit fontScale="90000"/>
          </a:bodyPr>
          <a:lstStyle/>
          <a:p>
            <a:pPr algn="ctr"/>
            <a:r>
              <a:rPr lang="ru-RU" dirty="0" smtClean="0"/>
              <a:t>В средство музыкальной выразительности входит:</a:t>
            </a:r>
            <a:endParaRPr lang="ru-RU" dirty="0"/>
          </a:p>
        </p:txBody>
      </p:sp>
      <p:sp>
        <p:nvSpPr>
          <p:cNvPr id="3" name="Содержимое 2"/>
          <p:cNvSpPr>
            <a:spLocks noGrp="1"/>
          </p:cNvSpPr>
          <p:nvPr>
            <p:ph idx="1"/>
          </p:nvPr>
        </p:nvSpPr>
        <p:spPr/>
        <p:txBody>
          <a:bodyPr/>
          <a:lstStyle/>
          <a:p>
            <a:endParaRPr lang="ru-RU" dirty="0"/>
          </a:p>
        </p:txBody>
      </p:sp>
      <p:pic>
        <p:nvPicPr>
          <p:cNvPr id="2050" name="Picture 2" descr="F:\Рабочий стол\WhatsApp Image 2020-05-09 at 20.10.00.jpeg"/>
          <p:cNvPicPr>
            <a:picLocks noChangeAspect="1" noChangeArrowheads="1"/>
          </p:cNvPicPr>
          <p:nvPr/>
        </p:nvPicPr>
        <p:blipFill>
          <a:blip r:embed="rId2"/>
          <a:srcRect/>
          <a:stretch>
            <a:fillRect/>
          </a:stretch>
        </p:blipFill>
        <p:spPr bwMode="auto">
          <a:xfrm>
            <a:off x="357126" y="1047750"/>
            <a:ext cx="8786874" cy="5810250"/>
          </a:xfrm>
          <a:prstGeom prst="rect">
            <a:avLst/>
          </a:prstGeom>
          <a:noFill/>
        </p:spPr>
      </p:pic>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Рабочий стол\1.jpeg"/>
          <p:cNvPicPr>
            <a:picLocks noChangeAspect="1" noChangeArrowheads="1"/>
          </p:cNvPicPr>
          <p:nvPr/>
        </p:nvPicPr>
        <p:blipFill>
          <a:blip r:embed="rId2"/>
          <a:srcRect/>
          <a:stretch>
            <a:fillRect/>
          </a:stretch>
        </p:blipFill>
        <p:spPr bwMode="auto">
          <a:xfrm>
            <a:off x="0" y="0"/>
            <a:ext cx="9144000" cy="6858000"/>
          </a:xfrm>
          <a:prstGeom prst="rect">
            <a:avLst/>
          </a:prstGeom>
          <a:ln>
            <a:noFill/>
          </a:ln>
          <a:effectLst>
            <a:outerShdw blurRad="292100" dist="139700" dir="2700000" algn="tl" rotWithShape="0">
              <a:srgbClr val="333333">
                <a:alpha val="65000"/>
              </a:srgbClr>
            </a:outerShdw>
          </a:effectLst>
        </p:spPr>
      </p:pic>
      <p:sp>
        <p:nvSpPr>
          <p:cNvPr id="3" name="Содержимое 2"/>
          <p:cNvSpPr>
            <a:spLocks noGrp="1"/>
          </p:cNvSpPr>
          <p:nvPr>
            <p:ph idx="1"/>
          </p:nvPr>
        </p:nvSpPr>
        <p:spPr>
          <a:xfrm>
            <a:off x="214282" y="1142984"/>
            <a:ext cx="8715404" cy="4929222"/>
          </a:xfrm>
        </p:spPr>
        <p:txBody>
          <a:bodyPr>
            <a:normAutofit/>
          </a:bodyPr>
          <a:lstStyle/>
          <a:p>
            <a:r>
              <a:rPr lang="ru-RU" dirty="0" smtClean="0">
                <a:effectLst>
                  <a:glow rad="101600">
                    <a:schemeClr val="accent2">
                      <a:satMod val="175000"/>
                      <a:alpha val="40000"/>
                    </a:schemeClr>
                  </a:glow>
                </a:effectLst>
              </a:rPr>
              <a:t>Иногда мы ловим себя на мысли, что в голове у нас звучит  навязчивый мотив, или мы напеваем понравившуюся песенку. В этих случаях звучит мелодия – одноголосно выраженная музыкальная мысль. Звучащая без аккомпанемента мелодия может быть самостоятельным произведением, например, народные песни. И характер этих песен разнообразен –  от грустных, скорбных, печальных  до веселых, удалых. Мелодия – основа музыкального искусства, в ней, как уже было сказано,  выражается музыкальная мысль.</a:t>
            </a:r>
            <a:endParaRPr lang="ru-RU" dirty="0">
              <a:effectLst>
                <a:glow rad="101600">
                  <a:schemeClr val="accent2">
                    <a:satMod val="175000"/>
                    <a:alpha val="40000"/>
                  </a:schemeClr>
                </a:glow>
              </a:effectLst>
            </a:endParaRPr>
          </a:p>
        </p:txBody>
      </p:sp>
      <p:sp>
        <p:nvSpPr>
          <p:cNvPr id="2" name="Заголовок 1"/>
          <p:cNvSpPr>
            <a:spLocks noGrp="1"/>
          </p:cNvSpPr>
          <p:nvPr>
            <p:ph type="title"/>
          </p:nvPr>
        </p:nvSpPr>
        <p:spPr>
          <a:xfrm>
            <a:off x="428596" y="0"/>
            <a:ext cx="8229600" cy="1143000"/>
          </a:xfrm>
        </p:spPr>
        <p:txBody>
          <a:bodyPr/>
          <a:lstStyle/>
          <a:p>
            <a:pPr algn="ctr"/>
            <a:r>
              <a:rPr lang="ru-RU"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Мелодия</a:t>
            </a:r>
            <a:endParaRPr lang="ru-RU"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ransition>
    <p:diamon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85728"/>
            <a:ext cx="8229600" cy="704104"/>
          </a:xfrm>
        </p:spPr>
        <p:txBody>
          <a:bodyPr>
            <a:normAutofit fontScale="90000"/>
          </a:bodyPr>
          <a:lstStyle/>
          <a:p>
            <a:pPr algn="ctr"/>
            <a:r>
              <a:rPr lang="ru-RU" dirty="0" smtClean="0"/>
              <a:t>Ритм</a:t>
            </a:r>
            <a:endParaRPr lang="ru-RU" dirty="0"/>
          </a:p>
        </p:txBody>
      </p:sp>
      <p:sp>
        <p:nvSpPr>
          <p:cNvPr id="3" name="Содержимое 2"/>
          <p:cNvSpPr>
            <a:spLocks noGrp="1"/>
          </p:cNvSpPr>
          <p:nvPr>
            <p:ph idx="1"/>
          </p:nvPr>
        </p:nvSpPr>
        <p:spPr>
          <a:xfrm>
            <a:off x="428596" y="928670"/>
            <a:ext cx="8229600" cy="4389120"/>
          </a:xfrm>
        </p:spPr>
        <p:txBody>
          <a:bodyPr/>
          <a:lstStyle/>
          <a:p>
            <a:r>
              <a:rPr lang="ru-RU" dirty="0" smtClean="0"/>
              <a:t>Мелодии присущ порядок не только по </a:t>
            </a:r>
            <a:r>
              <a:rPr lang="ru-RU" dirty="0" err="1" smtClean="0"/>
              <a:t>звуковысотности</a:t>
            </a:r>
            <a:r>
              <a:rPr lang="ru-RU" dirty="0" smtClean="0"/>
              <a:t>,  но и по времени. Соотношение звуков по длительности называется ритмом. В мелодии мы слышим, как чередуются долгие и короткие звуки. Ровные звуки в спокойном темпе – мелодия плавная, неторопливая.  Разнообразные длительности – чередование долгих и коротких звуков – мелодия гибкая, прихотливая.</a:t>
            </a:r>
            <a:endParaRPr lang="ru-RU" dirty="0"/>
          </a:p>
        </p:txBody>
      </p:sp>
      <p:pic>
        <p:nvPicPr>
          <p:cNvPr id="4098" name="Picture 2" descr="F:\Рабочий стол\WhatsApp Image 2020-05-09 at 20.15.08.jpeg"/>
          <p:cNvPicPr>
            <a:picLocks noChangeAspect="1" noChangeArrowheads="1"/>
          </p:cNvPicPr>
          <p:nvPr/>
        </p:nvPicPr>
        <p:blipFill>
          <a:blip r:embed="rId2"/>
          <a:srcRect/>
          <a:stretch>
            <a:fillRect/>
          </a:stretch>
        </p:blipFill>
        <p:spPr bwMode="auto">
          <a:xfrm>
            <a:off x="285720" y="4143380"/>
            <a:ext cx="8143932" cy="2380584"/>
          </a:xfrm>
          <a:prstGeom prst="rect">
            <a:avLst/>
          </a:prstGeom>
          <a:noFill/>
        </p:spPr>
      </p:pic>
    </p:spTree>
  </p:cSld>
  <p:clrMapOvr>
    <a:masterClrMapping/>
  </p:clrMapOvr>
  <p:transition>
    <p:wipe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85728"/>
            <a:ext cx="8229600" cy="653210"/>
          </a:xfrm>
        </p:spPr>
        <p:txBody>
          <a:bodyPr>
            <a:normAutofit fontScale="90000"/>
          </a:bodyPr>
          <a:lstStyle/>
          <a:p>
            <a:pPr algn="ctr"/>
            <a:r>
              <a:rPr lang="ru-RU" dirty="0" smtClean="0"/>
              <a:t>Темп</a:t>
            </a:r>
            <a:endParaRPr lang="ru-RU" dirty="0"/>
          </a:p>
        </p:txBody>
      </p:sp>
      <p:sp>
        <p:nvSpPr>
          <p:cNvPr id="3" name="Содержимое 2"/>
          <p:cNvSpPr>
            <a:spLocks noGrp="1"/>
          </p:cNvSpPr>
          <p:nvPr>
            <p:ph idx="1"/>
          </p:nvPr>
        </p:nvSpPr>
        <p:spPr>
          <a:xfrm>
            <a:off x="357158" y="928670"/>
            <a:ext cx="8358246" cy="3286148"/>
          </a:xfrm>
        </p:spPr>
        <p:txBody>
          <a:bodyPr>
            <a:normAutofit fontScale="92500"/>
          </a:bodyPr>
          <a:lstStyle/>
          <a:p>
            <a:r>
              <a:rPr lang="ru-RU" dirty="0" smtClean="0"/>
              <a:t>Темп – скорость исполнения, он зависит от содержания и характера музыкального произведения. Колыбельную, например, мы поем в медленном, спокойном темпе. А марш звучит размеренно, в темпе </a:t>
            </a:r>
            <a:r>
              <a:rPr lang="ru-RU" dirty="0" err="1" smtClean="0"/>
              <a:t>шага.Темпы</a:t>
            </a:r>
            <a:r>
              <a:rPr lang="ru-RU" dirty="0" smtClean="0"/>
              <a:t> в музыке обозначаются на итальянском языке. В начале произведения композитор указывает темп, а иногда и характер исполнения – в темпе вальса, в темпе марша, воодушевленно, мечтательно…</a:t>
            </a:r>
            <a:endParaRPr lang="ru-RU" dirty="0"/>
          </a:p>
        </p:txBody>
      </p:sp>
      <p:pic>
        <p:nvPicPr>
          <p:cNvPr id="5122" name="Picture 2" descr="F:\Рабочий стол\WhatsApp Image 2020-05-09 at 20.17.46.jpeg"/>
          <p:cNvPicPr>
            <a:picLocks noChangeAspect="1" noChangeArrowheads="1"/>
          </p:cNvPicPr>
          <p:nvPr/>
        </p:nvPicPr>
        <p:blipFill>
          <a:blip r:embed="rId2"/>
          <a:srcRect/>
          <a:stretch>
            <a:fillRect/>
          </a:stretch>
        </p:blipFill>
        <p:spPr bwMode="auto">
          <a:xfrm>
            <a:off x="1857356" y="4038011"/>
            <a:ext cx="5715040" cy="2819989"/>
          </a:xfrm>
          <a:prstGeom prst="rect">
            <a:avLst/>
          </a:prstGeom>
          <a:noFill/>
        </p:spPr>
      </p:pic>
    </p:spTree>
  </p:cSld>
  <p:clrMapOvr>
    <a:masterClrMapping/>
  </p:clrMapOvr>
  <p:transition>
    <p:wheel spokes="8"/>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85728"/>
            <a:ext cx="8229600" cy="632666"/>
          </a:xfrm>
        </p:spPr>
        <p:txBody>
          <a:bodyPr>
            <a:normAutofit fontScale="90000"/>
          </a:bodyPr>
          <a:lstStyle/>
          <a:p>
            <a:pPr algn="ctr"/>
            <a:r>
              <a:rPr lang="ru-RU" dirty="0" smtClean="0"/>
              <a:t>Штрихи</a:t>
            </a:r>
            <a:endParaRPr lang="ru-RU" dirty="0"/>
          </a:p>
        </p:txBody>
      </p:sp>
      <p:sp>
        <p:nvSpPr>
          <p:cNvPr id="3" name="Содержимое 2"/>
          <p:cNvSpPr>
            <a:spLocks noGrp="1"/>
          </p:cNvSpPr>
          <p:nvPr>
            <p:ph idx="1"/>
          </p:nvPr>
        </p:nvSpPr>
        <p:spPr>
          <a:xfrm>
            <a:off x="357158" y="928670"/>
            <a:ext cx="8229600" cy="4389120"/>
          </a:xfrm>
        </p:spPr>
        <p:txBody>
          <a:bodyPr>
            <a:normAutofit fontScale="85000" lnSpcReduction="10000"/>
          </a:bodyPr>
          <a:lstStyle/>
          <a:p>
            <a:r>
              <a:rPr lang="ru-RU" dirty="0" smtClean="0"/>
              <a:t>Очень важное средство музыкальной выразительности – штрихи. Они указывают на манеру </a:t>
            </a:r>
            <a:r>
              <a:rPr lang="ru-RU" dirty="0" err="1" smtClean="0"/>
              <a:t>звуковедения</a:t>
            </a:r>
            <a:r>
              <a:rPr lang="ru-RU" dirty="0" smtClean="0"/>
              <a:t> и зависят от характера </a:t>
            </a:r>
            <a:r>
              <a:rPr lang="ru-RU" dirty="0" err="1" smtClean="0"/>
              <a:t>произведения.Legato</a:t>
            </a:r>
            <a:r>
              <a:rPr lang="ru-RU" dirty="0" smtClean="0"/>
              <a:t> — (легато) предполагает связное, плавное </a:t>
            </a:r>
            <a:r>
              <a:rPr lang="ru-RU" dirty="0" err="1" smtClean="0"/>
              <a:t>звукоизвлечение.Staccato</a:t>
            </a:r>
            <a:r>
              <a:rPr lang="ru-RU" dirty="0" smtClean="0"/>
              <a:t>— (стаккато) – отрывистое извлечение звуков. Стаккато обозначается точкой над или под нотами. Звуки при исполнении на стаккато короткие, с небольшими толчками, легкими акцентами и цезурами между </a:t>
            </a:r>
            <a:r>
              <a:rPr lang="ru-RU" dirty="0" err="1" smtClean="0"/>
              <a:t>звуками.Non</a:t>
            </a:r>
            <a:r>
              <a:rPr lang="ru-RU" dirty="0" smtClean="0"/>
              <a:t> </a:t>
            </a:r>
            <a:r>
              <a:rPr lang="ru-RU" dirty="0" err="1" smtClean="0"/>
              <a:t>legato</a:t>
            </a:r>
            <a:r>
              <a:rPr lang="ru-RU" dirty="0" smtClean="0"/>
              <a:t> – (нон легато) – несвязное, неплавное исполнение. </a:t>
            </a:r>
            <a:r>
              <a:rPr lang="ru-RU" dirty="0" err="1" smtClean="0"/>
              <a:t>Звуковедение</a:t>
            </a:r>
            <a:r>
              <a:rPr lang="ru-RU" dirty="0" smtClean="0"/>
              <a:t> с небольшим подчеркиванием каждого звука мелодии. Звуки при этом должны быть наполненными как при исполнении легато, цезуры между звуками сокращены. Звуки подчеркиваются, но не так остро, как на стаккато. Каждый звук звучит отчетливо.</a:t>
            </a:r>
            <a:endParaRPr lang="ru-RU" dirty="0"/>
          </a:p>
        </p:txBody>
      </p:sp>
      <p:pic>
        <p:nvPicPr>
          <p:cNvPr id="6146" name="Picture 2" descr="F:\Рабочий стол\WhatsApp Image 2020-05-09 at 20.21.51.jpeg"/>
          <p:cNvPicPr>
            <a:picLocks noChangeAspect="1" noChangeArrowheads="1"/>
          </p:cNvPicPr>
          <p:nvPr/>
        </p:nvPicPr>
        <p:blipFill>
          <a:blip r:embed="rId2"/>
          <a:srcRect/>
          <a:stretch>
            <a:fillRect/>
          </a:stretch>
        </p:blipFill>
        <p:spPr bwMode="auto">
          <a:xfrm>
            <a:off x="357158" y="5162550"/>
            <a:ext cx="8072494" cy="1695450"/>
          </a:xfrm>
          <a:prstGeom prst="rect">
            <a:avLst/>
          </a:prstGeom>
          <a:noFill/>
        </p:spPr>
      </p:pic>
    </p:spTree>
  </p:cSld>
  <p:clrMapOvr>
    <a:masterClrMapping/>
  </p:clrMapOvr>
  <p:transition>
    <p:checke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857232"/>
            <a:ext cx="8501122" cy="5286412"/>
          </a:xfrm>
        </p:spPr>
        <p:txBody>
          <a:bodyPr/>
          <a:lstStyle/>
          <a:p>
            <a:r>
              <a:rPr lang="ru-RU" dirty="0" smtClean="0"/>
              <a:t>Мотив – самая мелкая часть музыкальной речи. Когда музыкант исполняет произведение, понимая смысл построения сочинения, придерживается структуры произведения – выделяет предложения, фразы, мотивы, и более крупные построения – части – исполнение становится выразительным и понятным. А прием такого исполнения называется фразировкой. Фразировка предполагает наличие кульминаций в фразах, разделение построений, которое называется цезурой.</a:t>
            </a:r>
            <a:endParaRPr lang="ru-RU" dirty="0"/>
          </a:p>
        </p:txBody>
      </p:sp>
      <p:sp>
        <p:nvSpPr>
          <p:cNvPr id="4" name="Заголовок 1"/>
          <p:cNvSpPr>
            <a:spLocks noGrp="1"/>
          </p:cNvSpPr>
          <p:nvPr>
            <p:ph type="title"/>
          </p:nvPr>
        </p:nvSpPr>
        <p:spPr>
          <a:xfrm>
            <a:off x="428596" y="285728"/>
            <a:ext cx="8229600" cy="632666"/>
          </a:xfrm>
        </p:spPr>
        <p:txBody>
          <a:bodyPr>
            <a:normAutofit fontScale="90000"/>
          </a:bodyPr>
          <a:lstStyle/>
          <a:p>
            <a:pPr algn="ctr"/>
            <a:r>
              <a:rPr lang="ru-RU" dirty="0" smtClean="0"/>
              <a:t>Мотив </a:t>
            </a:r>
            <a:endParaRPr lang="ru-RU" dirty="0"/>
          </a:p>
        </p:txBody>
      </p:sp>
    </p:spTree>
  </p:cSld>
  <p:clrMapOvr>
    <a:masterClrMapping/>
  </p:clrMapOvr>
  <p:transition>
    <p:blinds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F:\Рабочий стол\WhatsApp Image 2020-05-09 at 20.24.27.jpe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transition>
    <p:wheel spokes="2"/>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2928934"/>
            <a:ext cx="8229600" cy="1143000"/>
          </a:xfrm>
        </p:spPr>
        <p:txBody>
          <a:bodyPr>
            <a:normAutofit/>
          </a:bodyPr>
          <a:lstStyle/>
          <a:p>
            <a:pPr algn="ctr"/>
            <a:r>
              <a:rPr lang="ru-RU" sz="6600" dirty="0" smtClean="0"/>
              <a:t>Спасибо за внимание!</a:t>
            </a:r>
            <a:endParaRPr lang="ru-RU" sz="6600" dirty="0"/>
          </a:p>
        </p:txBody>
      </p:sp>
    </p:spTree>
  </p:cSld>
  <p:clrMapOvr>
    <a:masterClrMapping/>
  </p:clrMapOvr>
  <p:transition>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TotalTime>
  <Words>404</Words>
  <Application>Microsoft Office PowerPoint</Application>
  <PresentationFormat>Экран (4:3)</PresentationFormat>
  <Paragraphs>13</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Поток</vt:lpstr>
      <vt:lpstr>Тема: "Средства музыкальной выразительности"</vt:lpstr>
      <vt:lpstr>В средство музыкальной выразительности входит:</vt:lpstr>
      <vt:lpstr>Мелодия</vt:lpstr>
      <vt:lpstr>Ритм</vt:lpstr>
      <vt:lpstr>Темп</vt:lpstr>
      <vt:lpstr>Штрихи</vt:lpstr>
      <vt:lpstr>Мотив </vt:lpstr>
      <vt:lpstr>Презентация PowerPoint</vt:lpstr>
      <vt:lpstr>Спасибо за внимание!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"Средства музыкальной выразительности"</dc:title>
  <dc:creator>Admin</dc:creator>
  <cp:lastModifiedBy>Пользователь Windows</cp:lastModifiedBy>
  <cp:revision>4</cp:revision>
  <dcterms:created xsi:type="dcterms:W3CDTF">2020-05-09T14:08:23Z</dcterms:created>
  <dcterms:modified xsi:type="dcterms:W3CDTF">2020-05-09T16:10:47Z</dcterms:modified>
</cp:coreProperties>
</file>