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7" r:id="rId8"/>
    <p:sldId id="269" r:id="rId9"/>
    <p:sldId id="266" r:id="rId10"/>
    <p:sldId id="261" r:id="rId11"/>
    <p:sldId id="271" r:id="rId12"/>
    <p:sldId id="274" r:id="rId13"/>
    <p:sldId id="272" r:id="rId14"/>
    <p:sldId id="262" r:id="rId15"/>
    <p:sldId id="275" r:id="rId16"/>
    <p:sldId id="276" r:id="rId17"/>
    <p:sldId id="277" r:id="rId18"/>
    <p:sldId id="263" r:id="rId19"/>
    <p:sldId id="278" r:id="rId20"/>
    <p:sldId id="279" r:id="rId21"/>
    <p:sldId id="264" r:id="rId22"/>
    <p:sldId id="281" r:id="rId23"/>
    <p:sldId id="280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62" autoAdjust="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shade val="40000"/>
                <a:satMod val="150000"/>
              </a:schemeClr>
            </a:gs>
            <a:gs pos="24000">
              <a:schemeClr val="bg2">
                <a:shade val="60000"/>
                <a:satMod val="150000"/>
              </a:schemeClr>
            </a:gs>
            <a:gs pos="62000">
              <a:schemeClr val="bg2">
                <a:tint val="83000"/>
                <a:satMod val="200000"/>
              </a:schemeClr>
            </a:gs>
          </a:gsLst>
          <a:lin ang="1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microsoft.com/office/2007/relationships/hdphoto" Target="../media/hdphoto4.wdp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848872" cy="403244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  <a:t>Роль </a:t>
            </a:r>
            <a:b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</a:br>
            <a: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  <a:t>внеурочной деятельности </a:t>
            </a:r>
            <a:b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</a:br>
            <a: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  <a:t>в достижении </a:t>
            </a:r>
            <a:b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</a:br>
            <a: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  <a:t>личностных результатов </a:t>
            </a:r>
            <a:b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</a:br>
            <a:r>
              <a:rPr lang="ru-RU" sz="44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  <a:cs typeface="Courier New" panose="02070309020205020404" pitchFamily="49" charset="0"/>
              </a:rPr>
              <a:t>ФГОС НОО</a:t>
            </a:r>
            <a:endParaRPr lang="ru-RU" sz="44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  <a:cs typeface="Courier New" panose="02070309020205020404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5229200"/>
            <a:ext cx="6172200" cy="6858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Palatino Linotype" panose="02040502050505030304" pitchFamily="18" charset="0"/>
              </a:rPr>
              <a:t>Подготовила: </a:t>
            </a:r>
          </a:p>
          <a:p>
            <a:r>
              <a:rPr lang="ru-RU" dirty="0" smtClean="0">
                <a:latin typeface="Palatino Linotype" panose="02040502050505030304" pitchFamily="18" charset="0"/>
              </a:rPr>
              <a:t>учитель начальных классов</a:t>
            </a:r>
          </a:p>
          <a:p>
            <a:r>
              <a:rPr lang="ru-RU" dirty="0" err="1" smtClean="0">
                <a:latin typeface="Palatino Linotype" panose="02040502050505030304" pitchFamily="18" charset="0"/>
              </a:rPr>
              <a:t>Сандул</a:t>
            </a:r>
            <a:r>
              <a:rPr lang="ru-RU" dirty="0">
                <a:latin typeface="Palatino Linotype" panose="02040502050505030304" pitchFamily="18" charset="0"/>
              </a:rPr>
              <a:t> </a:t>
            </a:r>
            <a:r>
              <a:rPr lang="ru-RU" dirty="0" smtClean="0">
                <a:latin typeface="Palatino Linotype" panose="02040502050505030304" pitchFamily="18" charset="0"/>
              </a:rPr>
              <a:t>Олеся Александровна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Социальное…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412776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Часы общения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профессиях,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вежливости,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дружбе,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толерантности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780226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Праздники 23 февраля  и 8 марта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3075" name="Picture 3" descr="D:\ФОТО\КСШ\2Д КЛАСС\рыцарский турнир (22.02.17)\022272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11556" b="7334"/>
          <a:stretch/>
        </p:blipFill>
        <p:spPr bwMode="auto">
          <a:xfrm>
            <a:off x="4788024" y="2352894"/>
            <a:ext cx="3830296" cy="367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КСШ\3Д КЛАСС\БУДНИ\frPjJhFg21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4" y="3573016"/>
            <a:ext cx="3344979" cy="2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3100" y="1392699"/>
            <a:ext cx="231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Акция покорми птиц</a:t>
            </a:r>
          </a:p>
        </p:txBody>
      </p:sp>
    </p:spTree>
    <p:extLst>
      <p:ext uri="{BB962C8B-B14F-4D97-AF65-F5344CB8AC3E}">
        <p14:creationId xmlns:p14="http://schemas.microsoft.com/office/powerpoint/2010/main" val="38403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9806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День матери 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0243" name="Picture 3" descr="D:\ФОТО\КСШ\2Д КЛАСС\технология Праздник мам 22.11\IMG_20161122_1731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-16653" r="5923" b="16653"/>
          <a:stretch/>
        </p:blipFill>
        <p:spPr bwMode="auto">
          <a:xfrm>
            <a:off x="0" y="3622836"/>
            <a:ext cx="3048264" cy="28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ФОТО\КСШ\2Д КЛАСС\технология Праздник мам 22.11\IMG_20161122_173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6666" r="16619" b="17868"/>
          <a:stretch/>
        </p:blipFill>
        <p:spPr bwMode="auto">
          <a:xfrm>
            <a:off x="2964747" y="3356992"/>
            <a:ext cx="3196241" cy="25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ФОТО\КСШ\2Д КЛАСС\технология Праздник мам 22.11\IMG_20161122_1744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6790" r="16580"/>
          <a:stretch/>
        </p:blipFill>
        <p:spPr bwMode="auto">
          <a:xfrm>
            <a:off x="5796136" y="4077072"/>
            <a:ext cx="2843267" cy="26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ФОТО\КСШ\1Д КЛАСС\день Матери (27.11.15)\112758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3697669" cy="246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\КСШ\1Д КЛАСС\день Матери (27.11.15)\112758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16237"/>
            <a:ext cx="3816784" cy="254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ФОТО\КСШ\3Д КЛАСС\портрет нашео класса\3vl4L_-wd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40859"/>
            <a:ext cx="3843073" cy="28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589240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Конкурсы, беседы, классные часы и игры на сплочение класса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12290" name="Picture 2" descr="D:\ФОТО\КСШ\1Д КЛАСС\окончание 1 четверти (27.10.15)\pag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991620" y="332656"/>
            <a:ext cx="5626596" cy="281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\КСШ\3Д КЛАСС\портрет нашео класса\qwchre5Tr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746276" cy="280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105" y="3870973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Выезды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с классом</a:t>
            </a:r>
          </a:p>
        </p:txBody>
      </p:sp>
      <p:pic>
        <p:nvPicPr>
          <p:cNvPr id="11266" name="Picture 2" descr="D:\ФОТО\КСШ\1Д КЛАСС\окончание 1 класса (31.05.16)\page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04105" y="404664"/>
            <a:ext cx="5554588" cy="277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ФОТО\КСШ\2Д КЛАСС\ватрушки (18.02.17)\021871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3" r="1917"/>
          <a:stretch/>
        </p:blipFill>
        <p:spPr bwMode="auto">
          <a:xfrm>
            <a:off x="2123728" y="3717032"/>
            <a:ext cx="6835006" cy="297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ФОТО\КСШ\2Д КЛАСС\ватрушки (18.02.17)\02187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56" y="980728"/>
            <a:ext cx="33659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63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Общекультурное…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1536429"/>
            <a:ext cx="478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Тематические игры: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«Поговорим о наших именах»,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«Праздник смеха»  и т.д.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232125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Конкурсы рисунков</a:t>
            </a:r>
          </a:p>
        </p:txBody>
      </p:sp>
      <p:pic>
        <p:nvPicPr>
          <p:cNvPr id="3076" name="Picture 4" descr="D:\РАБОТА\ВОСПИТАТЕЛЬНАЯ РАБОТА\ДОСТИЖЕНИЯ ДЕТЕЙ\1 класс\пожарная безопасность\IMG_20160421_1823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08"/>
          <a:stretch/>
        </p:blipFill>
        <p:spPr bwMode="auto">
          <a:xfrm>
            <a:off x="163919" y="3789040"/>
            <a:ext cx="3414573" cy="24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РАБОТА\ВОСПИТАТЕЛЬНАЯ РАБОТА\ДОСТИЖЕНИЯ ДЕТЕЙ\2 класс\осеняя фантазия\IMG_20161014_135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93" y="2946717"/>
            <a:ext cx="269656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ТА\ВОСПИТАТЕЛЬНАЯ РАБОТА\ДОСТИЖЕНИЯ ДЕТЕЙ\3 класс\удивительные животные\1TGy0hq0Os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2"/>
          <a:stretch/>
        </p:blipFill>
        <p:spPr bwMode="auto">
          <a:xfrm>
            <a:off x="5292080" y="4005064"/>
            <a:ext cx="361113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0112" y="436510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Новогодние утренники</a:t>
            </a:r>
          </a:p>
        </p:txBody>
      </p:sp>
      <p:pic>
        <p:nvPicPr>
          <p:cNvPr id="1026" name="Picture 2" descr="D:\ФОТО\КСШ\2Д КЛАСС\нг\12277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33" y="404664"/>
            <a:ext cx="456579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33610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Конкурс поделок «Мастерская Деда Мороза»</a:t>
            </a:r>
          </a:p>
        </p:txBody>
      </p:sp>
      <p:pic>
        <p:nvPicPr>
          <p:cNvPr id="1028" name="Picture 4" descr="D:\РАБОТА\ВОСПИТАТЕЛЬНАЯ РАБОТА\творческие работы детей\1 к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1" y="1510154"/>
            <a:ext cx="4278157" cy="284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ТА\ВОСПИТАТЕЛЬНАЯ РАБОТА\творческие работы детей\3 кл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8413" r="2836" b="4786"/>
          <a:stretch/>
        </p:blipFill>
        <p:spPr bwMode="auto">
          <a:xfrm>
            <a:off x="1115616" y="4005064"/>
            <a:ext cx="3841220" cy="27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9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610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Экскурсия «Новогодние традиции»</a:t>
            </a:r>
          </a:p>
        </p:txBody>
      </p:sp>
      <p:pic>
        <p:nvPicPr>
          <p:cNvPr id="2051" name="Picture 3" descr="D:\ФОТО\КСШ\3Д КЛАСС\h1l6D1Pyg8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1" r="3701"/>
          <a:stretch/>
        </p:blipFill>
        <p:spPr bwMode="auto">
          <a:xfrm>
            <a:off x="3574399" y="188640"/>
            <a:ext cx="4661212" cy="300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КСШ\3Д КЛАСС\др Деда Мороза (Радушенька 17.11)\lj8tOt1vj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98" y="3068960"/>
            <a:ext cx="4559829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1614" y="436510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Праздник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«День рождения Деда Мороза»</a:t>
            </a:r>
          </a:p>
        </p:txBody>
      </p:sp>
    </p:spTree>
    <p:extLst>
      <p:ext uri="{BB962C8B-B14F-4D97-AF65-F5344CB8AC3E}">
        <p14:creationId xmlns:p14="http://schemas.microsoft.com/office/powerpoint/2010/main" val="37358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504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Праздники окончания учебного 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20072" y="566124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Экскурсия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«Хранители времени»</a:t>
            </a:r>
          </a:p>
        </p:txBody>
      </p:sp>
      <p:pic>
        <p:nvPicPr>
          <p:cNvPr id="4098" name="Picture 2" descr="D:\ФОТО\КСШ\1Д КЛАСС\окончание 1 четверти (27.10.15)\102758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16222" r="2337" b="14300"/>
          <a:stretch/>
        </p:blipFill>
        <p:spPr bwMode="auto">
          <a:xfrm>
            <a:off x="247360" y="1556792"/>
            <a:ext cx="4108616" cy="20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КСШ\2Д КЛАСС\ПРОЩАНИЕ СО 2 классом\012673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0" y="3789386"/>
            <a:ext cx="4453666" cy="26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\КСШ\1Д КЛАСС\экскурсия в музей\XSsD7xtcM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26" y="407442"/>
            <a:ext cx="3835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ФОТО\КСШ\1Д КЛАСС\экскурсия в музей\9htdgW_eU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21" y="2756609"/>
            <a:ext cx="3706374" cy="27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0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Спортивно-оздоровительное…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66728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День здоровья</a:t>
            </a:r>
          </a:p>
        </p:txBody>
      </p:sp>
      <p:pic>
        <p:nvPicPr>
          <p:cNvPr id="5122" name="Picture 2" descr="D:\ФОТО\КСШ\2Д КЛАСС\будни\IMG_20170407_1421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8986" r="11971"/>
          <a:stretch/>
        </p:blipFill>
        <p:spPr bwMode="auto">
          <a:xfrm>
            <a:off x="3131840" y="2316387"/>
            <a:ext cx="5628762" cy="41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9675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Часы общения и викторины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режиме дня школьника,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нашем здоровье,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вредных привычках,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здоровом образе жизни,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о спорте.</a:t>
            </a:r>
          </a:p>
        </p:txBody>
      </p:sp>
    </p:spTree>
    <p:extLst>
      <p:ext uri="{BB962C8B-B14F-4D97-AF65-F5344CB8AC3E}">
        <p14:creationId xmlns:p14="http://schemas.microsoft.com/office/powerpoint/2010/main" val="199678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1044" y="476672"/>
            <a:ext cx="452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Игра «Новогодние забеги»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877272"/>
            <a:ext cx="47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Прогулки на свежем воздухе</a:t>
            </a:r>
          </a:p>
        </p:txBody>
      </p:sp>
      <p:pic>
        <p:nvPicPr>
          <p:cNvPr id="7172" name="Picture 4" descr="D:\ФОТО\КСШ\1Д КЛАСС\новогодние забавы (30.12.15)\IMG_20151230_0932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12052" r="18660" b="29075"/>
          <a:stretch/>
        </p:blipFill>
        <p:spPr bwMode="auto">
          <a:xfrm>
            <a:off x="395536" y="1052736"/>
            <a:ext cx="3888432" cy="265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\КСШ\1Д КЛАСС\новогодние забавы (30.12.15)\IMG_20151230_0923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21344" r="7961" b="1988"/>
          <a:stretch/>
        </p:blipFill>
        <p:spPr bwMode="auto">
          <a:xfrm>
            <a:off x="417922" y="3824872"/>
            <a:ext cx="4012568" cy="25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ОТО\КСШ\3Д КЛАСС\БУДНИ\7nU7O6N9UI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09" y="1189835"/>
            <a:ext cx="5323265" cy="40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9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\картинки\школа\2523140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42" y="1916831"/>
            <a:ext cx="2425427" cy="43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233076" y="441008"/>
            <a:ext cx="3563023" cy="1631216"/>
            <a:chOff x="5233076" y="441008"/>
            <a:chExt cx="3563023" cy="163121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20324" y="753551"/>
              <a:ext cx="3075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патриотизма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84765" y="2209807"/>
            <a:ext cx="3563023" cy="1631216"/>
            <a:chOff x="5233076" y="441008"/>
            <a:chExt cx="3563023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0324" y="753551"/>
              <a:ext cx="3075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семьи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189003" y="4293096"/>
            <a:ext cx="3563023" cy="1631216"/>
            <a:chOff x="5233076" y="441008"/>
            <a:chExt cx="3563023" cy="163121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0324" y="753551"/>
              <a:ext cx="3075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познания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 flipH="1">
            <a:off x="395536" y="441008"/>
            <a:ext cx="4680520" cy="1697538"/>
            <a:chOff x="5233076" y="441008"/>
            <a:chExt cx="3563023" cy="169753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20324" y="753551"/>
              <a:ext cx="307577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самостоятельности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 flipH="1">
            <a:off x="395536" y="1673581"/>
            <a:ext cx="3823607" cy="1631216"/>
            <a:chOff x="5233076" y="441008"/>
            <a:chExt cx="3563023" cy="163121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20324" y="753551"/>
              <a:ext cx="3075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ответственности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 flipH="1">
            <a:off x="1266015" y="3025415"/>
            <a:ext cx="2539424" cy="1631216"/>
            <a:chOff x="5233076" y="441008"/>
            <a:chExt cx="3243122" cy="163121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73436" y="779562"/>
              <a:ext cx="27027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общения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 flipH="1">
            <a:off x="1317795" y="4589432"/>
            <a:ext cx="2887154" cy="1631216"/>
            <a:chOff x="5233076" y="441008"/>
            <a:chExt cx="2590885" cy="163121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233076" y="441008"/>
              <a:ext cx="540533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0" dirty="0">
                  <a:solidFill>
                    <a:srgbClr val="FFFF00"/>
                  </a:solidFill>
                  <a:latin typeface="Palatino Linotype" panose="02040502050505030304" pitchFamily="18" charset="0"/>
                </a:rPr>
                <a:t>!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40880" y="778726"/>
              <a:ext cx="2083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Ценность </a:t>
              </a:r>
            </a:p>
            <a:p>
              <a:r>
                <a:rPr lang="ru-RU" sz="2800" b="1" dirty="0" smtClea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здоровья</a:t>
              </a:r>
              <a:endParaRPr lang="ru-RU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2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5971793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Участие в спортивных соревнованиях</a:t>
            </a:r>
          </a:p>
        </p:txBody>
      </p:sp>
      <p:pic>
        <p:nvPicPr>
          <p:cNvPr id="4" name="Picture 3" descr="D:\ФОТО\КСШ\2Д КЛАСС\веселые старты 20.11\IMG_20161120_11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0175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ФОТО\КСШ\2Д КЛАСС\лыжи\02107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441" y="2204864"/>
            <a:ext cx="3589569" cy="36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КСШ\1Д КЛАСС\веселые старты (29.04.16)\042959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4797" r="16874" b="5159"/>
          <a:stretch/>
        </p:blipFill>
        <p:spPr bwMode="auto">
          <a:xfrm>
            <a:off x="107504" y="260648"/>
            <a:ext cx="2808463" cy="361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7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РАБОТА\ВОСПИТАТЕЛЬНАЯ РАБОТА\ДОСТИЖЕНИЯ ДЕТЕЙ\1 класс\91VtrAUHHD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4" y="2708920"/>
            <a:ext cx="2822441" cy="28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Общеинтеллектуальное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29124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Интеллектуальные викторины по предметам, о животных, ПДД.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8104" y="1988840"/>
            <a:ext cx="317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Предметные недели</a:t>
            </a:r>
          </a:p>
        </p:txBody>
      </p:sp>
      <p:pic>
        <p:nvPicPr>
          <p:cNvPr id="8194" name="Picture 2" descr="D:\РАБОТА\ВОСПИТАТЕЛЬНАЯ РАБОТА\ДОСТИЖЕНИЯ ДЕТЕЙ\3 класс\AajInVxfCh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5" y="2450505"/>
            <a:ext cx="2882213" cy="38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РАБОТА\ВОСПИТАТЕЛЬНАЯ РАБОТА\ДОСТИЖЕНИЯ ДЕТЕЙ\3 класс\xZavCcQcl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4" y="4005064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03039"/>
            <a:ext cx="317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ЭКСКУРСИИ:</a:t>
            </a:r>
          </a:p>
        </p:txBody>
      </p:sp>
      <p:pic>
        <p:nvPicPr>
          <p:cNvPr id="9218" name="Picture 2" descr="D:\ФОТО\КСШ\2Д КЛАСС\экскурсии\9LlXSwqL8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14802" r="3495" b="4500"/>
          <a:stretch/>
        </p:blipFill>
        <p:spPr bwMode="auto">
          <a:xfrm>
            <a:off x="4482338" y="303039"/>
            <a:ext cx="4032448" cy="27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1096865"/>
            <a:ext cx="3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Palatino Linotype" panose="02040502050505030304" pitchFamily="18" charset="0"/>
              </a:rPr>
              <a:t>в</a:t>
            </a:r>
            <a:r>
              <a:rPr lang="ru-RU" sz="2400" dirty="0" smtClean="0">
                <a:latin typeface="Palatino Linotype" panose="02040502050505030304" pitchFamily="18" charset="0"/>
              </a:rPr>
              <a:t> детскую библиотеку</a:t>
            </a:r>
          </a:p>
        </p:txBody>
      </p:sp>
      <p:pic>
        <p:nvPicPr>
          <p:cNvPr id="9219" name="Picture 3" descr="D:\ФОТО\КСШ\2Д КЛАСС\арктическое путешествие\IMG_20170216_135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968048" cy="297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862" y="3019814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«Арктическое путешествие»</a:t>
            </a:r>
          </a:p>
        </p:txBody>
      </p:sp>
      <p:pic>
        <p:nvPicPr>
          <p:cNvPr id="9220" name="Picture 4" descr="D:\ФОТО\КСШ\2Д КЛАСС\краев.музей 17.11\IMG_20161117_130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08" y="3933056"/>
            <a:ext cx="3751631" cy="28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0152" y="3471391"/>
            <a:ext cx="214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Palatino Linotype" panose="02040502050505030304" pitchFamily="18" charset="0"/>
              </a:rPr>
              <a:t>«Фонари»</a:t>
            </a:r>
          </a:p>
        </p:txBody>
      </p:sp>
    </p:spTree>
    <p:extLst>
      <p:ext uri="{BB962C8B-B14F-4D97-AF65-F5344CB8AC3E}">
        <p14:creationId xmlns:p14="http://schemas.microsoft.com/office/powerpoint/2010/main" val="3156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332656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Кружковая работа</a:t>
            </a:r>
          </a:p>
        </p:txBody>
      </p:sp>
      <p:pic>
        <p:nvPicPr>
          <p:cNvPr id="10243" name="Picture 3" descr="D:\ФОТО\КСШ\3Д КЛАСС\кружок\ThLd_zp1Is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71156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ФОТО\КСШ\3Д КЛАСС\кружок\8Af0kT7ll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8" y="908720"/>
            <a:ext cx="4079776" cy="30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048" y="6093296"/>
            <a:ext cx="428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Palatino Linotype" panose="02040502050505030304" pitchFamily="18" charset="0"/>
              </a:rPr>
              <a:t>Предметные олимпиады</a:t>
            </a:r>
          </a:p>
        </p:txBody>
      </p:sp>
      <p:pic>
        <p:nvPicPr>
          <p:cNvPr id="10244" name="Picture 4" descr="D:\РАБОТА\ВОСПИТАТЕЛЬНАЯ РАБОТА\ДОСТИЖЕНИЯ ДЕТЕЙ\2 класс\кенгуру\IMG_20170515_142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106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РАБОТА\ВОСПИТАТЕЛЬНАЯ РАБОТА\ДОСТИЖЕНИЯ ДЕТЕЙ\2 класс\медвежонок\IMG_20170209_1717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06600"/>
            <a:ext cx="2164656" cy="308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25144"/>
            <a:ext cx="8784976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Внеурочная деятельность – неотъемлемая часть развития личности маленького школьника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1266" name="Picture 2" descr="D:\ФОТО\КСШ\1Д КЛАСС\IMG_20160426_131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4925" r="1838" b="27551"/>
          <a:stretch/>
        </p:blipFill>
        <p:spPr bwMode="auto">
          <a:xfrm>
            <a:off x="827584" y="332656"/>
            <a:ext cx="7056784" cy="3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Внеурочная деятельность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Palatino Linotype" panose="02040502050505030304" pitchFamily="18" charset="0"/>
              </a:rPr>
              <a:t>целенаправленна,</a:t>
            </a:r>
          </a:p>
          <a:p>
            <a:r>
              <a:rPr lang="ru-RU" dirty="0" smtClean="0">
                <a:latin typeface="Palatino Linotype" panose="02040502050505030304" pitchFamily="18" charset="0"/>
              </a:rPr>
              <a:t>свободное </a:t>
            </a:r>
            <a:r>
              <a:rPr lang="ru-RU" dirty="0">
                <a:latin typeface="Palatino Linotype" panose="02040502050505030304" pitchFamily="18" charset="0"/>
              </a:rPr>
              <a:t>от уроков </a:t>
            </a:r>
            <a:r>
              <a:rPr lang="ru-RU" dirty="0" smtClean="0">
                <a:latin typeface="Palatino Linotype" panose="02040502050505030304" pitchFamily="18" charset="0"/>
              </a:rPr>
              <a:t>время,</a:t>
            </a:r>
          </a:p>
          <a:p>
            <a:r>
              <a:rPr lang="ru-RU" dirty="0" smtClean="0">
                <a:latin typeface="Palatino Linotype" panose="02040502050505030304" pitchFamily="18" charset="0"/>
              </a:rPr>
              <a:t>возрастные</a:t>
            </a:r>
            <a:r>
              <a:rPr lang="ru-RU" dirty="0">
                <a:latin typeface="Palatino Linotype" panose="02040502050505030304" pitchFamily="18" charset="0"/>
              </a:rPr>
              <a:t>   </a:t>
            </a:r>
            <a:r>
              <a:rPr lang="ru-RU" dirty="0" smtClean="0">
                <a:latin typeface="Palatino Linotype" panose="02040502050505030304" pitchFamily="18" charset="0"/>
              </a:rPr>
              <a:t>группы,</a:t>
            </a:r>
          </a:p>
          <a:p>
            <a:r>
              <a:rPr lang="ru-RU" dirty="0" smtClean="0">
                <a:latin typeface="Palatino Linotype" panose="02040502050505030304" pitchFamily="18" charset="0"/>
              </a:rPr>
              <a:t>участие</a:t>
            </a:r>
            <a:r>
              <a:rPr lang="ru-RU" dirty="0">
                <a:latin typeface="Palatino Linotype" panose="02040502050505030304" pitchFamily="18" charset="0"/>
              </a:rPr>
              <a:t> в  социально-значимых практиках и самоуправлении, </a:t>
            </a:r>
            <a:endParaRPr lang="ru-RU" dirty="0" smtClean="0">
              <a:latin typeface="Palatino Linotype" panose="02040502050505030304" pitchFamily="18" charset="0"/>
            </a:endParaRPr>
          </a:p>
          <a:p>
            <a:r>
              <a:rPr lang="ru-RU" dirty="0" smtClean="0">
                <a:latin typeface="Palatino Linotype" panose="02040502050505030304" pitchFamily="18" charset="0"/>
              </a:rPr>
              <a:t>развитие позитивных </a:t>
            </a:r>
            <a:r>
              <a:rPr lang="ru-RU" dirty="0">
                <a:latin typeface="Palatino Linotype" panose="02040502050505030304" pitchFamily="18" charset="0"/>
              </a:rPr>
              <a:t>качеств личности, </a:t>
            </a:r>
            <a:endParaRPr lang="ru-RU" dirty="0" smtClean="0">
              <a:latin typeface="Palatino Linotype" panose="02040502050505030304" pitchFamily="18" charset="0"/>
            </a:endParaRPr>
          </a:p>
          <a:p>
            <a:r>
              <a:rPr lang="ru-RU" dirty="0" smtClean="0">
                <a:latin typeface="Palatino Linotype" panose="02040502050505030304" pitchFamily="18" charset="0"/>
              </a:rPr>
              <a:t>реализация</a:t>
            </a:r>
            <a:r>
              <a:rPr lang="ru-RU" dirty="0">
                <a:latin typeface="Palatino Linotype" panose="02040502050505030304" pitchFamily="18" charset="0"/>
              </a:rPr>
              <a:t> </a:t>
            </a:r>
            <a:r>
              <a:rPr lang="ru-RU" dirty="0" smtClean="0">
                <a:latin typeface="Palatino Linotype" panose="02040502050505030304" pitchFamily="18" charset="0"/>
              </a:rPr>
              <a:t>творческой </a:t>
            </a:r>
            <a:r>
              <a:rPr lang="ru-RU" dirty="0">
                <a:latin typeface="Palatino Linotype" panose="02040502050505030304" pitchFamily="18" charset="0"/>
              </a:rPr>
              <a:t>и познавательной активности 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logo_436306747f10979da241f732b7f770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2"/>
          <a:stretch/>
        </p:blipFill>
        <p:spPr bwMode="auto">
          <a:xfrm>
            <a:off x="2699792" y="154538"/>
            <a:ext cx="3830247" cy="252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043608" y="1628800"/>
            <a:ext cx="1224136" cy="11521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699792" y="3538631"/>
            <a:ext cx="696532" cy="13688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614915" y="2996952"/>
            <a:ext cx="0" cy="122612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825626" y="3528288"/>
            <a:ext cx="792088" cy="13688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876256" y="1556792"/>
            <a:ext cx="1008112" cy="12241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5805078" y="2917096"/>
            <a:ext cx="3794338" cy="1305983"/>
            <a:chOff x="-305103" y="2906754"/>
            <a:chExt cx="3794338" cy="138512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50313" y="2906754"/>
              <a:ext cx="2883506" cy="13851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305103" y="3057421"/>
              <a:ext cx="379433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ОБЩЕ-ИНТЕЛЛЕКТУАЛЬНОЕ</a:t>
              </a:r>
              <a:endParaRPr lang="ru-RU" sz="2000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5253" y="3028052"/>
            <a:ext cx="2870095" cy="1163925"/>
            <a:chOff x="68081" y="2906754"/>
            <a:chExt cx="2952328" cy="12430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50314" y="2906754"/>
              <a:ext cx="2676724" cy="12430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081" y="3049877"/>
              <a:ext cx="295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ДУХОВНО-НРАВСТВЕННОЕ</a:t>
              </a:r>
              <a:endParaRPr lang="ru-RU" sz="2000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242792" y="4275649"/>
            <a:ext cx="2952328" cy="1243069"/>
            <a:chOff x="89889" y="2906754"/>
            <a:chExt cx="2952328" cy="1243069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50314" y="2906754"/>
              <a:ext cx="2676724" cy="12430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9889" y="3328233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ОБЩЕКУЛЬТУРНОЕ</a:t>
              </a:r>
              <a:endParaRPr lang="ru-RU" sz="2000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167767" y="5085184"/>
            <a:ext cx="2952328" cy="1243069"/>
            <a:chOff x="68081" y="2906754"/>
            <a:chExt cx="2952328" cy="124306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50314" y="2906754"/>
              <a:ext cx="2676724" cy="12430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081" y="3049877"/>
              <a:ext cx="295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СПОРТИВНО-ОЗДОРОВИТЕЛЬНОЕ</a:t>
              </a:r>
              <a:endParaRPr lang="ru-RU" sz="2000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04924" y="5022270"/>
            <a:ext cx="2952328" cy="1243069"/>
            <a:chOff x="104349" y="2906754"/>
            <a:chExt cx="2952328" cy="124306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50314" y="2906754"/>
              <a:ext cx="2676724" cy="124306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4349" y="3266679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Palatino Linotype" panose="02040502050505030304" pitchFamily="18" charset="0"/>
                </a:rPr>
                <a:t>СОЦИАЛЬНОЕ</a:t>
              </a:r>
              <a:endParaRPr lang="ru-RU" sz="2000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0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646" y="7430"/>
            <a:ext cx="7467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alatino Linotype" panose="02040502050505030304" pitchFamily="18" charset="0"/>
              </a:rPr>
              <a:t>Духовно-нравственное…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12474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Беседы и часы общения о Великой Отечественной войне, о героях отечества, о городах-героях (Ленинград и Сталинград).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2114272"/>
            <a:ext cx="4177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Тематические классные часы: «Путешествие в прошлое России», «День народного единства», «Береги все живое», «Наши верные друзья.»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2441516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Конкурсы  чтецов: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«Большой России малый уголок»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«Мы этой памяти верны»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8194" name="Picture 2" descr="D:\ФОТО\КСШ\1Д КЛАСС\IMG_20160419_1257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t="23689" r="21164" b="12275"/>
          <a:stretch/>
        </p:blipFill>
        <p:spPr bwMode="auto">
          <a:xfrm>
            <a:off x="539552" y="4025225"/>
            <a:ext cx="2592288" cy="24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КСШ\2Д КЛАСС\IMG_20170420_131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13165" r="22979" b="8299"/>
          <a:stretch/>
        </p:blipFill>
        <p:spPr bwMode="auto">
          <a:xfrm>
            <a:off x="3285786" y="4422596"/>
            <a:ext cx="2240534" cy="2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КСШ\3Д КЛАСС\1 сентября\04307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6316"/>
            <a:ext cx="45158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798" y="68431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Классный час 1 сентября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«80 лет Архангельской области»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6" name="Picture 2" descr="D:\ФОТО\КСШ\1Д КЛАСС\IMG_20160520_1334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b="11434"/>
          <a:stretch/>
        </p:blipFill>
        <p:spPr bwMode="auto">
          <a:xfrm>
            <a:off x="203322" y="3180790"/>
            <a:ext cx="5148507" cy="350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0112" y="4581128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Классные часы, беседы  и экскурсия на тему </a:t>
            </a:r>
          </a:p>
          <a:p>
            <a:r>
              <a:rPr lang="ru-RU" sz="2400" dirty="0" smtClean="0">
                <a:latin typeface="Palatino Linotype" panose="02040502050505030304" pitchFamily="18" charset="0"/>
              </a:rPr>
              <a:t>«Мой родной край»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828" y="1412776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Беседы и викторины о правах и обязанностях («Маленький гражданин»)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\КСШ\1Д КЛАСС\экскурсия в пожарнуют часть\_vn-TtklRG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8516"/>
            <a:ext cx="4423420" cy="44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КСШ\1Д КЛАСС\экскурсия в пожарнуют часть\aYkN_4-PLh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89" y="476672"/>
            <a:ext cx="4271797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ФОТО\КСШ\2Д КЛАСС\экскурсии\HlT0NBqo9d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65" y="4070226"/>
            <a:ext cx="468784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Экскурсии в пожарную часть и на метеостанцию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\КСШ\2Д КЛАСС\экскурсии\IMG_20161111_140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260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КСШ\2Д КЛАСС\экскурсии\IMG_20161111_140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6706"/>
            <a:ext cx="3160328" cy="237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8047" y="16746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Экскурсии по школе и в школьный музей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0141" y="326407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Экскурсия в районный музей «Военная тайна»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6148" name="Picture 4" descr="D:\ФОТО\КСШ\3Д КЛАСС\военная тайна (МУЗЕЙ 21.11)\8sYuM_DNxd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10133"/>
          <a:stretch/>
        </p:blipFill>
        <p:spPr bwMode="auto">
          <a:xfrm>
            <a:off x="268482" y="3789040"/>
            <a:ext cx="4255949" cy="252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ФОТО\КСШ\3Д КЛАСС\военная тайна (МУЗЕЙ 21.11)\Z8YnHZPs3i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129" y="3789040"/>
            <a:ext cx="3939772" cy="29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6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629127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Palatino Linotype" panose="02040502050505030304" pitchFamily="18" charset="0"/>
              </a:rPr>
              <a:t>Участие в </a:t>
            </a:r>
            <a:r>
              <a:rPr lang="ru-RU" sz="2400" dirty="0" err="1" smtClean="0">
                <a:latin typeface="Palatino Linotype" panose="02040502050505030304" pitchFamily="18" charset="0"/>
              </a:rPr>
              <a:t>Северятский</a:t>
            </a:r>
            <a:r>
              <a:rPr lang="ru-RU" sz="2400" dirty="0" smtClean="0">
                <a:latin typeface="Palatino Linotype" panose="02040502050505030304" pitchFamily="18" charset="0"/>
              </a:rPr>
              <a:t> сборах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pic>
        <p:nvPicPr>
          <p:cNvPr id="9218" name="Picture 2" descr="D:\ФОТО\КСШ\1Д КЛАСС\Северятский сбор (14.09.15)\09145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601995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ФОТО\КСШ\2Д КЛАСС\сев.сбор 2 класс\112569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t="17782" r="14225" b="8757"/>
          <a:stretch/>
        </p:blipFill>
        <p:spPr bwMode="auto">
          <a:xfrm>
            <a:off x="680969" y="3213222"/>
            <a:ext cx="4352577" cy="331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250</TotalTime>
  <Words>338</Words>
  <Application>Microsoft Office PowerPoint</Application>
  <PresentationFormat>Экран (4:3)</PresentationFormat>
  <Paragraphs>98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Техническая</vt:lpstr>
      <vt:lpstr>Роль  внеурочной деятельности  в достижении  личностных результатов  ФГОС НОО</vt:lpstr>
      <vt:lpstr>Презентация PowerPoint</vt:lpstr>
      <vt:lpstr>Внеурочная деятельность</vt:lpstr>
      <vt:lpstr>Презентация PowerPoint</vt:lpstr>
      <vt:lpstr>Духовно-нравственное…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Социальное…</vt:lpstr>
      <vt:lpstr>Презентация PowerPoint</vt:lpstr>
      <vt:lpstr>Презентация PowerPoint</vt:lpstr>
      <vt:lpstr>Презентация PowerPoint</vt:lpstr>
      <vt:lpstr>Общекультурное…</vt:lpstr>
      <vt:lpstr>Презентация PowerPoint</vt:lpstr>
      <vt:lpstr>Презентация PowerPoint</vt:lpstr>
      <vt:lpstr>Презентация PowerPoint</vt:lpstr>
      <vt:lpstr>Спортивно-оздоровительное…</vt:lpstr>
      <vt:lpstr>Презентация PowerPoint</vt:lpstr>
      <vt:lpstr>Презентация PowerPoint</vt:lpstr>
      <vt:lpstr>Общеинтеллектуальное…</vt:lpstr>
      <vt:lpstr>Презентация PowerPoint</vt:lpstr>
      <vt:lpstr>Презентация PowerPoint</vt:lpstr>
      <vt:lpstr>Внеурочная деятельность – неотъемлемая часть развития личности маленького школьника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внеурочной деятельности в достижении личностных результатов ФГОС НОО</dc:title>
  <dc:creator>Админ</dc:creator>
  <cp:lastModifiedBy>Админ</cp:lastModifiedBy>
  <cp:revision>38</cp:revision>
  <dcterms:created xsi:type="dcterms:W3CDTF">2017-12-14T19:29:38Z</dcterms:created>
  <dcterms:modified xsi:type="dcterms:W3CDTF">2017-12-18T15:51:17Z</dcterms:modified>
</cp:coreProperties>
</file>