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1" r:id="rId6"/>
    <p:sldId id="2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101" d="100"/>
          <a:sy n="101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8A86E241-BBC9-4E43-BC96-DA62F15E2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7E13E-F505-4FFC-B531-E443A4FCF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29C5-B6E6-4DE0-93BB-DCEF913CE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1410-8153-4439-BE38-0AE0EA8FF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643FD-7273-4513-B883-667A52A87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BAC48-F33D-43FF-8AB4-A3276B1B0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F31C-3092-426A-8565-3A04C38F4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FF1F-7030-46B0-8E34-BBC574DEE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A118-F10D-4C32-AD9D-C7AE2DED3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17E6-188C-4AB1-9D4F-18F094A3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0730A-A0D2-4907-8EFA-175802EEF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BDD6-A940-4ED4-A6EA-A6D9B287B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640C-9018-4943-A1FF-F2B59B0E9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982BD7B-A193-4E87-A4C5-59E2218DC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1BL9B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57338"/>
            <a:ext cx="8316912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Использование простейших методов биоиндикации в изучении загрязнений воздушной среды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4221163"/>
            <a:ext cx="34163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Руководитель: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учитель биологии,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Пигалова Екатерина Владимировна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58888" y="188913"/>
            <a:ext cx="6408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бюджетное образовательное учреждение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Сергачская средняя общеобразовательная школа №6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9750" y="908050"/>
            <a:ext cx="813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учебно-исследовательская работа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4221163"/>
            <a:ext cx="3240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Работу выполнила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ученица 10 класса</a:t>
            </a:r>
          </a:p>
          <a:p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Соколова Наталья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1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лет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03575" y="6308725"/>
            <a:ext cx="309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2015 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- площадка № 1. Расположена на территории объездной дороги, рядом с кафе «Лесное». Эта зона находится за городом. Но непосредственно около этой территории еще проходят железнодорожные пути, стоит сахарный завод.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61444" name="Picture 4" descr="Сахарный Завод7"/>
          <p:cNvPicPr>
            <a:picLocks noChangeAspect="1" noChangeArrowheads="1"/>
          </p:cNvPicPr>
          <p:nvPr/>
        </p:nvPicPr>
        <p:blipFill>
          <a:blip r:embed="rId2"/>
          <a:srcRect r="3716" b="13554"/>
          <a:stretch>
            <a:fillRect/>
          </a:stretch>
        </p:blipFill>
        <p:spPr bwMode="auto">
          <a:xfrm>
            <a:off x="395288" y="2492375"/>
            <a:ext cx="41036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14260569908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68638"/>
            <a:ext cx="47529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750" y="69215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- площадка № 2. Расположена в районе дендропарка «Явлейка». Транспортный поток и предприятия загрязняющие воздух отсутствуют. </a:t>
            </a:r>
          </a:p>
        </p:txBody>
      </p:sp>
      <p:pic>
        <p:nvPicPr>
          <p:cNvPr id="62467" name="Picture 3" descr="Серга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5786">
            <a:off x="684213" y="2349500"/>
            <a:ext cx="46799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Ламповый4"/>
          <p:cNvPicPr>
            <a:picLocks noChangeAspect="1" noChangeArrowheads="1"/>
          </p:cNvPicPr>
          <p:nvPr/>
        </p:nvPicPr>
        <p:blipFill>
          <a:blip r:embed="rId3"/>
          <a:srcRect l="12303" t="1877"/>
          <a:stretch>
            <a:fillRect/>
          </a:stretch>
        </p:blipFill>
        <p:spPr bwMode="auto">
          <a:xfrm rot="596951">
            <a:off x="5641975" y="2379663"/>
            <a:ext cx="2557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ФОК2"/>
          <p:cNvPicPr>
            <a:picLocks noChangeAspect="1" noChangeArrowheads="1"/>
          </p:cNvPicPr>
          <p:nvPr/>
        </p:nvPicPr>
        <p:blipFill>
          <a:blip r:embed="rId2"/>
          <a:srcRect l="11385" b="-639"/>
          <a:stretch>
            <a:fillRect/>
          </a:stretch>
        </p:blipFill>
        <p:spPr bwMode="auto">
          <a:xfrm rot="555071">
            <a:off x="5194300" y="2147888"/>
            <a:ext cx="29479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750" y="620713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площадка № 3. Расположена в районе ФОКа «Лидер» Неподалёку расположена автодорога, но с небольшим потоком машин</a:t>
            </a:r>
          </a:p>
        </p:txBody>
      </p:sp>
      <p:pic>
        <p:nvPicPr>
          <p:cNvPr id="81924" name="Picture 4" descr="ФОК16"/>
          <p:cNvPicPr>
            <a:picLocks noChangeAspect="1" noChangeArrowheads="1"/>
          </p:cNvPicPr>
          <p:nvPr/>
        </p:nvPicPr>
        <p:blipFill>
          <a:blip r:embed="rId3"/>
          <a:srcRect r="1654" b="13327"/>
          <a:stretch>
            <a:fillRect/>
          </a:stretch>
        </p:blipFill>
        <p:spPr bwMode="auto">
          <a:xfrm rot="-293729">
            <a:off x="546100" y="2552700"/>
            <a:ext cx="45370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69215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площадка № 4а. Расположена на территории МБОУ СОШ №6. Вблизи с площадкой наблюдается интенсивное транспортное движение. Неподалёку расположена котельная, автовокзал, и проходят железнодорожные пути.</a:t>
            </a:r>
          </a:p>
        </p:txBody>
      </p:sp>
      <p:pic>
        <p:nvPicPr>
          <p:cNvPr id="82947" name="Picture 3" descr="Школа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6525">
            <a:off x="4211638" y="3141663"/>
            <a:ext cx="439261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1426061976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82689">
            <a:off x="1258888" y="2781300"/>
            <a:ext cx="2297112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214313"/>
            <a:ext cx="8385175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Результаты: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9144000" cy="4895850"/>
        </p:xfrm>
        <a:graphic>
          <a:graphicData uri="http://schemas.openxmlformats.org/drawingml/2006/table">
            <a:tbl>
              <a:tblPr/>
              <a:tblGrid>
                <a:gridCol w="695325"/>
                <a:gridCol w="1135063"/>
                <a:gridCol w="944562"/>
                <a:gridCol w="1681163"/>
                <a:gridCol w="1416050"/>
                <a:gridCol w="1536700"/>
                <a:gridCol w="1735137"/>
              </a:tblGrid>
              <a:tr h="5889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щад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дерева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деревьев на площадке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Формы лишайников и виды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развития лишайников на стволе дерева, 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Концентрация SO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(мг/м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лишайниками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Ясень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Накипные, листовые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0,03 - 0,08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Ясень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Накипные, листовые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0,01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Накипные, листовые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3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Ясень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Накипные, листовые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0,01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Накипные, листовые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Ясень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Накипные, листовые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0,01 - 0,03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Вывод: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557338"/>
            <a:ext cx="8161337" cy="4538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    По чистоте воздуха исследованные нами площадки можно расположить в следующей последовательности: площадка №2 с наиболее чистым воздухом, следом идет площадка №3, затем малое загрязнение наблюдается на площадке №4 и площадка №1 со среднем коэффициентом загрязнения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В результате исследования я выяснила, что наибольшее разнообразие видов лишайников и их плотность зависят от их удаленности от автодорог и заводов. Сокращение количества лишайников на деревьях говорит об усилении загрязнения окружающей среды.</a:t>
            </a:r>
          </a:p>
        </p:txBody>
      </p:sp>
      <p:pic>
        <p:nvPicPr>
          <p:cNvPr id="17412" name="Picture 2" descr="D:\Катюшка\учитель\проект\биоиндикация Муравлева И\img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14313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9080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Оценка экологического состояния воздушной среды по состоянию сосны обыкновенной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3068638"/>
            <a:ext cx="8007350" cy="3027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</a:t>
            </a:r>
            <a:r>
              <a:rPr lang="ru-RU" sz="2400" dirty="0" smtClean="0"/>
              <a:t>Считается, что для условий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лесной полосы России  наиболее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чувствительны к загрязнению воздуха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сосновые леса. Это обусловливает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выбор сосны как важнейшего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индикатора антропогенного влияния,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принимаемого в настоящее время за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«эталон биодиагностики».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71813"/>
            <a:ext cx="25003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Ход работы: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z="2400" dirty="0" smtClean="0"/>
              <a:t>Выбрать конкретные участки леса, контрастные по уровню атмосферного загрязнения – вблизи автодорог, предприятий и т.д.</a:t>
            </a:r>
          </a:p>
          <a:p>
            <a:pPr marL="609600" indent="-609600" eaLnBrk="1" hangingPunct="1">
              <a:defRPr/>
            </a:pPr>
            <a:r>
              <a:rPr lang="ru-RU" sz="2400" dirty="0" smtClean="0"/>
              <a:t>С ветвей 5-10 деревьев отобрать побеги. С них собрать всю хвою и визуально исследовать ее состояние.</a:t>
            </a:r>
          </a:p>
          <a:p>
            <a:pPr marL="609600" indent="-609600" eaLnBrk="1" hangingPunct="1">
              <a:defRPr/>
            </a:pPr>
            <a:r>
              <a:rPr lang="ru-RU" sz="2400" dirty="0" smtClean="0"/>
              <a:t>Определить степень загрязнения воздуха в 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районе исследования</a:t>
            </a: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/>
          <a:srcRect l="52379" t="45071" r="6882" b="25688"/>
          <a:stretch>
            <a:fillRect/>
          </a:stretch>
        </p:blipFill>
        <p:spPr bwMode="auto">
          <a:xfrm>
            <a:off x="5143500" y="214313"/>
            <a:ext cx="31289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86313"/>
            <a:ext cx="28130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786188"/>
            <a:ext cx="45720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Класс повреждения хвои:</a:t>
            </a:r>
            <a:r>
              <a:rPr lang="ru-RU" dirty="0"/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 – хвоинки без пятен,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 – хвоинки с небольшим числом пятен,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3 – хвоинки с большим числом чёрных и жёлтых пятен, некоторые из них крупные, во всю ширину хвоинки.</a:t>
            </a:r>
          </a:p>
        </p:txBody>
      </p:sp>
      <p:pic>
        <p:nvPicPr>
          <p:cNvPr id="20483" name="Рисунок 4" descr="Класс повреждения и усыхания хво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3384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3" y="3571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b="1" i="1" u="sng" dirty="0">
                <a:solidFill>
                  <a:srgbClr val="0000CC"/>
                </a:solidFill>
                <a:latin typeface="Times New Roman" pitchFamily="18" charset="0"/>
              </a:rPr>
              <a:t>Рис.1. Класс повреждения и усыхания хвои</a:t>
            </a:r>
            <a:endParaRPr lang="ru-RU" b="1" i="1" u="sng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214813"/>
            <a:ext cx="28924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071563"/>
            <a:ext cx="34829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Катюшка\учитель\проект\биоиндикация Муравлева И\39122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143125"/>
            <a:ext cx="33575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M_31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357563"/>
            <a:ext cx="1357312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AM_31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8572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AM_3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857250"/>
            <a:ext cx="14017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SAM_31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5000625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AM_31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3" y="5643563"/>
            <a:ext cx="12858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SAM_317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4714875"/>
            <a:ext cx="14573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SAM_317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1357313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SAM_318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63" y="2786063"/>
            <a:ext cx="15001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3"/>
          <p:cNvSpPr>
            <a:spLocks noChangeArrowheads="1"/>
          </p:cNvSpPr>
          <p:nvPr/>
        </p:nvSpPr>
        <p:spPr bwMode="auto">
          <a:xfrm>
            <a:off x="285750" y="214313"/>
            <a:ext cx="535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площадка № 1 (общая), территория объездной </a:t>
            </a:r>
          </a:p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дороги рядом с кафе «Лесное»</a:t>
            </a:r>
            <a:endParaRPr lang="ru-RU" sz="1600" b="1">
              <a:effectLst/>
              <a:latin typeface="Arial" charset="0"/>
            </a:endParaRPr>
          </a:p>
        </p:txBody>
      </p:sp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214313" y="2571750"/>
            <a:ext cx="3121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площадка № 2 (общая),</a:t>
            </a:r>
          </a:p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 территория дендропарка</a:t>
            </a:r>
            <a:endParaRPr lang="ru-RU" sz="1600" b="1">
              <a:effectLst/>
              <a:latin typeface="Arial" charset="0"/>
            </a:endParaRPr>
          </a:p>
        </p:txBody>
      </p:sp>
      <p:sp>
        <p:nvSpPr>
          <p:cNvPr id="21517" name="Rectangle 5"/>
          <p:cNvSpPr>
            <a:spLocks noChangeArrowheads="1"/>
          </p:cNvSpPr>
          <p:nvPr/>
        </p:nvSpPr>
        <p:spPr bwMode="auto">
          <a:xfrm>
            <a:off x="5427663" y="733425"/>
            <a:ext cx="3295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площадка № 3 (общая), </a:t>
            </a:r>
          </a:p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территория ФОКа «Лидер» </a:t>
            </a:r>
            <a:endParaRPr lang="ru-RU" sz="1600" b="1">
              <a:effectLst/>
              <a:latin typeface="Arial" charset="0"/>
            </a:endParaRPr>
          </a:p>
        </p:txBody>
      </p:sp>
      <p:sp>
        <p:nvSpPr>
          <p:cNvPr id="21518" name="Rectangle 6"/>
          <p:cNvSpPr>
            <a:spLocks noChangeArrowheads="1"/>
          </p:cNvSpPr>
          <p:nvPr/>
        </p:nvSpPr>
        <p:spPr bwMode="auto">
          <a:xfrm>
            <a:off x="5786438" y="3903663"/>
            <a:ext cx="370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площадка № 4б территория</a:t>
            </a:r>
          </a:p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 санатория </a:t>
            </a:r>
          </a:p>
          <a:p>
            <a:pPr indent="304800" algn="just"/>
            <a:r>
              <a:rPr lang="ru-RU" sz="1600" b="1">
                <a:effectLst/>
                <a:latin typeface="Arial" charset="0"/>
                <a:cs typeface="Times New Roman" pitchFamily="18" charset="0"/>
              </a:rPr>
              <a:t>«Серебряные ключи»</a:t>
            </a:r>
            <a:endParaRPr lang="ru-RU" sz="1600" b="1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Загрязнение атмосферного воздуха</a:t>
            </a:r>
          </a:p>
        </p:txBody>
      </p:sp>
      <p:pic>
        <p:nvPicPr>
          <p:cNvPr id="4099" name="Рисунок 6" descr="zagryaznenie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6" b="1086"/>
          <a:stretch>
            <a:fillRect/>
          </a:stretch>
        </p:blipFill>
        <p:spPr>
          <a:xfrm>
            <a:off x="5357813" y="214313"/>
            <a:ext cx="3587750" cy="26908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Загрязнение воздуха токсично для людей и для окружающей среды, и оно почти всегда исходит от человека.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101" name="Picture 2" descr="D:\Катюшка\учитель\проект\биоиндикация Муравлева И\4409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35718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D:\Катюшка\учитель\проект\биоиндикация Муравлева И\zagrzy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9288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Результаты:</a:t>
            </a:r>
          </a:p>
        </p:txBody>
      </p:sp>
      <p:graphicFrame>
        <p:nvGraphicFramePr>
          <p:cNvPr id="22609" name="Group 81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599488" cy="4538662"/>
        </p:xfrm>
        <a:graphic>
          <a:graphicData uri="http://schemas.openxmlformats.org/drawingml/2006/table">
            <a:tbl>
              <a:tblPr/>
              <a:tblGrid>
                <a:gridCol w="2762250"/>
                <a:gridCol w="1470025"/>
                <a:gridCol w="1474788"/>
                <a:gridCol w="1476375"/>
                <a:gridCol w="1416050"/>
              </a:tblGrid>
              <a:tr h="4603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Повреждение и усыхание хвоинок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ключевых участков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число обследованных  хвоинок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хвоинок с пятнами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хвоинок с пятнами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хвоинок с усыханием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хвоинок с усыханием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отбора  проб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10.01.2014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10.01.2014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10.01.2014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10.01.2014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Вывод: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484313"/>
            <a:ext cx="8353425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В результате исследования я выяснила, что деревья с поврежденной хвоей сосны расположены вблизи автодороги, а с менее поврежденное – дальше от дороги. Там, где воздух сильно загрязнен,  на хвое сосны появляются повреждения. Если количество автотранспорта увеличится, то это приведет к нежелательным последствиям – такое растение как сосна не сможет существовать в условиях загрязнения, а для нашего здоровья это может быть губительным.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Заключение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1071563"/>
            <a:ext cx="8594725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Проанализировав научные данные о лишайниках                                                         и сосне обыкновенной, я изучила их индикационные                    способности.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По итогам моей работы можно сказать, что                                                                 несмотря на усиливающуюся антропогенную                                                                нагрузку в городе Сергаче, сохраняется                                             устойчивость данной экосистемы.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По изучению растений – биоиндикаторов в данной местности можно сделать вывод, что в разных частях экосистемы – разное загрязнение, но антропогенное воздействие на экосистему усиливается.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Вдоль дороги загрязненность воздуха выше.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Загрязненность воздуха в нашем дендропарке низкая, это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хорошее место для отдыха и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восстановления сил.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Поэтому в перспективе мною будет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продолжен мониторинг  изучения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биоиндикаторов в отношении окружающей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среды нашей местности.</a:t>
            </a:r>
          </a:p>
        </p:txBody>
      </p:sp>
      <p:pic>
        <p:nvPicPr>
          <p:cNvPr id="24580" name="Picture 1" descr="D:\Катюшка\учитель\проект\биоиндикация Муравлева 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572000"/>
            <a:ext cx="27305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D:\Катюшка\учитель\проект\биоиндикация Муравлева И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14313"/>
            <a:ext cx="18716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1BL9B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76375" y="1989138"/>
            <a:ext cx="7129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Изучение состояния атмосферного воздуха города Сергача простейшими методами биоиндикации. 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3560762" cy="804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Цель работы: </a:t>
            </a:r>
          </a:p>
        </p:txBody>
      </p:sp>
      <p:pic>
        <p:nvPicPr>
          <p:cNvPr id="8200" name="Picture 8" descr="ФОК4"/>
          <p:cNvPicPr>
            <a:picLocks noChangeAspect="1" noChangeArrowheads="1"/>
          </p:cNvPicPr>
          <p:nvPr/>
        </p:nvPicPr>
        <p:blipFill>
          <a:blip r:embed="rId2"/>
          <a:srcRect b="14948"/>
          <a:stretch>
            <a:fillRect/>
          </a:stretch>
        </p:blipFill>
        <p:spPr bwMode="auto">
          <a:xfrm>
            <a:off x="4716463" y="3933825"/>
            <a:ext cx="4032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Задачи: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905000"/>
            <a:ext cx="8377237" cy="4548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Изучить явление - биоиндикации (один из специфических методов мониторинга загрязнения окружающей среды)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Выявить видовой состав лишайников, встречающихся в городе и сделать вывод о степени загрязнённости воздуха в городе.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Определить  состояние хвои сосны обыкновенной для оценки загрязненности атмосферы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Сделать вывод о степени загрязнённости воздуха в городе.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Картинка 5 из 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5354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82089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Актуальность выбранной темы связана с тем, что виды-индикаторы позволяют выявить специфические особенности среды в связи с антропогенной нагрузкой, что сказывается на условиях обитания организмов и приводит к сокращению биоразнообразия. </a:t>
            </a: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 также ученые, далеко не вчера пришли к очевидному выводу, активная деятельность человека наносит Земле неповторимый вред. Сохранение качества окружающей среды и здоровья населения находится в числе самых острых проблем современности.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90600" y="357188"/>
            <a:ext cx="7772400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Гипотеза: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990600" y="1857375"/>
            <a:ext cx="6781800" cy="3857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    Выходя на прогулку взрослые нам говорят: «Что вы там забыли? На улице чистого воздуха нет!» Я решила провести исследовательскую работу, и узнать, все ли так плохо с воздухом в моем городе.                       Правда ли  экологическое </a:t>
            </a:r>
          </a:p>
          <a:p>
            <a:pPr eaLnBrk="1" hangingPunct="1">
              <a:defRPr/>
            </a:pPr>
            <a:r>
              <a:rPr lang="ru-RU" sz="2400" dirty="0" smtClean="0"/>
              <a:t>состояние атмосферного                                          воздуха в г.Сергач –                                          критическое.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8196" name="Picture 2" descr="D:\Катюшка\учитель\проект\биоиндикация Муравлева И\554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929063"/>
            <a:ext cx="326231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Объектом исследования: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557338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служит атмосферный воздух на нескольких изучаемых площадках: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 площадка № 1 (общая), территория объездной дороги рядом с кафе «Лесное»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 площадка № 2 (общая), территория дендропарка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 площадка № 3 (общая), территория ФОКа «Лидер»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 площадка № 4а (для лихеноиндикации), территория                     школы №6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 площадка № 4б (по состоянию хвои сосны), территория санатория «Серебряные ключи»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7651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Оценка экологического                                       </a:t>
            </a:r>
            <a:br>
              <a:rPr lang="ru-RU" sz="3600" dirty="0" smtClean="0"/>
            </a:br>
            <a:r>
              <a:rPr lang="ru-RU" sz="3600" dirty="0" smtClean="0"/>
              <a:t>           состояния воздушной   среды методом                                                      </a:t>
            </a:r>
            <a:br>
              <a:rPr lang="ru-RU" sz="3600" dirty="0" smtClean="0"/>
            </a:br>
            <a:r>
              <a:rPr lang="ru-RU" sz="3600" dirty="0" smtClean="0"/>
              <a:t>     лихеноиндикации 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667000"/>
            <a:ext cx="84391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Признанные биоиндикаторы воздуха - лишайники. Они оказались очень чувствительными к окислам серы и азота. При увеличении концентрации загрязнителей в воздухе с лишайниками происходят различные изменения: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Во-первых, снижается видовое разнообразие лишайников,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Во-вторых, снижается численность                             лишайников,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В-третьих, в 4-6 раз уменьшается                                            величина таллома лишайников.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D:\Катюшка\учитель\проект\биоиндикация Муравлева И\Li2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28688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Ход работы: 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Определить пробную площадку. </a:t>
            </a:r>
          </a:p>
          <a:p>
            <a:pPr eaLnBrk="1" hangingPunct="1">
              <a:defRPr/>
            </a:pPr>
            <a:r>
              <a:rPr lang="ru-RU" sz="2800" smtClean="0"/>
              <a:t>Определить видовой состав деревьев на этой площадке. </a:t>
            </a:r>
          </a:p>
          <a:p>
            <a:pPr eaLnBrk="1" hangingPunct="1">
              <a:defRPr/>
            </a:pPr>
            <a:r>
              <a:rPr lang="ru-RU" sz="2800" smtClean="0"/>
              <a:t>Изучить видовой состав лишайников. </a:t>
            </a:r>
          </a:p>
          <a:p>
            <a:pPr eaLnBrk="1" hangingPunct="1">
              <a:defRPr/>
            </a:pPr>
            <a:r>
              <a:rPr lang="ru-RU" sz="2800" smtClean="0"/>
              <a:t>С помощью рамки определить степень покрытия древесного ствола лишайниками.</a:t>
            </a:r>
          </a:p>
          <a:p>
            <a:pPr eaLnBrk="1" hangingPunct="1">
              <a:defRPr/>
            </a:pPr>
            <a:r>
              <a:rPr lang="ru-RU" sz="2800" smtClean="0"/>
              <a:t>Определить степень загрязнения воздуха в районе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911</Words>
  <Application>Microsoft Office PowerPoint</Application>
  <PresentationFormat>Экран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Black</vt:lpstr>
      <vt:lpstr>Arial</vt:lpstr>
      <vt:lpstr>Wingdings</vt:lpstr>
      <vt:lpstr>Times New Roman</vt:lpstr>
      <vt:lpstr>Wingdings 2</vt:lpstr>
      <vt:lpstr>Трава</vt:lpstr>
      <vt:lpstr>1_Трава</vt:lpstr>
      <vt:lpstr>Использование простейших методов биоиндикации в изучении загрязнений воздушной среды</vt:lpstr>
      <vt:lpstr>Загрязнение атмосферного воздуха</vt:lpstr>
      <vt:lpstr>Слайд 3</vt:lpstr>
      <vt:lpstr>Задачи:</vt:lpstr>
      <vt:lpstr>Слайд 5</vt:lpstr>
      <vt:lpstr>Гипотеза:</vt:lpstr>
      <vt:lpstr>Объектом исследования:</vt:lpstr>
      <vt:lpstr>Оценка экологического                                                   состояния воздушной   среды методом                                                            лихеноиндикации </vt:lpstr>
      <vt:lpstr>Ход работы: </vt:lpstr>
      <vt:lpstr>Слайд 10</vt:lpstr>
      <vt:lpstr>Слайд 11</vt:lpstr>
      <vt:lpstr>Слайд 12</vt:lpstr>
      <vt:lpstr>Слайд 13</vt:lpstr>
      <vt:lpstr>Результаты:</vt:lpstr>
      <vt:lpstr>Вывод:</vt:lpstr>
      <vt:lpstr>Оценка экологического состояния воздушной среды по состоянию сосны обыкновенной</vt:lpstr>
      <vt:lpstr>Ход работы:</vt:lpstr>
      <vt:lpstr>Слайд 18</vt:lpstr>
      <vt:lpstr>Слайд 19</vt:lpstr>
      <vt:lpstr>Результаты:</vt:lpstr>
      <vt:lpstr>Вывод:</vt:lpstr>
      <vt:lpstr>Заключение</vt:lpstr>
      <vt:lpstr>Слайд 23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36</cp:revision>
  <dcterms:created xsi:type="dcterms:W3CDTF">2012-02-16T10:09:31Z</dcterms:created>
  <dcterms:modified xsi:type="dcterms:W3CDTF">2015-03-11T15:29:33Z</dcterms:modified>
</cp:coreProperties>
</file>