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  <p:sldMasterId id="2147483674" r:id="rId3"/>
    <p:sldMasterId id="2147483686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8" r:id="rId10"/>
  </p:sldMasterIdLst>
  <p:notesMasterIdLst>
    <p:notesMasterId r:id="rId42"/>
  </p:notesMasterIdLst>
  <p:sldIdLst>
    <p:sldId id="274" r:id="rId11"/>
    <p:sldId id="261" r:id="rId12"/>
    <p:sldId id="257" r:id="rId13"/>
    <p:sldId id="275" r:id="rId14"/>
    <p:sldId id="265" r:id="rId15"/>
    <p:sldId id="276" r:id="rId16"/>
    <p:sldId id="277" r:id="rId17"/>
    <p:sldId id="281" r:id="rId18"/>
    <p:sldId id="278" r:id="rId19"/>
    <p:sldId id="282" r:id="rId20"/>
    <p:sldId id="279" r:id="rId21"/>
    <p:sldId id="280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83" r:id="rId30"/>
    <p:sldId id="284" r:id="rId31"/>
    <p:sldId id="269" r:id="rId32"/>
    <p:sldId id="292" r:id="rId33"/>
    <p:sldId id="295" r:id="rId34"/>
    <p:sldId id="294" r:id="rId35"/>
    <p:sldId id="296" r:id="rId36"/>
    <p:sldId id="297" r:id="rId37"/>
    <p:sldId id="298" r:id="rId38"/>
    <p:sldId id="299" r:id="rId39"/>
    <p:sldId id="293" r:id="rId40"/>
    <p:sldId id="300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38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CDCB04-BCCE-4DD6-BDAB-D61B30F7E451}" type="datetimeFigureOut">
              <a:rPr lang="ru-RU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A2A11D-04E1-4328-B10E-70E015D2E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36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02D5-A1B8-465E-A949-042B727477DF}" type="datetime1">
              <a:rPr lang="ru-RU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B047-4A4B-4717-B699-EDD3A73EA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8ACE0-42D7-4035-98A5-6D9CE97F442D}" type="datetime1">
              <a:rPr lang="ru-RU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57005-201D-4E82-ACEF-A0AFFEF1C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2EEBA8-9301-4491-AE31-34C624B8C34F}" type="datetimeFigureOut">
              <a:rPr lang="ru-RU"/>
              <a:pPr/>
              <a:t>01.04.2018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95AC0A-30FA-4D00-89DD-84538F230A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36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204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64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30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443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080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332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734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F4E7ED"/>
                </a:solidFill>
              </a:rPr>
              <a:pPr/>
              <a:t>01.04.2018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9775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DB0C-6BD7-4407-9A6E-33EE7C71C0A8}" type="datetime1">
              <a:rPr lang="ru-RU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243A-86F2-4D33-9CF6-4463B8549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6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35A7ED-7C3A-4639-8BCA-15B717B93A92}" type="datetimeFigureOut">
              <a:rPr lang="ru-RU"/>
              <a:pPr/>
              <a:t>01.04.2018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423E91-1F2E-4F1A-ACA0-71757A7B28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0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84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17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4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05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32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5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F703-303F-4AB3-8BD6-E2BD85E24329}" type="datetime1">
              <a:rPr lang="ru-RU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2C285-2143-4470-88F5-49C6A24D7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F4E7ED"/>
                </a:solidFill>
              </a:rPr>
              <a:pPr/>
              <a:t>01.04.2018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80870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98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26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35A7ED-7C3A-4639-8BCA-15B717B93A92}" type="datetimeFigureOut">
              <a:rPr lang="ru-RU"/>
              <a:pPr/>
              <a:t>01.04.2018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423E91-1F2E-4F1A-ACA0-71757A7B28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1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21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99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31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22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666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8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736A-2C1C-473F-93DD-B2DF0588FFB0}" type="datetime1">
              <a:rPr lang="ru-RU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4662-8EBB-422F-8FAC-6D2626933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00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F4E7ED"/>
                </a:solidFill>
              </a:rPr>
              <a:pPr/>
              <a:t>01.04.2018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81046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30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54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35A7ED-7C3A-4639-8BCA-15B717B93A92}" type="datetimeFigureOut">
              <a:rPr lang="ru-RU"/>
              <a:pPr/>
              <a:t>01.04.2018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423E91-1F2E-4F1A-ACA0-71757A7B28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02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48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70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51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96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1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CDDB-66E7-4C63-B75D-3C254D918D9D}" type="datetime1">
              <a:rPr lang="ru-RU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DA2AC-8CC2-4F3D-B13B-C22AF8540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24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19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F4E7ED"/>
                </a:solidFill>
              </a:rPr>
              <a:pPr/>
              <a:t>01.04.2018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52033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85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35A7ED-7C3A-4639-8BCA-15B717B93A92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423E91-1F2E-4F1A-ACA0-71757A7B28FD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85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2EEBA8-9301-4491-AE31-34C624B8C34F}" type="datetimeFigureOut">
              <a:rPr lang="ru-RU"/>
              <a:pPr/>
              <a:t>01.04.2018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95AC0A-30FA-4D00-89DD-84538F230A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00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751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18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56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3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DB31-074E-4968-B2BF-9B960010EC14}" type="datetime1">
              <a:rPr lang="ru-RU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0A13-7D75-421F-B9D5-D33AC1E8D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20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90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006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F4E7ED"/>
                </a:solidFill>
              </a:rPr>
              <a:pPr/>
              <a:t>01.04.2018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6146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127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574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2EEBA8-9301-4491-AE31-34C624B8C34F}" type="datetimeFigureOut">
              <a:rPr lang="ru-RU"/>
              <a:pPr/>
              <a:t>01.04.2018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95AC0A-30FA-4D00-89DD-84538F230A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71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77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71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1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123E3-9D82-413F-82D9-37823C265057}" type="datetime1">
              <a:rPr lang="ru-RU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E8F28-970F-44B7-B646-0FECE5F03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73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6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63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83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F4E7ED"/>
                </a:solidFill>
              </a:rPr>
              <a:pPr/>
              <a:t>01.04.2018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30443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839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66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2EEBA8-9301-4491-AE31-34C624B8C34F}" type="datetimeFigureOut">
              <a:rPr lang="ru-RU"/>
              <a:pPr/>
              <a:t>01.04.2018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95AC0A-30FA-4D00-89DD-84538F230A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38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56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77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B1805-359E-4E87-964D-9B99327AD9E4}" type="datetime1">
              <a:rPr lang="ru-RU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BB668-5F55-49D5-83DE-59FEC1F60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545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555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772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813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804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F4E7ED"/>
                </a:solidFill>
              </a:rPr>
              <a:pPr/>
              <a:t>01.04.2018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74054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907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476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2EEBA8-9301-4491-AE31-34C624B8C34F}" type="datetimeFigureOut">
              <a:rPr lang="ru-RU"/>
              <a:pPr/>
              <a:t>01.04.2018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95AC0A-30FA-4D00-89DD-84538F230A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77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9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50445-48D4-4F4F-BE11-C79F25DCDD03}" type="datetime1">
              <a:rPr lang="ru-RU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AFBD-C717-4106-9E0F-1722589F2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45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619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082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576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709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521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F4E7ED"/>
                </a:solidFill>
              </a:rPr>
              <a:pPr/>
              <a:t>01.04.2018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55581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844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55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2EEBA8-9301-4491-AE31-34C624B8C34F}" type="datetimeFigureOut">
              <a:rPr lang="ru-RU"/>
              <a:pPr/>
              <a:t>01.04.2018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B95AC0A-30FA-4D00-89DD-84538F230A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8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3E09-2A26-45E9-92BF-E7542A061FD9}" type="datetime1">
              <a:rPr lang="ru-RU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0115-EF07-481E-8E9C-4D03F3DCF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202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26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178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994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537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105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631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F4E7ED"/>
                </a:solidFill>
              </a:rPr>
              <a:pPr/>
              <a:t>01.04.2018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60199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201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D2EEBA8-9301-4491-AE31-34C624B8C34F}" type="datetimeFigureOut">
              <a:rPr lang="ru-RU" smtClean="0">
                <a:solidFill>
                  <a:srgbClr val="B13F9A"/>
                </a:solidFill>
              </a:rPr>
              <a:pPr/>
              <a:t>01.04.2018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B95AC0A-30FA-4D00-89DD-84538F230AB9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40F0EA-7413-4FC1-B97A-12949C7BC6DB}" type="datetime1">
              <a:rPr lang="ru-RU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7EAF10-ECB9-4552-9C16-359084CE8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2EEBA8-9301-4491-AE31-34C624B8C34F}" type="datetimeFigureOut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01.04.2018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95AC0A-30FA-4D00-89DD-84538F230AB9}" type="slidenum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602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35A7ED-7C3A-4639-8BCA-15B717B93A92}" type="datetimeFigureOut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01.04.2018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423E91-1F2E-4F1A-ACA0-71757A7B28FD}" type="slidenum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145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35A7ED-7C3A-4639-8BCA-15B717B93A92}" type="datetimeFigureOut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01.04.2018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423E91-1F2E-4F1A-ACA0-71757A7B28FD}" type="slidenum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732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35A7ED-7C3A-4639-8BCA-15B717B93A92}" type="datetimeFigureOut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01.04.2018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423E91-1F2E-4F1A-ACA0-71757A7B28FD}" type="slidenum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4215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2EEBA8-9301-4491-AE31-34C624B8C34F}" type="datetimeFigureOut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01.04.2018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95AC0A-30FA-4D00-89DD-84538F230AB9}" type="slidenum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0227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2EEBA8-9301-4491-AE31-34C624B8C34F}" type="datetimeFigureOut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01.04.2018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95AC0A-30FA-4D00-89DD-84538F230AB9}" type="slidenum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2988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2EEBA8-9301-4491-AE31-34C624B8C34F}" type="datetimeFigureOut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01.04.2018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95AC0A-30FA-4D00-89DD-84538F230AB9}" type="slidenum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5920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2EEBA8-9301-4491-AE31-34C624B8C34F}" type="datetimeFigureOut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01.04.2018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95AC0A-30FA-4D00-89DD-84538F230AB9}" type="slidenum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301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D2EEBA8-9301-4491-AE31-34C624B8C34F}" type="datetimeFigureOut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01.04.2018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95AC0A-30FA-4D00-89DD-84538F230AB9}" type="slidenum">
              <a:rPr lang="ru-RU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B13F9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5268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ulybka2437.edusite.ru/images/vbia6hlv5z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greentopolek.edusite.ru/images/7218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</a:rPr>
              <a:t>Неживая природа весной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Ученица 2 класса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Исакова Женя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Новая папка (3)\i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7052" cy="350046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овая папка (3)\i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13668"/>
            <a:ext cx="2571768" cy="344433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Новая папка (3)\i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252" y="0"/>
            <a:ext cx="3413748" cy="2285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</a:rPr>
              <a:t>Неживая природа весной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Ученица 2 класса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Исакова Женя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Новая папка (3)\i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7052" cy="350046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овая папка (3)\i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13668"/>
            <a:ext cx="2571768" cy="344433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Новая папка (3)\i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252" y="0"/>
            <a:ext cx="3413748" cy="2285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Месяц Май.</a:t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340768"/>
            <a:ext cx="7992888" cy="281940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Май</a:t>
            </a:r>
            <a:r>
              <a:rPr lang="ru-RU" sz="4000" b="1" dirty="0"/>
              <a:t> – цветень</a:t>
            </a:r>
            <a:r>
              <a:rPr lang="ru-RU" sz="4000" dirty="0"/>
              <a:t>. Март с водой, апрель с травой, а май с цветами. </a:t>
            </a:r>
          </a:p>
          <a:p>
            <a:pPr marL="0" indent="0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101" name="Picture 5" descr="C:\Documents and Settings\User\Рабочий стол\Новая папка (3)\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429000"/>
            <a:ext cx="3929076" cy="2946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90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</a:rPr>
              <a:t>Неживая природа весной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Ученица 2 класса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Исакова Женя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Новая папка (3)\i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7052" cy="350046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овая папка (3)\i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13668"/>
            <a:ext cx="2571768" cy="344433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Новая папка (3)\i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252" y="0"/>
            <a:ext cx="3413748" cy="2285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F:\ур окр мир\Новая папка (3)\th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28"/>
            <a:ext cx="3357586" cy="2675000"/>
          </a:xfrm>
          <a:prstGeom prst="rect">
            <a:avLst/>
          </a:prstGeom>
          <a:noFill/>
        </p:spPr>
      </p:pic>
      <p:pic>
        <p:nvPicPr>
          <p:cNvPr id="20484" name="Picture 4" descr="F:\ур окр мир\Новая папка (3)\th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3929090" cy="2975994"/>
          </a:xfrm>
          <a:prstGeom prst="rect">
            <a:avLst/>
          </a:prstGeom>
          <a:noFill/>
        </p:spPr>
      </p:pic>
      <p:pic>
        <p:nvPicPr>
          <p:cNvPr id="20485" name="Picture 5" descr="F:\ур окр мир\Новая папка (3)\th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1" y="3371704"/>
            <a:ext cx="3571901" cy="2629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714356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rebuchet MS"/>
              </a:rPr>
              <a:t>Весной после долгого зимнего сна просыпаются медведи, ежи, летучие мыши, змеи, лягушки, ящерицы.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876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Первые вестники</a:t>
            </a:r>
            <a:br>
              <a:rPr lang="ru-RU" dirty="0" smtClean="0"/>
            </a:br>
            <a:r>
              <a:rPr lang="ru-RU" dirty="0" smtClean="0"/>
              <a:t> весны</a:t>
            </a:r>
            <a:endParaRPr lang="ru-RU" dirty="0"/>
          </a:p>
        </p:txBody>
      </p:sp>
      <p:pic>
        <p:nvPicPr>
          <p:cNvPr id="2050" name="Picture 2" descr="F:\ур окр мир\Новая папка (3)\i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01" y="1214422"/>
            <a:ext cx="1988834" cy="2571768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2824"/>
            <a:ext cx="2786082" cy="246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F:\ур окр мир\Новая папка (3)\i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02790"/>
            <a:ext cx="2690816" cy="175488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714752"/>
            <a:ext cx="2786082" cy="226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572000" y="321468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1841" y="2614522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sz="2400" dirty="0" smtClean="0">
                <a:solidFill>
                  <a:srgbClr val="FA8D3D">
                    <a:lumMod val="50000"/>
                  </a:srgbClr>
                </a:solidFill>
                <a:latin typeface="Trebuchet MS"/>
              </a:rPr>
              <a:t>Первые вестники весны в средней полосе России - грачи. Обычно они прилетают к 17 марта. </a:t>
            </a:r>
            <a:endParaRPr lang="ru-RU" sz="2400" dirty="0">
              <a:solidFill>
                <a:srgbClr val="FA8D3D">
                  <a:lumMod val="50000"/>
                </a:srgbClr>
              </a:solidFill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657671"/>
            <a:ext cx="4857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C1305"/>
                </a:solidFill>
                <a:latin typeface="Trebuchet MS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rebuchet MS"/>
              </a:rPr>
              <a:t>Жаворонки прилетают очень рано - как только возникают проталины.</a:t>
            </a:r>
            <a:endParaRPr lang="ru-RU" sz="2400" dirty="0">
              <a:solidFill>
                <a:srgbClr val="C00000"/>
              </a:solidFill>
              <a:latin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64" y="1000107"/>
            <a:ext cx="378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AC66BB">
                    <a:lumMod val="50000"/>
                  </a:srgbClr>
                </a:solidFill>
                <a:latin typeface="Trebuchet MS"/>
              </a:rPr>
              <a:t>В нашей местности  первыми прилетают скворцы (к 26 марта)</a:t>
            </a:r>
            <a:endParaRPr lang="ru-RU" sz="2400" dirty="0">
              <a:solidFill>
                <a:srgbClr val="AC66BB">
                  <a:lumMod val="50000"/>
                </a:srgbClr>
              </a:solidFill>
              <a:latin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8615" y="5657670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rebuchet MS"/>
              </a:rPr>
              <a:t>Лебеди тоже прилетают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rebuchet MS"/>
              </a:rPr>
              <a:t>В марте – когда ещё везде лежит снег.</a:t>
            </a:r>
            <a:endParaRPr lang="ru-RU" sz="2400" dirty="0">
              <a:solidFill>
                <a:srgbClr val="0070C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994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р окр мир\Новая папка (3)\2380-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71480"/>
            <a:ext cx="2360613" cy="2327275"/>
          </a:xfrm>
          <a:prstGeom prst="rect">
            <a:avLst/>
          </a:prstGeom>
          <a:noFill/>
        </p:spPr>
      </p:pic>
      <p:pic>
        <p:nvPicPr>
          <p:cNvPr id="1027" name="Picture 3" descr="F:\ур окр мир\Новая папка (3)\206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00108"/>
            <a:ext cx="2794004" cy="2410825"/>
          </a:xfrm>
          <a:prstGeom prst="rect">
            <a:avLst/>
          </a:prstGeom>
          <a:noFill/>
        </p:spPr>
      </p:pic>
      <p:pic>
        <p:nvPicPr>
          <p:cNvPr id="1028" name="Picture 4" descr="F:\ур окр мир\Новая папка (3)\i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79401" cy="2071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3786190"/>
            <a:ext cx="2786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rebuchet MS"/>
              </a:rPr>
              <a:t>Весной птицы вьют гнёзда, которые служат им для высиживания яиц и выкармливания птенцов.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7170" name="Picture 2" descr="C:\Documents and Settings\User\Рабочий стол\Новая папка (3)\img27.jpg"/>
          <p:cNvPicPr>
            <a:picLocks noChangeAspect="1" noChangeArrowheads="1"/>
          </p:cNvPicPr>
          <p:nvPr/>
        </p:nvPicPr>
        <p:blipFill>
          <a:blip r:embed="rId5"/>
          <a:srcRect b="10937"/>
          <a:stretch>
            <a:fillRect/>
          </a:stretch>
        </p:blipFill>
        <p:spPr bwMode="auto">
          <a:xfrm>
            <a:off x="3143240" y="3571876"/>
            <a:ext cx="4598731" cy="3071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6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ур окр мир\Новая папка (3)\muraveinik-vesnoi-0003063374-preview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6881" b="14680"/>
          <a:stretch>
            <a:fillRect/>
          </a:stretch>
        </p:blipFill>
        <p:spPr bwMode="auto">
          <a:xfrm>
            <a:off x="0" y="0"/>
            <a:ext cx="3867150" cy="2654300"/>
          </a:xfrm>
          <a:prstGeom prst="rect">
            <a:avLst/>
          </a:prstGeom>
          <a:noFill/>
        </p:spPr>
      </p:pic>
      <p:pic>
        <p:nvPicPr>
          <p:cNvPr id="5" name="Содержимое 3" descr="365237_nor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0"/>
            <a:ext cx="2643206" cy="2602090"/>
          </a:xfrm>
          <a:prstGeom prst="rect">
            <a:avLst/>
          </a:prstGeom>
        </p:spPr>
      </p:pic>
      <p:pic>
        <p:nvPicPr>
          <p:cNvPr id="6" name="Содержимое 3" descr="1254850361_4.jpg"/>
          <p:cNvPicPr>
            <a:picLocks noChangeAspect="1"/>
          </p:cNvPicPr>
          <p:nvPr/>
        </p:nvPicPr>
        <p:blipFill>
          <a:blip r:embed="rId4" cstate="print"/>
          <a:srcRect l="30000" r="16250" b="48463"/>
          <a:stretch>
            <a:fillRect/>
          </a:stretch>
        </p:blipFill>
        <p:spPr>
          <a:xfrm>
            <a:off x="0" y="4648990"/>
            <a:ext cx="3071834" cy="2209010"/>
          </a:xfrm>
          <a:prstGeom prst="rect">
            <a:avLst/>
          </a:prstGeom>
        </p:spPr>
      </p:pic>
      <p:pic>
        <p:nvPicPr>
          <p:cNvPr id="7" name="Содержимое 3" descr="3010006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222333"/>
            <a:ext cx="2809878" cy="2635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714620"/>
            <a:ext cx="7143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rebuchet MS"/>
              </a:rPr>
              <a:t>От весеннего тепла насекомые вышли из оцепенения и покинули свои зимние убежища. Летают бабочки-крапивницы, греются на солнце мухи, возле цветущей ивы жужжат пчёлы, оживают муравейники.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183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ур окр мир\Новая папка (3)\1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2687638" cy="2016125"/>
          </a:xfrm>
          <a:prstGeom prst="rect">
            <a:avLst/>
          </a:prstGeom>
          <a:noFill/>
        </p:spPr>
      </p:pic>
      <p:pic>
        <p:nvPicPr>
          <p:cNvPr id="2051" name="Picture 3" descr="F:\ур окр мир\Новая папка (3)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71546"/>
            <a:ext cx="2786067" cy="2086454"/>
          </a:xfrm>
          <a:prstGeom prst="rect">
            <a:avLst/>
          </a:prstGeom>
          <a:noFill/>
        </p:spPr>
      </p:pic>
      <p:pic>
        <p:nvPicPr>
          <p:cNvPr id="2052" name="Picture 4" descr="F:\ур окр мир\Новая папка (3)\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2763840" cy="2072410"/>
          </a:xfrm>
          <a:prstGeom prst="rect">
            <a:avLst/>
          </a:prstGeom>
          <a:noFill/>
        </p:spPr>
      </p:pic>
      <p:pic>
        <p:nvPicPr>
          <p:cNvPr id="2053" name="Picture 5" descr="F:\ур окр мир\Новая папка (3)\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000504"/>
            <a:ext cx="2714644" cy="2035983"/>
          </a:xfrm>
          <a:prstGeom prst="rect">
            <a:avLst/>
          </a:prstGeom>
          <a:noFill/>
        </p:spPr>
      </p:pic>
      <p:pic>
        <p:nvPicPr>
          <p:cNvPr id="8194" name="Picture 2" descr="C:\Documents and Settings\User\Рабочий стол\Новая папка (3)\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928670"/>
            <a:ext cx="3143240" cy="2356896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Новая папка (3)\5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3929066"/>
            <a:ext cx="2858167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3071810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rebuchet MS"/>
              </a:rPr>
              <a:t>Ежата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307181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rebuchet MS"/>
              </a:rPr>
              <a:t>зайчата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321468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rebuchet MS"/>
              </a:rPr>
              <a:t>мышата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00076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rebuchet MS"/>
              </a:rPr>
              <a:t>волчата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600076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rebuchet MS"/>
              </a:rPr>
              <a:t>медвежата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614364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rebuchet MS"/>
              </a:rPr>
              <a:t>лисята</a:t>
            </a:r>
            <a:endParaRPr lang="ru-RU" sz="240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rebuchet MS"/>
              </a:rPr>
              <a:t>С приходом весны появляется много корма и для зверей, поэтому весной у них рождаются детёныши. </a:t>
            </a:r>
          </a:p>
        </p:txBody>
      </p:sp>
    </p:spTree>
    <p:extLst>
      <p:ext uri="{BB962C8B-B14F-4D97-AF65-F5344CB8AC3E}">
        <p14:creationId xmlns:p14="http://schemas.microsoft.com/office/powerpoint/2010/main" val="42357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Линька</a:t>
            </a:r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000100" y="4185170"/>
            <a:ext cx="66437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Trebuchet MS"/>
                <a:ea typeface="Times New Roman" pitchFamily="18" charset="0"/>
                <a:cs typeface="Arial" pitchFamily="34" charset="0"/>
              </a:rPr>
              <a:t>Весной у многих зверей начинается линька — зимняя густая шерсть меняется на более редкую, а заяц, горностай, ласка, белка и песец меняют цвет своих шубок.</a:t>
            </a:r>
            <a:br>
              <a:rPr lang="ru-RU" sz="2400" dirty="0" smtClean="0">
                <a:solidFill>
                  <a:srgbClr val="333333"/>
                </a:solidFill>
                <a:latin typeface="Trebuchet MS"/>
                <a:ea typeface="Times New Roman" pitchFamily="18" charset="0"/>
                <a:cs typeface="Arial" pitchFamily="34" charset="0"/>
              </a:rPr>
            </a:br>
            <a:endParaRPr lang="ru-RU" sz="2400" dirty="0" smtClean="0">
              <a:solidFill>
                <a:srgbClr val="333333"/>
              </a:solidFill>
              <a:latin typeface="Trebuchet MS"/>
              <a:ea typeface="Times New Roman" pitchFamily="18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Trebuchet MS"/>
                <a:ea typeface="Times New Roman" pitchFamily="18" charset="0"/>
                <a:cs typeface="Arial" pitchFamily="34" charset="0"/>
              </a:rPr>
              <a:t>У лосей и косуль вырастают новые рога.</a:t>
            </a:r>
            <a:endParaRPr lang="ru-RU" sz="2400" dirty="0" smtClean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8" name="Picture 8" descr="animals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2936767" cy="243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User\Рабочий стол\Новая папка (3)\img9.jpg"/>
          <p:cNvPicPr>
            <a:picLocks noChangeAspect="1" noChangeArrowheads="1"/>
          </p:cNvPicPr>
          <p:nvPr/>
        </p:nvPicPr>
        <p:blipFill>
          <a:blip r:embed="rId3"/>
          <a:srcRect l="42969" t="29687" r="4297" b="20312"/>
          <a:stretch>
            <a:fillRect/>
          </a:stretch>
        </p:blipFill>
        <p:spPr bwMode="auto">
          <a:xfrm>
            <a:off x="2643174" y="1643050"/>
            <a:ext cx="3214710" cy="2286016"/>
          </a:xfrm>
          <a:prstGeom prst="rect">
            <a:avLst/>
          </a:prstGeom>
          <a:noFill/>
        </p:spPr>
      </p:pic>
      <p:pic>
        <p:nvPicPr>
          <p:cNvPr id="3074" name="Picture 2" descr="F:\ур окр мир\Новая папка (3)\1364052308_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3154" y="214290"/>
            <a:ext cx="3470846" cy="2699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9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</a:rPr>
              <a:t>Неживая природа весной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Ученица 2 класса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Исакова Женя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Новая папка (3)\i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7052" cy="350046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овая папка (3)\i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13668"/>
            <a:ext cx="2571768" cy="344433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Новая папка (3)\i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252" y="0"/>
            <a:ext cx="3413748" cy="2285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B1805-359E-4E87-964D-9B99327AD9E4}" type="datetime1">
              <a:rPr lang="ru-RU" smtClean="0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BB668-5F55-49D5-83DE-59FEC1F6023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1214422"/>
            <a:ext cx="3000396" cy="2308324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речка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голубая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Пробудилась ото сна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бежит, в полях сверкая,-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Значит к нам пришла…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786050" y="2428868"/>
            <a:ext cx="3500462" cy="156966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снег везде растаял,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трава в лесу видна,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поёт пичужек стая,-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Значит к нам пришла…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214942" y="3929066"/>
            <a:ext cx="3357586" cy="1938992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солнце разрумянит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Наши щёки докрасна,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Нам ещё приятней станет,-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Значит к нам пришла 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19460" name="Picture 4" descr="D:\зоя\ур окр мир\Новая папка (3)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2571768" cy="1928826"/>
          </a:xfrm>
          <a:prstGeom prst="rect">
            <a:avLst/>
          </a:prstGeom>
          <a:noFill/>
        </p:spPr>
      </p:pic>
      <p:pic>
        <p:nvPicPr>
          <p:cNvPr id="19461" name="Picture 5" descr="D:\зоя\ур окр мир\Новая папка (3)\ф\IMG_1799.JPG"/>
          <p:cNvPicPr>
            <a:picLocks noChangeAspect="1" noChangeArrowheads="1"/>
          </p:cNvPicPr>
          <p:nvPr/>
        </p:nvPicPr>
        <p:blipFill>
          <a:blip r:embed="rId3" cstate="print"/>
          <a:srcRect b="9091"/>
          <a:stretch>
            <a:fillRect/>
          </a:stretch>
        </p:blipFill>
        <p:spPr bwMode="auto">
          <a:xfrm>
            <a:off x="5715008" y="928670"/>
            <a:ext cx="3143272" cy="2143139"/>
          </a:xfrm>
          <a:prstGeom prst="rect">
            <a:avLst/>
          </a:prstGeom>
          <a:noFill/>
        </p:spPr>
      </p:pic>
      <p:pic>
        <p:nvPicPr>
          <p:cNvPr id="11" name="Рисунок 10" descr="http://im2-tub.yandex.ru/i?id=282160249-23-24&amp;tov=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85728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28794" y="5786454"/>
            <a:ext cx="3643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весна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animBg="1"/>
      <p:bldP spid="194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±Ð°Ð±Ð¾ÑÐºÐ° Ð°Ð´Ð¼Ð¸ÑÐ°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7937"/>
            <a:ext cx="313234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993" y="2082626"/>
            <a:ext cx="248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Адмирал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ÐÐ°ÑÑÐ¸Ð½ÐºÐ¸ Ð¿Ð¾ Ð·Ð°Ð¿ÑÐ¾ÑÑ Ð±Ð°Ð±Ð¾ÑÐºÐ° Ð»Ð¸Ð¼Ð¾Ð½Ð½Ð¸Ñ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62" y="4900066"/>
            <a:ext cx="2987422" cy="195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37586" y="4669233"/>
            <a:ext cx="248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Лимонница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AutoShape 6" descr="ÐÐ°ÑÑÐ¸Ð½ÐºÐ¸ Ð¿Ð¾ Ð·Ð°Ð¿ÑÐ¾ÑÑ Ð±Ð°Ð±Ð¾ÑÐºÐ° ÑÑÐ°ÑÑÐ½Ð¸Ñ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ÐÐ°ÑÑÐ¸Ð½ÐºÐ¸ Ð¿Ð¾ Ð·Ð°Ð¿ÑÐ¾ÑÑ Ð±Ð°Ð±Ð¾ÑÐºÐ° ÑÑÐ°ÑÑÐ½Ð¸Ñ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937"/>
            <a:ext cx="3914983" cy="24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42668" y="2442155"/>
            <a:ext cx="248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Траурница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4" name="Picture 10" descr="ÐÐ°ÑÑÐ¸Ð½ÐºÐ¸ Ð¿Ð¾ Ð·Ð°Ð¿ÑÐ¾ÑÑ Ð±Ð°Ð±Ð¾ÑÐºÐ° Ð¿Ð°Ð²Ð»Ð¸Ð½Ð¸Ð¹ Ð³Ð»Ð°Ð·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16" y="2544291"/>
            <a:ext cx="3194304" cy="215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00530" y="3302381"/>
            <a:ext cx="2484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Павлиний </a:t>
            </a:r>
          </a:p>
          <a:p>
            <a:pPr algn="ctr"/>
            <a:r>
              <a:rPr lang="ru-RU" sz="2400" dirty="0" smtClean="0"/>
              <a:t>глаз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6" name="Picture 12" descr="ÐÐ°ÑÑÐ¸Ð½ÐºÐ¸ Ð¿Ð¾ Ð·Ð°Ð¿ÑÐ¾ÑÑ Ð±Ð°Ð±Ð¾ÑÐºÐ° ÐºÑÐ°Ð¿Ð¸Ð²Ð½Ð¸ÑÐ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502" y="4293096"/>
            <a:ext cx="3162441" cy="19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03584" y="6373936"/>
            <a:ext cx="248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Крапивница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65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</a:rPr>
              <a:t>Неживая природа весной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Ученица 2 класса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Исакова Женя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Новая папка (3)\i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7052" cy="350046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овая папка (3)\i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13668"/>
            <a:ext cx="2571768" cy="344433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Новая папка (3)\i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252" y="0"/>
            <a:ext cx="3413748" cy="2285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00374" y="1071546"/>
            <a:ext cx="3571890" cy="121445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Солнце выше над горизонтом, чем зимой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75" y="2786063"/>
            <a:ext cx="3214688" cy="85725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Дни стали длиннее; потепление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" y="4071938"/>
            <a:ext cx="3714750" cy="257175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</a:rPr>
              <a:t>В неживой природе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</a:rPr>
              <a:t>Таяние снега, льда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</a:rPr>
              <a:t>На реках ледоход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</a:rPr>
              <a:t>Половодье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</a:rPr>
              <a:t>Осадки: снег, дождь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70C0"/>
                </a:solidFill>
              </a:rPr>
              <a:t>Оттаивает почва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3500" y="4071938"/>
            <a:ext cx="3643313" cy="257175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</a:rPr>
              <a:t>В живой природе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70C0"/>
                </a:solidFill>
              </a:rPr>
              <a:t>Набухают почки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70C0"/>
                </a:solidFill>
              </a:rPr>
              <a:t>Появляются листочки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70C0"/>
                </a:solidFill>
              </a:rPr>
              <a:t>Цветение растений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70C0"/>
                </a:solidFill>
              </a:rPr>
              <a:t>Появление насекомых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70C0"/>
                </a:solidFill>
              </a:rPr>
              <a:t>Возвращение перелетных птиц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70C0"/>
                </a:solidFill>
              </a:rPr>
              <a:t>Изменения в жизни зверей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4394200" y="2535238"/>
            <a:ext cx="500063" cy="1587"/>
          </a:xfrm>
          <a:prstGeom prst="straightConnector1">
            <a:avLst/>
          </a:prstGeom>
          <a:ln w="444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500313" y="3643313"/>
            <a:ext cx="571500" cy="428625"/>
          </a:xfrm>
          <a:prstGeom prst="straightConnector1">
            <a:avLst/>
          </a:prstGeom>
          <a:ln w="444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143625" y="3643313"/>
            <a:ext cx="679450" cy="428625"/>
          </a:xfrm>
          <a:prstGeom prst="straightConnector1">
            <a:avLst/>
          </a:prstGeom>
          <a:ln w="444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286250" y="5429250"/>
            <a:ext cx="857250" cy="1588"/>
          </a:xfrm>
          <a:prstGeom prst="straightConnector1">
            <a:avLst/>
          </a:prstGeom>
          <a:ln w="444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http://im8-tub.yandex.ru/i?id=323977534-07-24&amp;tov=8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D:\зоя\ур окр мир\Новая папка (3)\Весна 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785794"/>
            <a:ext cx="2143140" cy="160735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build="p" animBg="1"/>
      <p:bldP spid="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</a:rPr>
              <a:t>Неживая природа весной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Ученица 2 класса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Исакова Женя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Новая папка (3)\i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7052" cy="350046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овая папка (3)\i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13668"/>
            <a:ext cx="2571768" cy="344433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Новая папка (3)\i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252" y="0"/>
            <a:ext cx="3413748" cy="2285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7588696" cy="6267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/>
              <a:t>1.Какие весенние явления происходят в живой природе?</a:t>
            </a:r>
            <a:endParaRPr lang="ru-RU" sz="3200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/>
              <a:t>1) Набухание </a:t>
            </a:r>
            <a:r>
              <a:rPr lang="ru-RU" sz="3600" dirty="0"/>
              <a:t>почек</a:t>
            </a:r>
            <a:r>
              <a:rPr lang="ru-RU" sz="3600" dirty="0" smtClean="0"/>
              <a:t>;</a:t>
            </a:r>
          </a:p>
          <a:p>
            <a:pPr marL="742950" indent="-742950" algn="ctr">
              <a:buAutoNum type="arabicParenR"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2) Листопад</a:t>
            </a:r>
            <a:r>
              <a:rPr lang="ru-RU" sz="3600" dirty="0" smtClean="0"/>
              <a:t>;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3) Появление насекомых</a:t>
            </a:r>
            <a:r>
              <a:rPr lang="ru-RU" sz="3600" dirty="0" smtClean="0"/>
              <a:t>;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4) Возвращение перелётных птиц.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91326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7992888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2.Какие весенние явления происходят в неживой </a:t>
            </a:r>
            <a:r>
              <a:rPr lang="ru-RU" sz="3600" b="1" dirty="0" smtClean="0"/>
              <a:t>природе</a:t>
            </a:r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dirty="0" smtClean="0"/>
              <a:t>1) Ледоход;</a:t>
            </a:r>
          </a:p>
          <a:p>
            <a:pPr marL="0" indent="0" algn="ctr">
              <a:buNone/>
            </a:pPr>
            <a:r>
              <a:rPr lang="ru-RU" sz="3600" dirty="0" smtClean="0"/>
              <a:t> </a:t>
            </a: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2) Вьюга</a:t>
            </a:r>
            <a:r>
              <a:rPr lang="ru-RU" sz="3600" dirty="0" smtClean="0"/>
              <a:t>;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3)Половодье</a:t>
            </a:r>
            <a:r>
              <a:rPr lang="ru-RU" sz="3600" dirty="0" smtClean="0"/>
              <a:t>;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4) Гололёд.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656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76" y="260648"/>
            <a:ext cx="7956376" cy="63813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/>
              <a:t>3.Назови раннецветущие растения</a:t>
            </a:r>
            <a:r>
              <a:rPr lang="ru-RU" sz="3600" b="1" dirty="0" smtClean="0"/>
              <a:t>?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 smtClean="0"/>
              <a:t>1) Мать </a:t>
            </a:r>
            <a:r>
              <a:rPr lang="ru-RU" sz="3600" dirty="0"/>
              <a:t>– и - мачеха, хохлатка, одуванчик, медуница</a:t>
            </a:r>
            <a:r>
              <a:rPr lang="ru-RU" sz="3600" dirty="0" smtClean="0"/>
              <a:t>.</a:t>
            </a:r>
          </a:p>
          <a:p>
            <a:pPr marL="742950" indent="-742950" algn="ctr">
              <a:buAutoNum type="arabicParenR"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2) Роза, астра, ромашка, георгин, колокольчик</a:t>
            </a:r>
            <a:r>
              <a:rPr lang="ru-RU" sz="3600" dirty="0" smtClean="0"/>
              <a:t>.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3)Яблоня, вишня, абрикос, груша, слива.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023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7239000" cy="6741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4.Какие птицы прилетают к нам весной</a:t>
            </a:r>
            <a:r>
              <a:rPr lang="ru-RU" sz="3600" b="1" dirty="0" smtClean="0"/>
              <a:t>?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 smtClean="0"/>
              <a:t>1) Воробей</a:t>
            </a:r>
            <a:r>
              <a:rPr lang="ru-RU" sz="3600" dirty="0"/>
              <a:t>, ворона, галка</a:t>
            </a:r>
            <a:r>
              <a:rPr lang="ru-RU" sz="3600" dirty="0" smtClean="0"/>
              <a:t>.</a:t>
            </a:r>
          </a:p>
          <a:p>
            <a:pPr marL="742950" indent="-742950" algn="ctr">
              <a:buAutoNum type="arabicParenR"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2</a:t>
            </a:r>
            <a:r>
              <a:rPr lang="ru-RU" sz="3600" dirty="0" smtClean="0"/>
              <a:t>) Грач</a:t>
            </a:r>
            <a:r>
              <a:rPr lang="ru-RU" sz="3600" dirty="0"/>
              <a:t>, скворец, ласточка</a:t>
            </a:r>
            <a:r>
              <a:rPr lang="ru-RU" sz="3600" dirty="0" smtClean="0"/>
              <a:t>.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3) Снегирь, синица, дятел.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023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7776864" cy="65253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5.Выбери </a:t>
            </a:r>
            <a:r>
              <a:rPr lang="ru-RU" sz="3600" b="1" dirty="0" err="1" smtClean="0"/>
              <a:t>НЕверное</a:t>
            </a:r>
            <a:r>
              <a:rPr lang="ru-RU" sz="3600" b="1" dirty="0" smtClean="0"/>
              <a:t> </a:t>
            </a:r>
            <a:r>
              <a:rPr lang="ru-RU" sz="3600" b="1" dirty="0"/>
              <a:t>утверждение</a:t>
            </a:r>
            <a:r>
              <a:rPr lang="ru-RU" sz="3600" b="1" dirty="0" smtClean="0"/>
              <a:t>: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 smtClean="0"/>
              <a:t>1) Весной </a:t>
            </a:r>
            <a:r>
              <a:rPr lang="ru-RU" sz="3600" dirty="0"/>
              <a:t>появляются первоцветы</a:t>
            </a:r>
            <a:r>
              <a:rPr lang="ru-RU" sz="3600" dirty="0" smtClean="0"/>
              <a:t>.</a:t>
            </a:r>
          </a:p>
          <a:p>
            <a:pPr marL="742950" indent="-742950" algn="ctr">
              <a:buAutoNum type="arabicParenR"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2) Весной улетают в тёплые края перелётные птицы</a:t>
            </a:r>
            <a:r>
              <a:rPr lang="ru-RU" sz="3600" dirty="0" smtClean="0"/>
              <a:t>.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3) Весной появляются насекомые.</a:t>
            </a:r>
          </a:p>
          <a:p>
            <a:pPr marL="0" indent="0" algn="ctr">
              <a:buNone/>
            </a:pPr>
            <a:r>
              <a:rPr lang="ru-RU" sz="36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023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7959080" cy="6741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6.У каких животных весной изменяется окраска</a:t>
            </a:r>
            <a:r>
              <a:rPr lang="ru-RU" sz="3600" b="1" dirty="0" smtClean="0"/>
              <a:t>?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 smtClean="0"/>
              <a:t>1) У </a:t>
            </a:r>
            <a:r>
              <a:rPr lang="ru-RU" sz="3600" dirty="0"/>
              <a:t>зайца</a:t>
            </a:r>
            <a:r>
              <a:rPr lang="ru-RU" sz="3600" dirty="0" smtClean="0"/>
              <a:t>;</a:t>
            </a:r>
          </a:p>
          <a:p>
            <a:pPr marL="742950" indent="-742950" algn="ctr">
              <a:buAutoNum type="arabicParenR"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2) У белки</a:t>
            </a:r>
            <a:r>
              <a:rPr lang="ru-RU" sz="3600" dirty="0" smtClean="0"/>
              <a:t>;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3) У кошки</a:t>
            </a:r>
            <a:r>
              <a:rPr lang="ru-RU" sz="3600" dirty="0" smtClean="0"/>
              <a:t>;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4)У ёжика.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02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Рабочий стол\Новая папка (3)\i (3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43931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1E389-A722-4C89-8B37-25435251A986}" type="datetime1">
              <a:rPr lang="ru-RU"/>
              <a:pPr>
                <a:defRPr/>
              </a:pPr>
              <a:t>01.04.2018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0541B-C2FB-405E-BEA3-B5AC1EECFB65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8604"/>
            <a:ext cx="55789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Medium Cond" pitchFamily="34" charset="0"/>
              </a:rPr>
              <a:t>В гости к Весне</a:t>
            </a:r>
            <a:endParaRPr lang="ru-RU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321468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28728" y="1571612"/>
            <a:ext cx="6929486" cy="2800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акое оживление (какие изменения) происходят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природе весной и почему?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7429552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/>
              <a:t>Здравствуй, матушка весна всем красна</a:t>
            </a:r>
            <a:r>
              <a:rPr lang="ru-RU" sz="3600" dirty="0" smtClean="0"/>
              <a:t>! </a:t>
            </a:r>
            <a:endParaRPr lang="ru-RU" sz="3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312"/>
            <a:ext cx="7887072" cy="6843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 </a:t>
            </a:r>
          </a:p>
          <a:p>
            <a:pPr marL="0" indent="0" algn="ctr">
              <a:buNone/>
            </a:pPr>
            <a:r>
              <a:rPr lang="ru-RU" sz="3600" b="1" dirty="0"/>
              <a:t>7.Какие изменения происходят в жизни зверей</a:t>
            </a:r>
            <a:r>
              <a:rPr lang="ru-RU" sz="3600" b="1" dirty="0" smtClean="0"/>
              <a:t>?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 smtClean="0"/>
              <a:t>1) Рождаются </a:t>
            </a:r>
            <a:r>
              <a:rPr lang="ru-RU" sz="3600" dirty="0"/>
              <a:t>детёныши</a:t>
            </a:r>
            <a:r>
              <a:rPr lang="ru-RU" sz="3600" dirty="0" smtClean="0"/>
              <a:t>;</a:t>
            </a:r>
          </a:p>
          <a:p>
            <a:pPr marL="742950" indent="-742950" algn="ctr">
              <a:buAutoNum type="arabicParenR"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2) Залегают в спячку</a:t>
            </a:r>
            <a:r>
              <a:rPr lang="ru-RU" sz="3600" dirty="0" smtClean="0"/>
              <a:t>;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3) Происходит линька.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00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</a:rPr>
              <a:t>Неживая природа весной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Ученица 2 класса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Исакова Женя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Новая папка (3)\i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7052" cy="350046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овая папка (3)\i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13668"/>
            <a:ext cx="2571768" cy="344433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Новая папка (3)\i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252" y="0"/>
            <a:ext cx="3413748" cy="2285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</a:rPr>
              <a:t>Неживая природа весной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Ученица 2 класса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Исакова Женя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Новая папка (3)\i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7052" cy="350046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овая папка (3)\i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13668"/>
            <a:ext cx="2571768" cy="344433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Новая папка (3)\i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252" y="0"/>
            <a:ext cx="3413748" cy="2285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66FF"/>
                </a:solidFill>
                <a:latin typeface="Comic Sans MS" pitchFamily="66" charset="0"/>
              </a:rPr>
              <a:t>Назовите весенние месяцы.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157788"/>
            <a:ext cx="8229600" cy="1212850"/>
          </a:xfrm>
        </p:spPr>
        <p:txBody>
          <a:bodyPr/>
          <a:lstStyle/>
          <a:p>
            <a:pPr>
              <a:buFontTx/>
              <a:buNone/>
            </a:pPr>
            <a:endParaRPr lang="ru-RU">
              <a:latin typeface="Comic Sans MS" pitchFamily="66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27088" y="1557338"/>
            <a:ext cx="1376362" cy="617537"/>
          </a:xfrm>
          <a:prstGeom prst="rect">
            <a:avLst/>
          </a:prstGeom>
          <a:solidFill>
            <a:srgbClr val="FFFF00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Comic Sans MS" pitchFamily="66" charset="0"/>
              </a:rPr>
              <a:t>МАРТ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657600" y="1557338"/>
            <a:ext cx="1905000" cy="617537"/>
          </a:xfrm>
          <a:prstGeom prst="rect">
            <a:avLst/>
          </a:prstGeom>
          <a:solidFill>
            <a:srgbClr val="FFFF00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Comic Sans MS" pitchFamily="66" charset="0"/>
              </a:rPr>
              <a:t>АПРЕЛЬ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010400" y="1557338"/>
            <a:ext cx="1181100" cy="617537"/>
          </a:xfrm>
          <a:prstGeom prst="rect">
            <a:avLst/>
          </a:prstGeom>
          <a:solidFill>
            <a:srgbClr val="FFFF00"/>
          </a:soli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Comic Sans MS" pitchFamily="66" charset="0"/>
              </a:rPr>
              <a:t>МАЙ</a:t>
            </a:r>
          </a:p>
        </p:txBody>
      </p:sp>
      <p:pic>
        <p:nvPicPr>
          <p:cNvPr id="5127" name="Picture 7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420938"/>
            <a:ext cx="5832475" cy="39211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 animBg="1"/>
      <p:bldP spid="5125" grpId="0" animBg="1"/>
      <p:bldP spid="51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</a:rPr>
              <a:t>Неживая природа весной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Ученица 2 класса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Исакова Женя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Новая папка (3)\i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7052" cy="350046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овая папка (3)\i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13668"/>
            <a:ext cx="2571768" cy="344433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Новая папка (3)\i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252" y="0"/>
            <a:ext cx="3413748" cy="2285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C00FF"/>
                </a:solidFill>
              </a:rPr>
              <a:t>Месяц МАРТ.</a:t>
            </a:r>
            <a:br>
              <a:rPr lang="ru-RU" dirty="0" smtClean="0">
                <a:solidFill>
                  <a:srgbClr val="CC00FF"/>
                </a:solidFill>
              </a:rPr>
            </a:br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3" y="1198918"/>
            <a:ext cx="38576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0033CC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Рыхлый снег темнеет в марте.</a:t>
            </a:r>
            <a:br>
              <a:rPr lang="ru-RU" sz="2400" dirty="0" smtClean="0">
                <a:solidFill>
                  <a:srgbClr val="0033CC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Тают льдинки на окне.</a:t>
            </a:r>
            <a:br>
              <a:rPr lang="ru-RU" sz="2400" dirty="0" smtClean="0">
                <a:solidFill>
                  <a:srgbClr val="0033CC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Зайчик бегает по парте</a:t>
            </a:r>
            <a:br>
              <a:rPr lang="ru-RU" sz="2400" dirty="0" smtClean="0">
                <a:solidFill>
                  <a:srgbClr val="0033CC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И по карте</a:t>
            </a:r>
            <a:br>
              <a:rPr lang="ru-RU" sz="2400" dirty="0" smtClean="0">
                <a:solidFill>
                  <a:srgbClr val="0033CC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На стене.</a:t>
            </a:r>
            <a:endParaRPr lang="ru-RU" sz="2400" dirty="0" smtClean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354" y="4149080"/>
            <a:ext cx="7453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rebuchet MS"/>
              </a:rPr>
              <a:t>Март</a:t>
            </a:r>
            <a:r>
              <a:rPr lang="ru-RU" sz="2800" b="1" dirty="0" smtClean="0">
                <a:solidFill>
                  <a:srgbClr val="FF0000"/>
                </a:solidFill>
                <a:latin typeface="Trebuchet MS"/>
              </a:rPr>
              <a:t> </a:t>
            </a:r>
            <a:r>
              <a:rPr lang="ru-RU" sz="2800" b="1" dirty="0" smtClean="0">
                <a:solidFill>
                  <a:prstClr val="black"/>
                </a:solidFill>
                <a:latin typeface="Trebuchet MS"/>
              </a:rPr>
              <a:t>- </a:t>
            </a:r>
            <a:r>
              <a:rPr lang="ru-RU" sz="2800" b="1" dirty="0" err="1" smtClean="0">
                <a:solidFill>
                  <a:prstClr val="black"/>
                </a:solidFill>
                <a:latin typeface="Trebuchet MS"/>
              </a:rPr>
              <a:t>Протальник</a:t>
            </a:r>
            <a:r>
              <a:rPr lang="ru-RU" sz="2800" dirty="0" smtClean="0">
                <a:solidFill>
                  <a:prstClr val="black"/>
                </a:solidFill>
                <a:latin typeface="Trebuchet MS"/>
              </a:rPr>
              <a:t>, потому что начинает таять снег и образуются первые проталины. </a:t>
            </a:r>
            <a:endParaRPr lang="ru-RU" sz="280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2050" name="Picture 2" descr="C:\Documents and Settings\User\Рабочий стол\Новая папка (3)\i 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928670"/>
            <a:ext cx="3952896" cy="2964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85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</a:rPr>
              <a:t>Неживая природа весной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Ученица 2 класса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Исакова Женя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Новая папка (3)\i (2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7052" cy="350046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Новая папка (3)\i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13668"/>
            <a:ext cx="2571768" cy="344433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Новая папка (3)\i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252" y="0"/>
            <a:ext cx="3413748" cy="22859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</a:rPr>
              <a:t>Месяц АПРЕЛЬ.</a:t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340768"/>
            <a:ext cx="7992888" cy="2819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rgbClr val="C00000"/>
                </a:solidFill>
              </a:rPr>
              <a:t>Апрель</a:t>
            </a:r>
            <a:r>
              <a:rPr lang="ru-RU" sz="2800" b="1" dirty="0" smtClean="0">
                <a:solidFill>
                  <a:srgbClr val="00B0F0"/>
                </a:solidFill>
              </a:rPr>
              <a:t> </a:t>
            </a:r>
            <a:r>
              <a:rPr lang="ru-RU" sz="2800" b="1" dirty="0" smtClean="0"/>
              <a:t>- </a:t>
            </a:r>
            <a:r>
              <a:rPr lang="ru-RU" sz="2800" b="1" dirty="0" err="1" smtClean="0"/>
              <a:t>Снегогон</a:t>
            </a:r>
            <a:r>
              <a:rPr lang="ru-RU" sz="2800" dirty="0" smtClean="0"/>
              <a:t>, потому что быстро, разливаясь ручьями, тает снег. </a:t>
            </a:r>
          </a:p>
          <a:p>
            <a:pPr marL="0" indent="0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101" name="Picture 5" descr="C:\Documents and Settings\User\Рабочий стол\Новая папка (3)\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429000"/>
            <a:ext cx="3929076" cy="2946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79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нач.школа 1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1.</Template>
  <TotalTime>669</TotalTime>
  <Words>616</Words>
  <Application>Microsoft Office PowerPoint</Application>
  <PresentationFormat>Экран (4:3)</PresentationFormat>
  <Paragraphs>172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нач.школа 1.</vt:lpstr>
      <vt:lpstr>Изящная</vt:lpstr>
      <vt:lpstr>1_Изящная</vt:lpstr>
      <vt:lpstr>2_Изящная</vt:lpstr>
      <vt:lpstr>3_Изящная</vt:lpstr>
      <vt:lpstr>4_Изящная</vt:lpstr>
      <vt:lpstr>5_Изящная</vt:lpstr>
      <vt:lpstr>6_Изящная</vt:lpstr>
      <vt:lpstr>7_Изящная</vt:lpstr>
      <vt:lpstr>8_Изящная</vt:lpstr>
      <vt:lpstr>Неживая природа весной</vt:lpstr>
      <vt:lpstr>Презентация PowerPoint</vt:lpstr>
      <vt:lpstr>Презентация PowerPoint</vt:lpstr>
      <vt:lpstr>Неживая природа весной</vt:lpstr>
      <vt:lpstr>Назовите весенние месяцы.</vt:lpstr>
      <vt:lpstr>Неживая природа весной</vt:lpstr>
      <vt:lpstr>Месяц МАРТ. </vt:lpstr>
      <vt:lpstr>Неживая природа весной</vt:lpstr>
      <vt:lpstr>Месяц АПРЕЛЬ. </vt:lpstr>
      <vt:lpstr>Неживая природа весной</vt:lpstr>
      <vt:lpstr>Месяц Май. </vt:lpstr>
      <vt:lpstr>Неживая природа весной</vt:lpstr>
      <vt:lpstr>Презентация PowerPoint</vt:lpstr>
      <vt:lpstr>Первые вестники  весны</vt:lpstr>
      <vt:lpstr>Презентация PowerPoint</vt:lpstr>
      <vt:lpstr>Презентация PowerPoint</vt:lpstr>
      <vt:lpstr>Презентация PowerPoint</vt:lpstr>
      <vt:lpstr>Линька</vt:lpstr>
      <vt:lpstr>Неживая природа весной</vt:lpstr>
      <vt:lpstr>Презентация PowerPoint</vt:lpstr>
      <vt:lpstr>Неживая природа весной</vt:lpstr>
      <vt:lpstr>Презентация PowerPoint</vt:lpstr>
      <vt:lpstr>Неживая природа весной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Неживая природа весной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Весне</dc:title>
  <dc:creator>User</dc:creator>
  <dc:description>http://aida.ucoz.ru</dc:description>
  <cp:lastModifiedBy>Виктория Тен</cp:lastModifiedBy>
  <cp:revision>40</cp:revision>
  <dcterms:created xsi:type="dcterms:W3CDTF">2014-04-11T16:44:05Z</dcterms:created>
  <dcterms:modified xsi:type="dcterms:W3CDTF">2018-04-01T02:05:44Z</dcterms:modified>
</cp:coreProperties>
</file>