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7" r:id="rId3"/>
    <p:sldId id="283" r:id="rId4"/>
    <p:sldId id="284" r:id="rId5"/>
    <p:sldId id="258" r:id="rId6"/>
    <p:sldId id="259" r:id="rId7"/>
    <p:sldId id="260" r:id="rId8"/>
    <p:sldId id="286" r:id="rId9"/>
    <p:sldId id="261" r:id="rId10"/>
    <p:sldId id="262" r:id="rId11"/>
    <p:sldId id="263" r:id="rId12"/>
    <p:sldId id="287" r:id="rId13"/>
    <p:sldId id="264" r:id="rId14"/>
    <p:sldId id="265" r:id="rId15"/>
    <p:sldId id="268" r:id="rId16"/>
    <p:sldId id="266" r:id="rId17"/>
    <p:sldId id="291" r:id="rId18"/>
    <p:sldId id="292" r:id="rId19"/>
    <p:sldId id="295" r:id="rId20"/>
    <p:sldId id="296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510F4E"/>
    <a:srgbClr val="331FAD"/>
    <a:srgbClr val="0066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16.03.2016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16.03.2016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16.03.2016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16.03.2016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16.03.2016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16.03.2016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C0543-0776-4D0D-BB5B-CF2B2E41A36E}" type="datetimeFigureOut">
              <a:rPr lang="ru-RU" smtClean="0"/>
              <a:pPr/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6F8F6-FD1F-43BA-99CD-9DA3FF9B90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85728"/>
            <a:ext cx="5463488" cy="378621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+mn-lt"/>
              </a:rPr>
              <a:t/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/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/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>«</a:t>
            </a:r>
            <a:r>
              <a:rPr lang="ru-RU" sz="4000" b="1" i="1" dirty="0" smtClean="0">
                <a:solidFill>
                  <a:srgbClr val="002060"/>
                </a:solidFill>
                <a:latin typeface="+mn-lt"/>
              </a:rPr>
              <a:t>Речевое развитие детей старшего дошкольного возраста через театрализованную деятельность».</a:t>
            </a:r>
            <a:r>
              <a:rPr lang="ru-RU" sz="4000" i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4000" i="1" dirty="0" smtClean="0">
                <a:solidFill>
                  <a:srgbClr val="002060"/>
                </a:solidFill>
                <a:latin typeface="+mn-lt"/>
              </a:rPr>
            </a:br>
            <a:r>
              <a:rPr lang="ru-RU" sz="7200" b="1" dirty="0" smtClean="0">
                <a:solidFill>
                  <a:srgbClr val="00B050"/>
                </a:solidFill>
                <a:latin typeface="Gabriola" pitchFamily="82" charset="0"/>
              </a:rPr>
              <a:t/>
            </a:r>
            <a:br>
              <a:rPr lang="ru-RU" sz="7200" b="1" dirty="0" smtClean="0">
                <a:solidFill>
                  <a:srgbClr val="00B050"/>
                </a:solidFill>
                <a:latin typeface="Gabriola" pitchFamily="82" charset="0"/>
              </a:rPr>
            </a:br>
            <a:endParaRPr lang="ru-RU" sz="7200" b="1" dirty="0">
              <a:solidFill>
                <a:srgbClr val="00B050"/>
              </a:solidFill>
              <a:latin typeface="Gabriola" pitchFamily="82" charset="0"/>
            </a:endParaRPr>
          </a:p>
        </p:txBody>
      </p:sp>
      <p:pic>
        <p:nvPicPr>
          <p:cNvPr id="8" name="Содержимое 7" descr="romashki_9.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4786322"/>
            <a:ext cx="9143999" cy="2071678"/>
          </a:xfrm>
        </p:spPr>
      </p:pic>
      <p:pic>
        <p:nvPicPr>
          <p:cNvPr id="9" name="Рисунок 8" descr="ej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214554"/>
            <a:ext cx="2948755" cy="3429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5572140"/>
            <a:ext cx="11848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00B050"/>
              </a:solidFill>
              <a:latin typeface="Gabriola" pitchFamily="82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786182" y="4143380"/>
            <a:ext cx="53578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Подготовила: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Наталья Владимировна Михайлова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, воспитатель высшей категории </a:t>
            </a:r>
          </a:p>
        </p:txBody>
      </p:sp>
      <p:pic>
        <p:nvPicPr>
          <p:cNvPr id="7" name="Рисунок 6" descr="0_9ca1f_2663e96b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779912" cy="3675964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143372" y="214290"/>
            <a:ext cx="471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театра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1876"/>
            <a:ext cx="4368000" cy="30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держимое 7" descr="romashki_9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13176"/>
            <a:ext cx="9144000" cy="206102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429124" y="1071546"/>
            <a:ext cx="45005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Театр! Как много значит слово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всех, кто был там много раз!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важно и порою ново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Бывает действие для нас !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4572008"/>
            <a:ext cx="4143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на спектаклях умираем,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героем вместе слезы льем...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Хотя порой прекрасно знаем,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все печали ни о чем!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142984"/>
            <a:ext cx="4320318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0_9ca1f_2663e96b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812854" cy="37080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Детские отрисовки солнышк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6537141" y="0"/>
            <a:ext cx="2606859" cy="222705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14348" y="642918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Вязаный  пальчиковый театр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Содержимое 7" descr="romashki_9.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96977"/>
            <a:ext cx="9144000" cy="206102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285860"/>
            <a:ext cx="4608336" cy="3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0_9ca1f_2663e96b_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779912" cy="3675964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4265707" cy="56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 descr="0_9ca1f_2663e96b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779912" cy="3675964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714356"/>
            <a:ext cx="4130717" cy="5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Содержимое 7" descr="romashki_9.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013176"/>
            <a:ext cx="9144000" cy="20610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8992" y="214290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 smtClean="0">
                <a:solidFill>
                  <a:srgbClr val="002060"/>
                </a:solidFill>
              </a:rPr>
              <a:t>Вязаный  пальчиковый театр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071802" y="0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       Настольно-плоскостной                театр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786" y="1142984"/>
            <a:ext cx="83582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Дети очень любят играть в настольно-плоскостной театр. В ходе игры дети увлекаются деталями. Играя, ребенок озвучивает роли всех персонажей сказки.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Ему приходится придумывать каждому герою свой неповторимый голос.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Такая игра развивает и воображение, и речь, и голосовой диапазон ребенка.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 descr="0_9ca1f_2663e96b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779912" cy="3675964"/>
          </a:xfrm>
          <a:prstGeom prst="rect">
            <a:avLst/>
          </a:prstGeom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Содержимое 7" descr="romashki_9.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013176"/>
            <a:ext cx="9144000" cy="2061023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4512329" cy="3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000372"/>
            <a:ext cx="4858106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Содержимое 7" descr="romashki_9.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13176"/>
            <a:ext cx="9144000" cy="2061023"/>
          </a:xfrm>
          <a:prstGeom prst="rect">
            <a:avLst/>
          </a:prstGeom>
        </p:spPr>
      </p:pic>
      <p:pic>
        <p:nvPicPr>
          <p:cNvPr id="12" name="Рисунок 11" descr="0_9ca1f_2663e96b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779912" cy="36759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29190" y="928670"/>
            <a:ext cx="4000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</a:rPr>
              <a:t>Настольно-плоскостной                театр</a:t>
            </a:r>
            <a:endParaRPr lang="ru-RU" sz="40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86116" y="142852"/>
            <a:ext cx="5500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Куклы-бибабо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857232"/>
            <a:ext cx="80724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i="1" dirty="0" smtClean="0">
                <a:solidFill>
                  <a:srgbClr val="002060"/>
                </a:solidFill>
              </a:rPr>
              <a:t>Ребенок одевает куклу на руку… и в жизнь входит сказка. Терапевтическое воздействие, оказываемое перчаточными куклами, на внутренний мир ребенка, неоспоримо и уникально. Кукла может «лечить». Кукольный театр благотворно влияет на детей, страдающих речевыми и эмоциональными нарушениями.</a:t>
            </a:r>
            <a:endParaRPr lang="ru-RU" sz="2300" b="1" i="1" dirty="0">
              <a:solidFill>
                <a:srgbClr val="00206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4274799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681" y="3357562"/>
            <a:ext cx="4368319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Содержимое 7" descr="romashki_9.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5000636"/>
            <a:ext cx="9144000" cy="2061023"/>
          </a:xfrm>
          <a:prstGeom prst="rect">
            <a:avLst/>
          </a:prstGeom>
        </p:spPr>
      </p:pic>
      <p:pic>
        <p:nvPicPr>
          <p:cNvPr id="8" name="Рисунок 7" descr="0_9ca1f_2663e96b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779912" cy="3675964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9ca1f_2663e96b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79912" cy="3675964"/>
          </a:xfrm>
          <a:prstGeom prst="rect">
            <a:avLst/>
          </a:prstGeom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857496"/>
            <a:ext cx="7994078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357554" y="285728"/>
            <a:ext cx="5286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Театр масок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pic>
        <p:nvPicPr>
          <p:cNvPr id="6" name="Содержимое 7" descr="romashki_9.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13176"/>
            <a:ext cx="9144000" cy="206102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86000" y="1071546"/>
            <a:ext cx="6572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           Маски театральные, 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         Маски карнавальные, 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    Одеваешь маску — 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    Попадаешь в сказку.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Lanos\Рабочий стол\фото 11\DSC024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8448586" cy="60007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27790" y="0"/>
            <a:ext cx="48876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Театр масок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0_9ca1f_2663e96b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779912" cy="3675964"/>
          </a:xfrm>
          <a:prstGeom prst="rect">
            <a:avLst/>
          </a:prstGeom>
        </p:spPr>
      </p:pic>
      <p:pic>
        <p:nvPicPr>
          <p:cNvPr id="5" name="Содержимое 7" descr="romashki_9.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5072074"/>
            <a:ext cx="9144000" cy="2061023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Lanos\Рабочий стол\фото 11\DSC02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30000"/>
            <a:ext cx="8304577" cy="6228000"/>
          </a:xfrm>
          <a:prstGeom prst="rect">
            <a:avLst/>
          </a:prstGeom>
          <a:noFill/>
        </p:spPr>
      </p:pic>
      <p:pic>
        <p:nvPicPr>
          <p:cNvPr id="3" name="Содержимое 7" descr="romashki_9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072074"/>
            <a:ext cx="9144000" cy="2061023"/>
          </a:xfrm>
          <a:prstGeom prst="rect">
            <a:avLst/>
          </a:prstGeom>
        </p:spPr>
      </p:pic>
      <p:pic>
        <p:nvPicPr>
          <p:cNvPr id="4" name="Рисунок 3" descr="0_9ca1f_2663e96b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779912" cy="36759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27790" y="0"/>
            <a:ext cx="49590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Театр масок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Lanos\Рабочий стол\фото 11\DSC02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" y="598488"/>
            <a:ext cx="7548563" cy="5661025"/>
          </a:xfrm>
          <a:prstGeom prst="rect">
            <a:avLst/>
          </a:prstGeom>
          <a:noFill/>
        </p:spPr>
      </p:pic>
      <p:pic>
        <p:nvPicPr>
          <p:cNvPr id="3" name="Рисунок 2" descr="0_9ca1f_2663e96b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779912" cy="3675964"/>
          </a:xfrm>
          <a:prstGeom prst="rect">
            <a:avLst/>
          </a:prstGeom>
        </p:spPr>
      </p:pic>
      <p:pic>
        <p:nvPicPr>
          <p:cNvPr id="4" name="Содержимое 7" descr="romashki_9.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13176"/>
            <a:ext cx="9572660" cy="2061023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7858180" cy="60950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             </a:t>
            </a:r>
            <a:r>
              <a:rPr lang="ru-RU" b="1" i="1" dirty="0" smtClean="0">
                <a:solidFill>
                  <a:srgbClr val="002060"/>
                </a:solidFill>
              </a:rPr>
              <a:t>Тип проекта: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 - по доминирующей в проекте деятельности: </a:t>
            </a:r>
            <a:r>
              <a:rPr lang="ru-RU" sz="2400" dirty="0" smtClean="0">
                <a:solidFill>
                  <a:srgbClr val="002060"/>
                </a:solidFill>
              </a:rPr>
              <a:t>практико-ориентированный.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 - по содержанию</a:t>
            </a:r>
            <a:r>
              <a:rPr lang="ru-RU" sz="2400" dirty="0" smtClean="0">
                <a:solidFill>
                  <a:srgbClr val="002060"/>
                </a:solidFill>
              </a:rPr>
              <a:t>:  </a:t>
            </a:r>
            <a:r>
              <a:rPr lang="ru-RU" sz="2400" dirty="0" err="1" smtClean="0">
                <a:solidFill>
                  <a:srgbClr val="002060"/>
                </a:solidFill>
              </a:rPr>
              <a:t>психолого</a:t>
            </a:r>
            <a:r>
              <a:rPr lang="ru-RU" sz="2400" dirty="0" smtClean="0">
                <a:solidFill>
                  <a:srgbClr val="002060"/>
                </a:solidFill>
              </a:rPr>
              <a:t> - педагогический.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Участники проекта</a:t>
            </a:r>
            <a:r>
              <a:rPr lang="ru-RU" sz="2400" dirty="0" smtClean="0">
                <a:solidFill>
                  <a:srgbClr val="002060"/>
                </a:solidFill>
              </a:rPr>
              <a:t>: дети группы от 5 до 6 лет, музыкальные руководители, родители группы.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По времени проведения</a:t>
            </a:r>
            <a:r>
              <a:rPr lang="ru-RU" sz="2400" dirty="0" smtClean="0">
                <a:solidFill>
                  <a:srgbClr val="002060"/>
                </a:solidFill>
              </a:rPr>
              <a:t>: долгосрочный.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По характеру контактов</a:t>
            </a:r>
            <a:r>
              <a:rPr lang="ru-RU" sz="2400" dirty="0" smtClean="0">
                <a:solidFill>
                  <a:srgbClr val="002060"/>
                </a:solidFill>
              </a:rPr>
              <a:t>: в рамках ДОУ.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_6fad9_77e9f46d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00439"/>
            <a:ext cx="7488832" cy="3357562"/>
          </a:xfrm>
          <a:prstGeom prst="rect">
            <a:avLst/>
          </a:prstGeom>
        </p:spPr>
      </p:pic>
      <p:pic>
        <p:nvPicPr>
          <p:cNvPr id="4" name="Рисунок 3" descr="0_9ca1f_2663e96b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779912" cy="3675964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Lanos\Рабочий стол\фото 11\DSC02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7548563" cy="5661025"/>
          </a:xfrm>
          <a:prstGeom prst="rect">
            <a:avLst/>
          </a:prstGeom>
          <a:noFill/>
        </p:spPr>
      </p:pic>
      <p:pic>
        <p:nvPicPr>
          <p:cNvPr id="4" name="Содержимое 7" descr="romashki_9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13176"/>
            <a:ext cx="9572660" cy="2061023"/>
          </a:xfrm>
          <a:prstGeom prst="rect">
            <a:avLst/>
          </a:prstGeom>
        </p:spPr>
      </p:pic>
      <p:pic>
        <p:nvPicPr>
          <p:cNvPr id="5" name="Рисунок 4" descr="0_9ca1f_2663e96b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779912" cy="36759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36977" y="357166"/>
            <a:ext cx="5421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Марионетки из фетры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b835_7915ed21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33839" y="0"/>
            <a:ext cx="9577839" cy="65608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43240" y="421481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0_650aa_fa77acd6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43668"/>
            <a:ext cx="2408768" cy="20143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857232"/>
            <a:ext cx="735811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Театрализованная деятельность </a:t>
            </a:r>
            <a:r>
              <a:rPr lang="ru-RU" sz="3600" i="1" dirty="0" smtClean="0">
                <a:solidFill>
                  <a:srgbClr val="002060"/>
                </a:solidFill>
              </a:rPr>
              <a:t>– </a:t>
            </a:r>
            <a:r>
              <a:rPr lang="ru-RU" sz="2800" b="1" i="1" dirty="0" smtClean="0">
                <a:solidFill>
                  <a:srgbClr val="002060"/>
                </a:solidFill>
              </a:rPr>
              <a:t>это эффективный метод развития речи, коммуникативных навыков, эмоционально-волевой сферы детей старшего дошкольного возраста. Данная деятельность интересна, доступна, эмоционально привлекательна детям, педагогам, родителям, что доказывается положительной динамикой в развитии  детей.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dcad_6817a09a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501008"/>
            <a:ext cx="3873914" cy="370443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7786742" cy="4438276"/>
          </a:xfrm>
        </p:spPr>
        <p:txBody>
          <a:bodyPr>
            <a:noAutofit/>
          </a:bodyPr>
          <a:lstStyle/>
          <a:p>
            <a:pPr fontAlgn="t"/>
            <a:r>
              <a:rPr lang="ru-RU" sz="2300" b="1" dirty="0" smtClean="0">
                <a:solidFill>
                  <a:srgbClr val="002060"/>
                </a:solidFill>
              </a:rPr>
              <a:t>                                                    </a:t>
            </a:r>
            <a:r>
              <a:rPr lang="ru-RU" sz="2300" b="1" i="1" dirty="0" smtClean="0">
                <a:solidFill>
                  <a:srgbClr val="002060"/>
                </a:solidFill>
              </a:rPr>
              <a:t>Гипотеза проекта</a:t>
            </a:r>
            <a:r>
              <a:rPr lang="ru-RU" sz="2300" b="1" dirty="0" smtClean="0">
                <a:solidFill>
                  <a:srgbClr val="002060"/>
                </a:solidFill>
              </a:rPr>
              <a:t> </a:t>
            </a:r>
            <a:endParaRPr lang="ru-RU" sz="2300" dirty="0" smtClean="0">
              <a:solidFill>
                <a:srgbClr val="002060"/>
              </a:solidFill>
            </a:endParaRPr>
          </a:p>
          <a:p>
            <a:pPr fontAlgn="t"/>
            <a:r>
              <a:rPr lang="ru-RU" sz="2300" dirty="0" smtClean="0">
                <a:solidFill>
                  <a:srgbClr val="002060"/>
                </a:solidFill>
              </a:rPr>
              <a:t>Предполагается, что целенаправленное развитие речи детей старшего дошкольного возраста эффективно идет через адекватную возрасту совместную деятельность (игру) и специально организованная система, включающая организацию театрализованных игр, взаимодействие участников образовательного процесса, направленная на развитие речи детей позволит детям с отклонениями в развитии речи повысить уровень её развития. </a:t>
            </a:r>
            <a:br>
              <a:rPr lang="ru-RU" sz="2300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Объект исследования</a:t>
            </a:r>
            <a:r>
              <a:rPr lang="ru-RU" sz="2300" dirty="0" smtClean="0">
                <a:solidFill>
                  <a:srgbClr val="002060"/>
                </a:solidFill>
              </a:rPr>
              <a:t> – дети старшего дошкольного возраста (5 – 6 лет).</a:t>
            </a:r>
            <a:br>
              <a:rPr lang="ru-RU" sz="2300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Предмет исследования</a:t>
            </a:r>
            <a:r>
              <a:rPr lang="ru-RU" sz="2300" dirty="0" smtClean="0">
                <a:solidFill>
                  <a:srgbClr val="002060"/>
                </a:solidFill>
              </a:rPr>
              <a:t> – театрализованная деятельность, направленная на развитие речи детей старшего дошкольного возраста.</a:t>
            </a:r>
            <a:br>
              <a:rPr lang="ru-RU" sz="2300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Цель проекта – </a:t>
            </a:r>
            <a:r>
              <a:rPr lang="ru-RU" sz="2300" dirty="0" smtClean="0">
                <a:solidFill>
                  <a:srgbClr val="002060"/>
                </a:solidFill>
              </a:rPr>
              <a:t>развитие речи детей старшего дошкольного возраста посредством театрализованной деятельности в специально организованной предметно-развивающей среде дошкольного учреждения.</a:t>
            </a:r>
            <a:r>
              <a:rPr lang="ru-RU" sz="2300" b="1" dirty="0" smtClean="0">
                <a:solidFill>
                  <a:srgbClr val="002060"/>
                </a:solidFill>
              </a:rPr>
              <a:t> </a:t>
            </a:r>
            <a:r>
              <a:rPr lang="ru-RU" sz="2300" dirty="0" smtClean="0">
                <a:solidFill>
                  <a:srgbClr val="002060"/>
                </a:solidFill>
              </a:rPr>
              <a:t/>
            </a:r>
            <a:br>
              <a:rPr lang="ru-RU" sz="2300" dirty="0" smtClean="0">
                <a:solidFill>
                  <a:srgbClr val="002060"/>
                </a:solidFill>
              </a:rPr>
            </a:br>
            <a:endParaRPr lang="ru-RU" sz="23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0_9ca1f_2663e96b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779912" cy="3675964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021_w508_h47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6367" y="4161059"/>
            <a:ext cx="2867633" cy="2696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001156" cy="6858000"/>
          </a:xfrm>
        </p:spPr>
        <p:txBody>
          <a:bodyPr>
            <a:noAutofit/>
          </a:bodyPr>
          <a:lstStyle/>
          <a:p>
            <a:pPr algn="r" fontAlgn="t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algn="r" fontAlgn="t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algn="ctr" fontAlgn="t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</a:t>
            </a:r>
            <a:r>
              <a:rPr lang="ru-RU" sz="2400" b="1" i="1" dirty="0" smtClean="0">
                <a:solidFill>
                  <a:srgbClr val="002060"/>
                </a:solidFill>
              </a:rPr>
              <a:t>Задачи проекта:</a:t>
            </a:r>
            <a:endParaRPr lang="ru-RU" sz="2400" i="1" dirty="0" smtClean="0">
              <a:solidFill>
                <a:srgbClr val="002060"/>
              </a:solidFill>
            </a:endParaRPr>
          </a:p>
          <a:p>
            <a:pPr lvl="0" algn="r"/>
            <a:r>
              <a:rPr lang="ru-RU" sz="2000" dirty="0" smtClean="0">
                <a:solidFill>
                  <a:srgbClr val="002060"/>
                </a:solidFill>
              </a:rPr>
              <a:t>изучить имеющийся опыт по развитию речи старших дошкольников с помощью театрализованной деятельности;</a:t>
            </a:r>
          </a:p>
          <a:p>
            <a:pPr lvl="0" algn="r"/>
            <a:r>
              <a:rPr lang="ru-RU" sz="2000" dirty="0" smtClean="0">
                <a:solidFill>
                  <a:srgbClr val="002060"/>
                </a:solidFill>
              </a:rPr>
              <a:t>развивать сенсорное, слуховое, моторно-двигательное внимание детей, наблюдательность, фантазию, музыкальность, коммуникативные навыки, эмоционально-волевую сферу,  выразительность движений;</a:t>
            </a:r>
          </a:p>
          <a:p>
            <a:pPr lvl="0" algn="r"/>
            <a:r>
              <a:rPr lang="ru-RU" sz="2000" dirty="0" smtClean="0">
                <a:solidFill>
                  <a:srgbClr val="002060"/>
                </a:solidFill>
              </a:rPr>
              <a:t>способствовать повышению познавательного интереса у детей; развитию восприятия, памяти, мышления, речи (интонационная выразительность речи, монологическая и диалогическая речь, связность речи, звуковая культура речи, грамматический строй речи), творческого воображения;</a:t>
            </a:r>
          </a:p>
          <a:p>
            <a:pPr lvl="0" algn="r"/>
            <a:r>
              <a:rPr lang="ru-RU" sz="2000" dirty="0" smtClean="0">
                <a:solidFill>
                  <a:srgbClr val="002060"/>
                </a:solidFill>
              </a:rPr>
              <a:t> оказание помощи и поддержки детям с отклонениями в развитии речи, применяя эмоционально привлекательные для детей формы и методы развития речи;</a:t>
            </a:r>
          </a:p>
          <a:p>
            <a:pPr lvl="0" algn="r"/>
            <a:r>
              <a:rPr lang="ru-RU" sz="2000" dirty="0" smtClean="0">
                <a:solidFill>
                  <a:srgbClr val="002060"/>
                </a:solidFill>
              </a:rPr>
              <a:t>определить систему развивающего взаимодействия по проблеме с детьми, взаимодействия с их родителями и педагогами ДОУ;</a:t>
            </a:r>
          </a:p>
          <a:p>
            <a:pPr lvl="0" algn="r"/>
            <a:r>
              <a:rPr lang="ru-RU" sz="2000" dirty="0" smtClean="0">
                <a:solidFill>
                  <a:srgbClr val="002060"/>
                </a:solidFill>
              </a:rPr>
              <a:t>создание и совершенствование предметно-развивающей среды, обеспечивающей развитие речи старших дошкольников.</a:t>
            </a:r>
          </a:p>
          <a:p>
            <a:pPr algn="ctr">
              <a:buNone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1643050"/>
            <a:ext cx="278608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0_9ca1f_2663e96b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779912" cy="3675964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8229600" cy="4786346"/>
          </a:xfrm>
        </p:spPr>
        <p:txBody>
          <a:bodyPr>
            <a:normAutofit fontScale="47500" lnSpcReduction="20000"/>
          </a:bodyPr>
          <a:lstStyle/>
          <a:p>
            <a:pPr algn="ctr" fontAlgn="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700" b="1" i="1" dirty="0" smtClean="0">
                <a:solidFill>
                  <a:srgbClr val="002060"/>
                </a:solidFill>
              </a:rPr>
              <a:t>Методы проекта:</a:t>
            </a:r>
            <a:endParaRPr lang="ru-RU" sz="6700" i="1" dirty="0" smtClean="0">
              <a:solidFill>
                <a:srgbClr val="002060"/>
              </a:solidFill>
            </a:endParaRPr>
          </a:p>
          <a:p>
            <a:pPr lvl="0"/>
            <a:r>
              <a:rPr lang="ru-RU" sz="6700" dirty="0" smtClean="0">
                <a:solidFill>
                  <a:srgbClr val="002060"/>
                </a:solidFill>
              </a:rPr>
              <a:t>наблюдение за поведением детей в игровой деятельности;</a:t>
            </a:r>
          </a:p>
          <a:p>
            <a:pPr lvl="0"/>
            <a:r>
              <a:rPr lang="ru-RU" sz="6700" dirty="0" smtClean="0">
                <a:solidFill>
                  <a:srgbClr val="002060"/>
                </a:solidFill>
              </a:rPr>
              <a:t>психодиагностические (анкетирование, опрос);</a:t>
            </a:r>
          </a:p>
          <a:p>
            <a:pPr lvl="0"/>
            <a:r>
              <a:rPr lang="ru-RU" sz="6700" dirty="0" smtClean="0">
                <a:solidFill>
                  <a:srgbClr val="002060"/>
                </a:solidFill>
              </a:rPr>
              <a:t>обработка  и анализ данных диагностики;</a:t>
            </a:r>
          </a:p>
          <a:p>
            <a:pPr lvl="0"/>
            <a:r>
              <a:rPr lang="ru-RU" sz="6700" dirty="0" smtClean="0">
                <a:solidFill>
                  <a:srgbClr val="002060"/>
                </a:solidFill>
              </a:rPr>
              <a:t>игра-театрализация, театрализованные представления;</a:t>
            </a:r>
          </a:p>
          <a:p>
            <a:pPr lvl="0"/>
            <a:r>
              <a:rPr lang="ru-RU" sz="6700" dirty="0" smtClean="0">
                <a:solidFill>
                  <a:srgbClr val="002060"/>
                </a:solidFill>
              </a:rPr>
              <a:t>беседы с родителями;</a:t>
            </a:r>
          </a:p>
          <a:p>
            <a:pPr lvl="0"/>
            <a:r>
              <a:rPr lang="ru-RU" sz="6700" dirty="0" smtClean="0">
                <a:solidFill>
                  <a:srgbClr val="002060"/>
                </a:solidFill>
              </a:rPr>
              <a:t>консультирование.</a:t>
            </a:r>
          </a:p>
          <a:p>
            <a:pPr algn="ctr">
              <a:buNone/>
            </a:pPr>
            <a:endParaRPr lang="ru-RU" sz="67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0_9ca1f_2663e96b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79912" cy="3675964"/>
          </a:xfrm>
          <a:prstGeom prst="rect">
            <a:avLst/>
          </a:prstGeom>
        </p:spPr>
      </p:pic>
      <p:pic>
        <p:nvPicPr>
          <p:cNvPr id="12" name="Содержимое 7" descr="romashki_9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13176"/>
            <a:ext cx="9144000" cy="2061023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7" descr="romashki_9.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13176"/>
            <a:ext cx="9144000" cy="2061023"/>
          </a:xfrm>
          <a:prstGeom prst="rect">
            <a:avLst/>
          </a:prstGeom>
        </p:spPr>
      </p:pic>
      <p:pic>
        <p:nvPicPr>
          <p:cNvPr id="14" name="Рисунок 13" descr="0_9ca1f_2663e96b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779912" cy="3675964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928794" y="642918"/>
            <a:ext cx="721520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Обеспечение проектной деятельности: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Методическое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: смотреть список использованной литературы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Дидактическое: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перспективный план;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конспекты театрализованных представлений;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картотека словесных игр, пальчиковой гимнастики;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различные виды театра;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настольно-печатные игры для развития речи;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изобразительные материалы;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атрибуты, костюмы;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видеоматериалы спектаклей, подборка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ДВД-дисков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с экранизацией стихов, рассказов, сказок;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консультации для воспитателей и родителей;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7" descr="romashki_9.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13176"/>
            <a:ext cx="9144000" cy="2061023"/>
          </a:xfrm>
          <a:prstGeom prst="rect">
            <a:avLst/>
          </a:prstGeom>
        </p:spPr>
      </p:pic>
      <p:pic>
        <p:nvPicPr>
          <p:cNvPr id="15" name="Рисунок 14" descr="0_9ca1f_2663e96b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779912" cy="3675964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142976" y="0"/>
            <a:ext cx="8001024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5400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000" b="1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lvl="0" indent="254000" algn="just" fontAlgn="t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                          </a:t>
            </a:r>
            <a:r>
              <a:rPr lang="ru-RU" sz="2400" b="1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Ожидаемый результат: </a:t>
            </a:r>
            <a:endParaRPr lang="ru-RU" sz="2400" i="1" dirty="0" smtClean="0">
              <a:solidFill>
                <a:srgbClr val="002060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система развития речи детей через игру-театрализацию;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создание театрально – игровой зоны.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обогащение центра «Театр»;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обогащение  игрового, коммуникативного,   эмоционального опыта дошкольников, расширение их кругозора, повышение познавательного интереса;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у детей повышение  уровня  развития речи, общительности, самооценки (участие в конкурсе чтецов, спектакле «Колобок на новый лад».    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у родителей формирование представления о создании игровой среды для полноценного творческого развития    ребенка;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вовлечение родителей  в единое пространство «семья – детский сад».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0" marR="0" lvl="0" indent="25400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8001056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 descr="0_9ca1f_2663e96b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779912" cy="3675964"/>
          </a:xfrm>
          <a:prstGeom prst="rect">
            <a:avLst/>
          </a:prstGeom>
        </p:spPr>
      </p:pic>
      <p:pic>
        <p:nvPicPr>
          <p:cNvPr id="3" name="Содержимое 7" descr="romashki_9.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13176"/>
            <a:ext cx="9144000" cy="2061023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929058" y="142852"/>
            <a:ext cx="5214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Наша группа «Теремок»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8" name="Picture 2" descr="C:\Documents and Settings\Lanos\Рабочий стол\развивайка\IMGP2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4071966" cy="3214710"/>
          </a:xfrm>
          <a:prstGeom prst="rect">
            <a:avLst/>
          </a:prstGeom>
          <a:gradFill>
            <a:gsLst>
              <a:gs pos="18000">
                <a:schemeClr val="accent6">
                  <a:tint val="20000"/>
                  <a:shade val="100000"/>
                  <a:hueMod val="100000"/>
                  <a:satMod val="100000"/>
                </a:schemeClr>
              </a:gs>
              <a:gs pos="87000">
                <a:schemeClr val="accent6">
                  <a:tint val="100000"/>
                  <a:shade val="100000"/>
                  <a:hueMod val="100000"/>
                  <a:satMod val="100000"/>
                </a:schemeClr>
              </a:gs>
            </a:gsLst>
            <a:lin ang="27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4686"/>
            <a:ext cx="4357718" cy="34290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7" name="Рисунок 16" descr="0_9ca1f_2663e96b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779912" cy="3675964"/>
          </a:xfrm>
          <a:prstGeom prst="rect">
            <a:avLst/>
          </a:prstGeom>
        </p:spPr>
      </p:pic>
      <p:pic>
        <p:nvPicPr>
          <p:cNvPr id="15" name="Содержимое 7" descr="romashki_9.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013176"/>
            <a:ext cx="9144000" cy="206102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072066" y="857233"/>
            <a:ext cx="38576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люблю свой детский сад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нем полным-полно ребят.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Раз, два, три, четыре, пять…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4071942"/>
            <a:ext cx="38576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Жаль, что всех не сосчитать.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сто их, может двести.</a:t>
            </a: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Хорошо, когда мы вместе!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263</Words>
  <Application>Microsoft Office PowerPoint</Application>
  <PresentationFormat>Экран (4:3)</PresentationFormat>
  <Paragraphs>74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 «Речевое развитие детей старшего дошкольного возраста через театрализованную деятельность».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 вежливости для самых умных малышей</dc:title>
  <dc:creator>Ольга</dc:creator>
  <cp:lastModifiedBy>Admin</cp:lastModifiedBy>
  <cp:revision>113</cp:revision>
  <dcterms:created xsi:type="dcterms:W3CDTF">2010-08-08T09:14:14Z</dcterms:created>
  <dcterms:modified xsi:type="dcterms:W3CDTF">2016-03-16T06:51:52Z</dcterms:modified>
</cp:coreProperties>
</file>