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56" r:id="rId4"/>
    <p:sldId id="259" r:id="rId5"/>
    <p:sldId id="260" r:id="rId6"/>
    <p:sldId id="261" r:id="rId7"/>
    <p:sldId id="257" r:id="rId8"/>
    <p:sldId id="262" r:id="rId9"/>
    <p:sldId id="263" r:id="rId10"/>
    <p:sldId id="25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934" y="-10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67B391A-AD19-4E10-8F10-3CF64DF07991}"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CF6458-EEE9-4523-8086-244BEBB5071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67B391A-AD19-4E10-8F10-3CF64DF07991}"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CF6458-EEE9-4523-8086-244BEBB5071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7B391A-AD19-4E10-8F10-3CF64DF07991}"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CF6458-EEE9-4523-8086-244BEBB50713}"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67B391A-AD19-4E10-8F10-3CF64DF07991}"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CF6458-EEE9-4523-8086-244BEBB50713}"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7B391A-AD19-4E10-8F10-3CF64DF07991}" type="datetimeFigureOut">
              <a:rPr lang="ru-RU" smtClean="0"/>
              <a:t>17.12.2020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CF6458-EEE9-4523-8086-244BEBB5071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67B391A-AD19-4E10-8F10-3CF64DF07991}" type="datetimeFigureOut">
              <a:rPr lang="ru-RU" smtClean="0"/>
              <a:t>17.12.2020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CF6458-EEE9-4523-8086-244BEBB50713}"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7B391A-AD19-4E10-8F10-3CF64DF07991}" type="datetimeFigureOut">
              <a:rPr lang="ru-RU" smtClean="0"/>
              <a:t>17.12.2020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CCF6458-EEE9-4523-8086-244BEBB5071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67B391A-AD19-4E10-8F10-3CF64DF07991}" type="datetimeFigureOut">
              <a:rPr lang="ru-RU" smtClean="0"/>
              <a:t>17.12.2020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CF6458-EEE9-4523-8086-244BEBB5071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67B391A-AD19-4E10-8F10-3CF64DF07991}" type="datetimeFigureOut">
              <a:rPr lang="ru-RU" smtClean="0"/>
              <a:t>17.12.2020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CCF6458-EEE9-4523-8086-244BEBB5071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7B391A-AD19-4E10-8F10-3CF64DF07991}" type="datetimeFigureOut">
              <a:rPr lang="ru-RU" smtClean="0"/>
              <a:t>17.12.2020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CF6458-EEE9-4523-8086-244BEBB50713}"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67B391A-AD19-4E10-8F10-3CF64DF07991}" type="datetimeFigureOut">
              <a:rPr lang="ru-RU" smtClean="0"/>
              <a:t>17.12.2020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CF6458-EEE9-4523-8086-244BEBB50713}"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67B391A-AD19-4E10-8F10-3CF64DF07991}" type="datetimeFigureOut">
              <a:rPr lang="ru-RU" smtClean="0"/>
              <a:t>17.12.2020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CCF6458-EEE9-4523-8086-244BEBB50713}"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88840"/>
            <a:ext cx="7772400" cy="1944216"/>
          </a:xfrm>
        </p:spPr>
        <p:txBody>
          <a:bodyPr>
            <a:noAutofit/>
          </a:bodyPr>
          <a:lstStyle/>
          <a:p>
            <a:r>
              <a:rPr lang="ru-RU" b="1" dirty="0" smtClean="0"/>
              <a:t>АЛГОРИТМ РАБОТЫ </a:t>
            </a:r>
            <a:r>
              <a:rPr lang="ru-RU" sz="3200" b="1" dirty="0" smtClean="0"/>
              <a:t/>
            </a:r>
            <a:br>
              <a:rPr lang="ru-RU" sz="3200" b="1" dirty="0" smtClean="0"/>
            </a:br>
            <a:r>
              <a:rPr lang="ru-RU" sz="3200" b="1" dirty="0" smtClean="0"/>
              <a:t>ПСИХОЛОГО-ПЕДАГОГИЧЕСКОГО КОНСИЛИУМА</a:t>
            </a:r>
            <a:endParaRPr lang="ru-RU" sz="3200" b="1" dirty="0"/>
          </a:p>
        </p:txBody>
      </p:sp>
      <p:sp>
        <p:nvSpPr>
          <p:cNvPr id="11" name="Заголовок 1"/>
          <p:cNvSpPr txBox="1">
            <a:spLocks/>
          </p:cNvSpPr>
          <p:nvPr/>
        </p:nvSpPr>
        <p:spPr>
          <a:xfrm>
            <a:off x="2771800" y="5235162"/>
            <a:ext cx="6046440" cy="504056"/>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000" b="1" dirty="0" smtClean="0">
                <a:solidFill>
                  <a:schemeClr val="tx1"/>
                </a:solidFill>
              </a:rPr>
              <a:t>Автор: учитель-логопед   В.А. Никифорова</a:t>
            </a:r>
            <a:endParaRPr lang="ru-RU" sz="1400" b="1" dirty="0">
              <a:solidFill>
                <a:schemeClr val="tx1"/>
              </a:solidFill>
            </a:endParaRPr>
          </a:p>
        </p:txBody>
      </p:sp>
      <p:sp>
        <p:nvSpPr>
          <p:cNvPr id="12" name="Заголовок 1"/>
          <p:cNvSpPr txBox="1">
            <a:spLocks/>
          </p:cNvSpPr>
          <p:nvPr/>
        </p:nvSpPr>
        <p:spPr>
          <a:xfrm>
            <a:off x="1403648" y="4725144"/>
            <a:ext cx="6046440" cy="1944216"/>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000" b="1" dirty="0" smtClean="0">
                <a:solidFill>
                  <a:schemeClr val="tx1"/>
                </a:solidFill>
              </a:rPr>
              <a:t>г. Южно-Сахалинск 2020 г.</a:t>
            </a:r>
            <a:endParaRPr lang="ru-RU" sz="1400" b="1" dirty="0">
              <a:solidFill>
                <a:schemeClr val="tx1"/>
              </a:solidFill>
            </a:endParaRPr>
          </a:p>
        </p:txBody>
      </p:sp>
    </p:spTree>
    <p:extLst>
      <p:ext uri="{BB962C8B-B14F-4D97-AF65-F5344CB8AC3E}">
        <p14:creationId xmlns:p14="http://schemas.microsoft.com/office/powerpoint/2010/main" val="2248345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FEZAS\Documents\boss-baby-characterpng-boss-baby-png-2000_2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015" y="3429000"/>
            <a:ext cx="1497767" cy="187220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ctrTitle"/>
          </p:nvPr>
        </p:nvSpPr>
        <p:spPr/>
        <p:txBody>
          <a:bodyPr/>
          <a:lstStyle/>
          <a:p>
            <a:endParaRPr lang="ru-RU" dirty="0"/>
          </a:p>
        </p:txBody>
      </p:sp>
      <p:sp>
        <p:nvSpPr>
          <p:cNvPr id="16" name="Заголовок 1"/>
          <p:cNvSpPr txBox="1">
            <a:spLocks/>
          </p:cNvSpPr>
          <p:nvPr/>
        </p:nvSpPr>
        <p:spPr>
          <a:xfrm>
            <a:off x="685800" y="404664"/>
            <a:ext cx="7772400" cy="576064"/>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t>АЛГОРИТМ РАБОТЫ </a:t>
            </a:r>
            <a:r>
              <a:rPr lang="ru-RU" sz="3200" b="1" dirty="0" err="1" smtClean="0"/>
              <a:t>ППк</a:t>
            </a:r>
            <a:endParaRPr lang="ru-RU" sz="3200" dirty="0"/>
          </a:p>
        </p:txBody>
      </p:sp>
      <p:sp>
        <p:nvSpPr>
          <p:cNvPr id="6" name="AutoShape 8" descr="https://cde.sipkro.ru/cde/images/stories/content/sxema_obsled_rebenka.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7" name="Picture 9" descr="C:\Users\FEZAS\Documents\sxema_obsled_rebenk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782" y="1108075"/>
            <a:ext cx="4762500" cy="5534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FEZAS\Documents\boss-baby-characterpng-boss-baby-png-2000_2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32240" y="3581400"/>
            <a:ext cx="1497767"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188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76672"/>
            <a:ext cx="8136904" cy="2592288"/>
          </a:xfrm>
        </p:spPr>
        <p:txBody>
          <a:bodyPr>
            <a:noAutofit/>
          </a:bodyPr>
          <a:lstStyle/>
          <a:p>
            <a:pPr algn="just"/>
            <a:r>
              <a:rPr lang="ru-RU" sz="2400" dirty="0" smtClean="0"/>
              <a:t>Психолого-педагогический консилиум </a:t>
            </a:r>
            <a:r>
              <a:rPr lang="ru-RU" sz="2400" dirty="0"/>
              <a:t>является структурой </a:t>
            </a:r>
            <a:r>
              <a:rPr lang="ru-RU" sz="2400" dirty="0" err="1"/>
              <a:t>диагностико</a:t>
            </a:r>
            <a:r>
              <a:rPr lang="ru-RU" sz="2400" dirty="0"/>
              <a:t>-коррекционного типа, деятельность которого направлена на решение проблем, связанных со своевременным выявлением детей с проблемами в развитии и организацией психолого-педагогического сопровождения детей, исходя из индивидуальных особенностей развития каждого ребенка.</a:t>
            </a:r>
            <a:endParaRPr lang="ru-RU" sz="1600" b="1" dirty="0"/>
          </a:p>
        </p:txBody>
      </p:sp>
      <p:pic>
        <p:nvPicPr>
          <p:cNvPr id="9220" name="Picture 4" descr="C:\Users\FEZAS\Pictures\Безымянный-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119660"/>
            <a:ext cx="3600400" cy="359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381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604664"/>
          </a:xfrm>
        </p:spPr>
        <p:txBody>
          <a:bodyPr>
            <a:noAutofit/>
          </a:bodyPr>
          <a:lstStyle/>
          <a:p>
            <a:r>
              <a:rPr lang="ru-RU" sz="3200" b="1" dirty="0"/>
              <a:t>1 этап - постановка и уточнение проблемы</a:t>
            </a:r>
            <a:endParaRPr lang="ru-RU" sz="3200" b="1" dirty="0"/>
          </a:p>
        </p:txBody>
      </p:sp>
      <p:sp>
        <p:nvSpPr>
          <p:cNvPr id="4" name="Заголовок 1"/>
          <p:cNvSpPr txBox="1">
            <a:spLocks/>
          </p:cNvSpPr>
          <p:nvPr/>
        </p:nvSpPr>
        <p:spPr>
          <a:xfrm>
            <a:off x="1763688" y="1124744"/>
            <a:ext cx="6681500" cy="936104"/>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t>Индивидуальное обследование ребенка специалистами консилиума</a:t>
            </a:r>
            <a:endParaRPr lang="ru-RU" sz="2800" dirty="0"/>
          </a:p>
        </p:txBody>
      </p:sp>
      <p:pic>
        <p:nvPicPr>
          <p:cNvPr id="5" name="Picture 4" descr="C:\Users\FEZAS\Documents\boss-baby-characterpng-boss-baby-png-2000_25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015" y="764704"/>
            <a:ext cx="1497767" cy="18722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7584" y="2564904"/>
            <a:ext cx="7920880" cy="1169551"/>
          </a:xfrm>
          <a:prstGeom prst="rect">
            <a:avLst/>
          </a:prstGeom>
          <a:solidFill>
            <a:schemeClr val="bg1"/>
          </a:solidFill>
        </p:spPr>
        <p:txBody>
          <a:bodyPr wrap="square" rtlCol="0">
            <a:spAutoFit/>
          </a:bodyPr>
          <a:lstStyle/>
          <a:p>
            <a:r>
              <a:rPr lang="ru-RU" sz="1400" b="1" dirty="0"/>
              <a:t>Психолог</a:t>
            </a:r>
            <a:r>
              <a:rPr lang="ru-RU" sz="1400" dirty="0"/>
              <a:t> обрабатывает данные психологического минимума и углубленной диагностики, готовит предложения по отдельным воспитанникам и информацию по группе в целом. В его задачи входит также определить, каких воспитанников обсудить отдельно, посвятив этому достаточно много времени, а какие дети, являясь психологически благополучными не станут предметом отдельного обсуждения на консилиуме (либо для разработки их сопровождения не нужно много времени).</a:t>
            </a:r>
          </a:p>
        </p:txBody>
      </p:sp>
      <p:sp>
        <p:nvSpPr>
          <p:cNvPr id="8" name="TextBox 7"/>
          <p:cNvSpPr txBox="1"/>
          <p:nvPr/>
        </p:nvSpPr>
        <p:spPr>
          <a:xfrm>
            <a:off x="827584" y="3861048"/>
            <a:ext cx="7920880" cy="523220"/>
          </a:xfrm>
          <a:prstGeom prst="rect">
            <a:avLst/>
          </a:prstGeom>
          <a:solidFill>
            <a:schemeClr val="bg1"/>
          </a:solidFill>
        </p:spPr>
        <p:txBody>
          <a:bodyPr wrap="square" rtlCol="0">
            <a:spAutoFit/>
          </a:bodyPr>
          <a:lstStyle/>
          <a:p>
            <a:r>
              <a:rPr lang="ru-RU" sz="1400" b="1" dirty="0" smtClean="0"/>
              <a:t>Учитель-логопед </a:t>
            </a:r>
            <a:r>
              <a:rPr lang="ru-RU" sz="1400" dirty="0" smtClean="0"/>
              <a:t>осуществляет первичное обследование проблемного ребенка, собирает анамнестические сведения о нем и его семье</a:t>
            </a:r>
            <a:r>
              <a:rPr lang="ru-RU" sz="1400" b="1" dirty="0" smtClean="0"/>
              <a:t>.</a:t>
            </a:r>
            <a:endParaRPr lang="ru-RU" sz="1400" b="1" dirty="0"/>
          </a:p>
        </p:txBody>
      </p:sp>
      <p:sp>
        <p:nvSpPr>
          <p:cNvPr id="9" name="TextBox 8"/>
          <p:cNvSpPr txBox="1"/>
          <p:nvPr/>
        </p:nvSpPr>
        <p:spPr>
          <a:xfrm>
            <a:off x="827584" y="4509120"/>
            <a:ext cx="7920880" cy="738664"/>
          </a:xfrm>
          <a:prstGeom prst="rect">
            <a:avLst/>
          </a:prstGeom>
          <a:solidFill>
            <a:schemeClr val="bg1"/>
          </a:solidFill>
        </p:spPr>
        <p:txBody>
          <a:bodyPr wrap="square" rtlCol="0">
            <a:spAutoFit/>
          </a:bodyPr>
          <a:lstStyle/>
          <a:p>
            <a:r>
              <a:rPr lang="ru-RU" sz="1400" b="1" dirty="0"/>
              <a:t>Медицинский работник </a:t>
            </a:r>
            <a:r>
              <a:rPr lang="ru-RU" sz="1400" dirty="0"/>
              <a:t>просматривает медицинские карты, при необходимости получает дополнительную информацию от родителей или из поликлиники, а также готовит выписки для обсуждения на консилиуме.</a:t>
            </a:r>
          </a:p>
        </p:txBody>
      </p:sp>
      <p:sp>
        <p:nvSpPr>
          <p:cNvPr id="10" name="TextBox 9"/>
          <p:cNvSpPr txBox="1"/>
          <p:nvPr/>
        </p:nvSpPr>
        <p:spPr>
          <a:xfrm>
            <a:off x="827584" y="5373216"/>
            <a:ext cx="7920880" cy="954107"/>
          </a:xfrm>
          <a:prstGeom prst="rect">
            <a:avLst/>
          </a:prstGeom>
          <a:solidFill>
            <a:schemeClr val="bg1"/>
          </a:solidFill>
        </p:spPr>
        <p:txBody>
          <a:bodyPr wrap="square" rtlCol="0">
            <a:spAutoFit/>
          </a:bodyPr>
          <a:lstStyle/>
          <a:p>
            <a:r>
              <a:rPr lang="ru-RU" sz="1400" b="1" dirty="0" smtClean="0"/>
              <a:t>Дефектолог</a:t>
            </a:r>
            <a:r>
              <a:rPr lang="ru-RU" sz="1400" dirty="0"/>
              <a:t> осуществляет первичное обследование проблемного ребенка, собирает анамнестические сведения о нем и его семье (так называемый дефектологический анамнез). Дефектологический анамнез ни в коем случае не снимает необходимости сбора классических сведений о заболеваниях ребенка, проводимого врачом (медицинская часть анамнеза).</a:t>
            </a:r>
          </a:p>
        </p:txBody>
      </p:sp>
    </p:spTree>
    <p:extLst>
      <p:ext uri="{BB962C8B-B14F-4D97-AF65-F5344CB8AC3E}">
        <p14:creationId xmlns:p14="http://schemas.microsoft.com/office/powerpoint/2010/main" val="3455541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604664"/>
          </a:xfrm>
        </p:spPr>
        <p:txBody>
          <a:bodyPr>
            <a:noAutofit/>
          </a:bodyPr>
          <a:lstStyle/>
          <a:p>
            <a:r>
              <a:rPr lang="ru-RU" sz="3200" b="1" dirty="0"/>
              <a:t>1 этап - постановка и уточнение проблемы</a:t>
            </a:r>
            <a:endParaRPr lang="ru-RU" sz="3200" b="1" dirty="0"/>
          </a:p>
        </p:txBody>
      </p:sp>
      <p:sp>
        <p:nvSpPr>
          <p:cNvPr id="4" name="Заголовок 1"/>
          <p:cNvSpPr txBox="1">
            <a:spLocks/>
          </p:cNvSpPr>
          <p:nvPr/>
        </p:nvSpPr>
        <p:spPr>
          <a:xfrm>
            <a:off x="1763688" y="1124744"/>
            <a:ext cx="6681500" cy="3240360"/>
          </a:xfrm>
          <a:prstGeom prst="rect">
            <a:avLst/>
          </a:prstGeom>
        </p:spPr>
        <p:txBody>
          <a:bodyPr vert="horz" lIns="91440" tIns="45720" rIns="91440" bIns="45720" rtlCol="0" anchor="b">
            <a:normAutofit fontScale="925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dirty="0" smtClean="0"/>
              <a:t>Этот </a:t>
            </a:r>
            <a:r>
              <a:rPr lang="ru-RU" sz="2800" dirty="0"/>
              <a:t>этап заканчивается составлением индивидуальных представлений на ребенка всеми специалистами консилиума. Представление данных на консилиум следует осуществлять по заранее согласованным формам. Эти формы заполняются на тех детей, чьи проблемы выносятся на консилиум в период подготовки к </a:t>
            </a:r>
            <a:r>
              <a:rPr lang="ru-RU" sz="2800" dirty="0" smtClean="0"/>
              <a:t>консилиуму</a:t>
            </a:r>
            <a:endParaRPr lang="ru-RU" sz="2800" dirty="0"/>
          </a:p>
        </p:txBody>
      </p:sp>
      <p:pic>
        <p:nvPicPr>
          <p:cNvPr id="11" name="Picture 6" descr="C:\Users\FEZAS\Documents\13de1396461280177ac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773" y="1326678"/>
            <a:ext cx="1752631" cy="145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924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1512168"/>
          </a:xfrm>
        </p:spPr>
        <p:txBody>
          <a:bodyPr>
            <a:noAutofit/>
          </a:bodyPr>
          <a:lstStyle/>
          <a:p>
            <a:r>
              <a:rPr lang="ru-RU" sz="3200" b="1" dirty="0" smtClean="0"/>
              <a:t>2 </a:t>
            </a:r>
            <a:r>
              <a:rPr lang="ru-RU" sz="3200" b="1" dirty="0"/>
              <a:t>этап - </a:t>
            </a:r>
            <a:r>
              <a:rPr lang="ru-RU" sz="3200" b="1" dirty="0" smtClean="0"/>
              <a:t>коллегиальное </a:t>
            </a:r>
            <a:r>
              <a:rPr lang="ru-RU" sz="3200" b="1" dirty="0"/>
              <a:t>обсуждение: определение образовательного маршрута и коррекционной помощи</a:t>
            </a:r>
            <a:endParaRPr lang="ru-RU" sz="3200" b="1" dirty="0"/>
          </a:p>
        </p:txBody>
      </p:sp>
      <p:sp>
        <p:nvSpPr>
          <p:cNvPr id="5" name="TextBox 4"/>
          <p:cNvSpPr txBox="1"/>
          <p:nvPr/>
        </p:nvSpPr>
        <p:spPr>
          <a:xfrm>
            <a:off x="539552" y="1755393"/>
            <a:ext cx="7920880" cy="3046988"/>
          </a:xfrm>
          <a:prstGeom prst="rect">
            <a:avLst/>
          </a:prstGeom>
          <a:solidFill>
            <a:schemeClr val="bg1"/>
          </a:solidFill>
        </p:spPr>
        <p:txBody>
          <a:bodyPr wrap="square" rtlCol="0">
            <a:spAutoFit/>
          </a:bodyPr>
          <a:lstStyle/>
          <a:p>
            <a:pPr algn="ctr"/>
            <a:r>
              <a:rPr lang="ru-RU" sz="2400" dirty="0"/>
              <a:t>Коллегиальное обсуждение результатов обследования позволяет:</a:t>
            </a:r>
          </a:p>
          <a:p>
            <a:pPr marL="342900" indent="-342900">
              <a:buFont typeface="Arial" panose="020B0604020202020204" pitchFamily="34" charset="0"/>
              <a:buChar char="•"/>
            </a:pPr>
            <a:r>
              <a:rPr lang="ru-RU" sz="2400" dirty="0"/>
              <a:t>выработать единое представление о характере и особенностях развития ребенка;</a:t>
            </a:r>
          </a:p>
          <a:p>
            <a:pPr marL="342900" indent="-342900">
              <a:buFont typeface="Arial" panose="020B0604020202020204" pitchFamily="34" charset="0"/>
              <a:buChar char="•"/>
            </a:pPr>
            <a:r>
              <a:rPr lang="ru-RU" sz="2400" dirty="0"/>
              <a:t>определить общий прогноз его развития;</a:t>
            </a:r>
          </a:p>
          <a:p>
            <a:pPr marL="342900" indent="-342900">
              <a:buFont typeface="Arial" panose="020B0604020202020204" pitchFamily="34" charset="0"/>
              <a:buChar char="•"/>
            </a:pPr>
            <a:r>
              <a:rPr lang="ru-RU" sz="2400" dirty="0"/>
              <a:t>определить комплекс коррекционно-развивающих мероприятий;</a:t>
            </a:r>
          </a:p>
          <a:p>
            <a:pPr marL="342900" indent="-342900">
              <a:buFont typeface="Arial" panose="020B0604020202020204" pitchFamily="34" charset="0"/>
              <a:buChar char="•"/>
            </a:pPr>
            <a:r>
              <a:rPr lang="ru-RU" sz="2400" dirty="0"/>
              <a:t>выбрать образовательный </a:t>
            </a:r>
            <a:r>
              <a:rPr lang="ru-RU" sz="2400" dirty="0" smtClean="0"/>
              <a:t>маршрут</a:t>
            </a:r>
            <a:endParaRPr lang="ru-RU" sz="2400" dirty="0"/>
          </a:p>
        </p:txBody>
      </p:sp>
    </p:spTree>
    <p:extLst>
      <p:ext uri="{BB962C8B-B14F-4D97-AF65-F5344CB8AC3E}">
        <p14:creationId xmlns:p14="http://schemas.microsoft.com/office/powerpoint/2010/main" val="67188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1512168"/>
          </a:xfrm>
        </p:spPr>
        <p:txBody>
          <a:bodyPr>
            <a:noAutofit/>
          </a:bodyPr>
          <a:lstStyle/>
          <a:p>
            <a:r>
              <a:rPr lang="ru-RU" sz="3200" b="1" dirty="0" smtClean="0"/>
              <a:t>2 </a:t>
            </a:r>
            <a:r>
              <a:rPr lang="ru-RU" sz="3200" b="1" dirty="0"/>
              <a:t>этап - </a:t>
            </a:r>
            <a:r>
              <a:rPr lang="ru-RU" sz="3200" b="1" dirty="0" smtClean="0"/>
              <a:t>коллегиальное </a:t>
            </a:r>
            <a:r>
              <a:rPr lang="ru-RU" sz="3200" b="1" dirty="0"/>
              <a:t>обсуждение: определение образовательного маршрута и коррекционной помощи</a:t>
            </a:r>
            <a:endParaRPr lang="ru-RU" sz="3200" b="1" dirty="0"/>
          </a:p>
        </p:txBody>
      </p:sp>
      <p:pic>
        <p:nvPicPr>
          <p:cNvPr id="3074" name="Picture 2" descr="C:\Users\FEZAS\Pictures\Безымянный-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700808"/>
            <a:ext cx="7642388" cy="507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794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1512168"/>
          </a:xfrm>
        </p:spPr>
        <p:txBody>
          <a:bodyPr>
            <a:noAutofit/>
          </a:bodyPr>
          <a:lstStyle/>
          <a:p>
            <a:r>
              <a:rPr lang="ru-RU" sz="3200" dirty="0" smtClean="0"/>
              <a:t>3 этап направление </a:t>
            </a:r>
            <a:r>
              <a:rPr lang="ru-RU" sz="3200" dirty="0"/>
              <a:t>ребенка на муниципальную (районную, региональную) ПМПК</a:t>
            </a:r>
            <a:endParaRPr lang="ru-RU" sz="3200" dirty="0"/>
          </a:p>
        </p:txBody>
      </p:sp>
      <p:sp>
        <p:nvSpPr>
          <p:cNvPr id="10" name="Прямоугольник 9"/>
          <p:cNvSpPr/>
          <p:nvPr/>
        </p:nvSpPr>
        <p:spPr>
          <a:xfrm>
            <a:off x="539552" y="2060848"/>
            <a:ext cx="8208912" cy="2246769"/>
          </a:xfrm>
          <a:prstGeom prst="rect">
            <a:avLst/>
          </a:prstGeom>
          <a:solidFill>
            <a:schemeClr val="bg1"/>
          </a:solidFill>
        </p:spPr>
        <p:txBody>
          <a:bodyPr wrap="square">
            <a:spAutoFit/>
          </a:bodyPr>
          <a:lstStyle/>
          <a:p>
            <a:pPr algn="just"/>
            <a:r>
              <a:rPr lang="ru-RU" sz="2800" dirty="0"/>
              <a:t>Общее заключение консилиума передается в муниципальную (районную, региональную) ПМПК. После дополнительного обследования ребенка это заключение возвращается в образовательное учреждение с рекомендациями специалистов.</a:t>
            </a:r>
          </a:p>
        </p:txBody>
      </p:sp>
    </p:spTree>
    <p:extLst>
      <p:ext uri="{BB962C8B-B14F-4D97-AF65-F5344CB8AC3E}">
        <p14:creationId xmlns:p14="http://schemas.microsoft.com/office/powerpoint/2010/main" val="1586354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1152128"/>
          </a:xfrm>
        </p:spPr>
        <p:txBody>
          <a:bodyPr>
            <a:noAutofit/>
          </a:bodyPr>
          <a:lstStyle/>
          <a:p>
            <a:r>
              <a:rPr lang="ru-RU" sz="3200" dirty="0" smtClean="0"/>
              <a:t>4 этап реализация </a:t>
            </a:r>
            <a:r>
              <a:rPr lang="ru-RU" sz="3200" dirty="0"/>
              <a:t>рекомендаций консилиума</a:t>
            </a:r>
            <a:endParaRPr lang="ru-RU" sz="3200" dirty="0"/>
          </a:p>
        </p:txBody>
      </p:sp>
      <p:sp>
        <p:nvSpPr>
          <p:cNvPr id="5" name="Прямоугольник 4"/>
          <p:cNvSpPr/>
          <p:nvPr/>
        </p:nvSpPr>
        <p:spPr>
          <a:xfrm>
            <a:off x="503548" y="1628800"/>
            <a:ext cx="8208912" cy="830997"/>
          </a:xfrm>
          <a:prstGeom prst="rect">
            <a:avLst/>
          </a:prstGeom>
          <a:solidFill>
            <a:schemeClr val="bg1"/>
          </a:solidFill>
        </p:spPr>
        <p:txBody>
          <a:bodyPr wrap="square">
            <a:spAutoFit/>
          </a:bodyPr>
          <a:lstStyle/>
          <a:p>
            <a:r>
              <a:rPr lang="ru-RU" sz="1600" dirty="0"/>
              <a:t>В течение учебного года происходит реализация решений консилиума. Составляется план коррекционно-развивающих мероприятий. Они могут быть включены как в организованную, так и в совместную деятельность. </a:t>
            </a:r>
            <a:endParaRPr lang="ru-RU" sz="1600" dirty="0" smtClean="0"/>
          </a:p>
        </p:txBody>
      </p:sp>
      <p:sp>
        <p:nvSpPr>
          <p:cNvPr id="6" name="Прямоугольник 5"/>
          <p:cNvSpPr/>
          <p:nvPr/>
        </p:nvSpPr>
        <p:spPr>
          <a:xfrm>
            <a:off x="503548" y="2564904"/>
            <a:ext cx="8208912" cy="1077218"/>
          </a:xfrm>
          <a:prstGeom prst="rect">
            <a:avLst/>
          </a:prstGeom>
          <a:solidFill>
            <a:schemeClr val="bg1"/>
          </a:solidFill>
        </p:spPr>
        <p:txBody>
          <a:bodyPr wrap="square">
            <a:spAutoFit/>
          </a:bodyPr>
          <a:lstStyle/>
          <a:p>
            <a:r>
              <a:rPr lang="ru-RU" sz="1600" dirty="0" smtClean="0"/>
              <a:t>Коррекционно-развивающая </a:t>
            </a:r>
            <a:r>
              <a:rPr lang="ru-RU" sz="1600" dirty="0"/>
              <a:t>работа проходит в индивидуальном или групповом режиме. В соответствии с особенностями развития ребенка и спецификой образовательного учреждения определяются интенсивность и продолжительность циклов занятий</a:t>
            </a:r>
            <a:r>
              <a:rPr lang="ru-RU" sz="1600" dirty="0" smtClean="0"/>
              <a:t>.</a:t>
            </a:r>
            <a:endParaRPr lang="ru-RU" sz="1600" dirty="0"/>
          </a:p>
        </p:txBody>
      </p:sp>
      <p:sp>
        <p:nvSpPr>
          <p:cNvPr id="7" name="Прямоугольник 6"/>
          <p:cNvSpPr/>
          <p:nvPr/>
        </p:nvSpPr>
        <p:spPr>
          <a:xfrm>
            <a:off x="474204" y="3743161"/>
            <a:ext cx="8208912" cy="1077218"/>
          </a:xfrm>
          <a:prstGeom prst="rect">
            <a:avLst/>
          </a:prstGeom>
          <a:solidFill>
            <a:schemeClr val="bg1"/>
          </a:solidFill>
        </p:spPr>
        <p:txBody>
          <a:bodyPr wrap="square">
            <a:spAutoFit/>
          </a:bodyPr>
          <a:lstStyle/>
          <a:p>
            <a:r>
              <a:rPr lang="ru-RU" sz="1600" dirty="0" smtClean="0"/>
              <a:t>Наиболее </a:t>
            </a:r>
            <a:r>
              <a:rPr lang="ru-RU" sz="1600" dirty="0"/>
              <a:t>важной задачей дефектолога, логопеда, психолога на этом этапе является разработка (или подбор) программ для ребенка или группы детей. Детей нужно разделить на достаточно «гомогенные» группы, определить оптимальное количество участников для каждой группы. </a:t>
            </a:r>
          </a:p>
        </p:txBody>
      </p:sp>
      <p:sp>
        <p:nvSpPr>
          <p:cNvPr id="8" name="Прямоугольник 7"/>
          <p:cNvSpPr/>
          <p:nvPr/>
        </p:nvSpPr>
        <p:spPr>
          <a:xfrm>
            <a:off x="474204" y="4913873"/>
            <a:ext cx="8208912" cy="1323439"/>
          </a:xfrm>
          <a:prstGeom prst="rect">
            <a:avLst/>
          </a:prstGeom>
          <a:solidFill>
            <a:schemeClr val="bg1"/>
          </a:solidFill>
        </p:spPr>
        <p:txBody>
          <a:bodyPr wrap="square">
            <a:spAutoFit/>
          </a:bodyPr>
          <a:lstStyle/>
          <a:p>
            <a:r>
              <a:rPr lang="ru-RU" sz="1600" dirty="0" smtClean="0"/>
              <a:t>Кроме </a:t>
            </a:r>
            <a:r>
              <a:rPr lang="ru-RU" sz="1600" dirty="0"/>
              <a:t>того, определяются показатели наполняемости таких групп и продолжительность цикла занятий и отдельных занятий. Все эти характеристики должны быть обоснованы в программе коррекционной работы.</a:t>
            </a:r>
          </a:p>
          <a:p>
            <a:r>
              <a:rPr lang="ru-RU" sz="1600" dirty="0"/>
              <a:t>На каждого ребенка заводятся соответствующие документы, в которых отражается ход коррекционной работы.</a:t>
            </a:r>
          </a:p>
        </p:txBody>
      </p:sp>
    </p:spTree>
    <p:extLst>
      <p:ext uri="{BB962C8B-B14F-4D97-AF65-F5344CB8AC3E}">
        <p14:creationId xmlns:p14="http://schemas.microsoft.com/office/powerpoint/2010/main" val="210193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1152128"/>
          </a:xfrm>
        </p:spPr>
        <p:txBody>
          <a:bodyPr>
            <a:noAutofit/>
          </a:bodyPr>
          <a:lstStyle/>
          <a:p>
            <a:r>
              <a:rPr lang="ru-RU" sz="3200" b="1" dirty="0"/>
              <a:t>Оценка эффективности коррекционно-развивающей работы</a:t>
            </a:r>
            <a:endParaRPr lang="ru-RU" sz="3200" dirty="0"/>
          </a:p>
        </p:txBody>
      </p:sp>
      <p:sp>
        <p:nvSpPr>
          <p:cNvPr id="5" name="Прямоугольник 4"/>
          <p:cNvSpPr/>
          <p:nvPr/>
        </p:nvSpPr>
        <p:spPr>
          <a:xfrm>
            <a:off x="503548" y="1628800"/>
            <a:ext cx="8208912" cy="3293209"/>
          </a:xfrm>
          <a:prstGeom prst="rect">
            <a:avLst/>
          </a:prstGeom>
          <a:solidFill>
            <a:schemeClr val="bg1"/>
          </a:solidFill>
        </p:spPr>
        <p:txBody>
          <a:bodyPr wrap="square">
            <a:spAutoFit/>
          </a:bodyPr>
          <a:lstStyle/>
          <a:p>
            <a:r>
              <a:rPr lang="ru-RU" sz="1600" dirty="0"/>
              <a:t>В завершение определенного этапа работы проводится динамическое обследование ребенка (оценка его состояния после окончания цикла коррекционно-развивающей работы), или итоговое обследование. На этом этапе оценивается изменение состояния ребенка и необходимость дальнейшей работы с ним</a:t>
            </a:r>
            <a:r>
              <a:rPr lang="ru-RU" sz="1600" dirty="0" smtClean="0"/>
              <a:t>.</a:t>
            </a:r>
          </a:p>
          <a:p>
            <a:endParaRPr lang="ru-RU" sz="1600" dirty="0"/>
          </a:p>
          <a:p>
            <a:r>
              <a:rPr lang="ru-RU" sz="1600" dirty="0"/>
              <a:t>По результатам промежуточного обследования консилиум проводится только в следующих случаях:</a:t>
            </a:r>
          </a:p>
          <a:p>
            <a:pPr marL="285750" indent="-285750">
              <a:buFont typeface="Arial" panose="020B0604020202020204" pitchFamily="34" charset="0"/>
              <a:buChar char="•"/>
            </a:pPr>
            <a:r>
              <a:rPr lang="ru-RU" sz="1600" dirty="0"/>
              <a:t>если отмечается явно недостаточная или отрицательная динамика развития;</a:t>
            </a:r>
          </a:p>
          <a:p>
            <a:pPr marL="285750" indent="-285750">
              <a:buFont typeface="Arial" panose="020B0604020202020204" pitchFamily="34" charset="0"/>
              <a:buChar char="•"/>
            </a:pPr>
            <a:r>
              <a:rPr lang="ru-RU" sz="1600" dirty="0"/>
              <a:t>если были получены значительные изменения состояния ребенка;</a:t>
            </a:r>
          </a:p>
          <a:p>
            <a:pPr marL="285750" indent="-285750">
              <a:buFont typeface="Arial" panose="020B0604020202020204" pitchFamily="34" charset="0"/>
              <a:buChar char="•"/>
            </a:pPr>
            <a:r>
              <a:rPr lang="ru-RU" sz="1600" dirty="0"/>
              <a:t>если произошли какие-то незапланированные события, изменившие как состояние, так и условия существования ребенка</a:t>
            </a:r>
            <a:r>
              <a:rPr lang="ru-RU" sz="1600" dirty="0" smtClean="0"/>
              <a:t>.</a:t>
            </a:r>
          </a:p>
          <a:p>
            <a:pPr marL="285750" indent="-285750">
              <a:buFont typeface="Arial" panose="020B0604020202020204" pitchFamily="34" charset="0"/>
              <a:buChar char="•"/>
            </a:pPr>
            <a:endParaRPr lang="ru-RU" sz="1600" dirty="0"/>
          </a:p>
          <a:p>
            <a:r>
              <a:rPr lang="ru-RU" sz="1600" dirty="0">
                <a:solidFill>
                  <a:srgbClr val="FF0000"/>
                </a:solidFill>
              </a:rPr>
              <a:t>В этом случае консилиум будет внеплановым.</a:t>
            </a:r>
          </a:p>
        </p:txBody>
      </p:sp>
    </p:spTree>
    <p:extLst>
      <p:ext uri="{BB962C8B-B14F-4D97-AF65-F5344CB8AC3E}">
        <p14:creationId xmlns:p14="http://schemas.microsoft.com/office/powerpoint/2010/main" val="4199219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121</TotalTime>
  <Words>460</Words>
  <Application>Microsoft Office PowerPoint</Application>
  <PresentationFormat>Экран (4:3)</PresentationFormat>
  <Paragraphs>37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Волна</vt:lpstr>
      <vt:lpstr>АЛГОРИТМ РАБОТЫ  ПСИХОЛОГО-ПЕДАГОГИЧЕСКОГО КОНСИЛИУМА</vt:lpstr>
      <vt:lpstr>Психолого-педагогический консилиум является структурой диагностико-коррекционного типа, деятельность которого направлена на решение проблем, связанных со своевременным выявлением детей с проблемами в развитии и организацией психолого-педагогического сопровождения детей, исходя из индивидуальных особенностей развития каждого ребенка.</vt:lpstr>
      <vt:lpstr>1 этап - постановка и уточнение проблемы</vt:lpstr>
      <vt:lpstr>1 этап - постановка и уточнение проблемы</vt:lpstr>
      <vt:lpstr>2 этап - коллегиальное обсуждение: определение образовательного маршрута и коррекционной помощи</vt:lpstr>
      <vt:lpstr>2 этап - коллегиальное обсуждение: определение образовательного маршрута и коррекционной помощи</vt:lpstr>
      <vt:lpstr>3 этап направление ребенка на муниципальную (районную, региональную) ПМПК</vt:lpstr>
      <vt:lpstr>4 этап реализация рекомендаций консилиума</vt:lpstr>
      <vt:lpstr>Оценка эффективности коррекционно-развивающей работы</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FEZAS</dc:creator>
  <cp:lastModifiedBy>FEZAS</cp:lastModifiedBy>
  <cp:revision>9</cp:revision>
  <dcterms:created xsi:type="dcterms:W3CDTF">2020-12-17T05:34:04Z</dcterms:created>
  <dcterms:modified xsi:type="dcterms:W3CDTF">2020-12-17T07:35:42Z</dcterms:modified>
</cp:coreProperties>
</file>