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0" r:id="rId2"/>
    <p:sldId id="286" r:id="rId3"/>
    <p:sldId id="287" r:id="rId4"/>
    <p:sldId id="256" r:id="rId5"/>
    <p:sldId id="257" r:id="rId6"/>
    <p:sldId id="258" r:id="rId7"/>
    <p:sldId id="288" r:id="rId8"/>
    <p:sldId id="289" r:id="rId9"/>
    <p:sldId id="290" r:id="rId10"/>
    <p:sldId id="291" r:id="rId11"/>
    <p:sldId id="259" r:id="rId12"/>
    <p:sldId id="260" r:id="rId13"/>
    <p:sldId id="263" r:id="rId14"/>
    <p:sldId id="265" r:id="rId15"/>
    <p:sldId id="292" r:id="rId16"/>
    <p:sldId id="293" r:id="rId17"/>
    <p:sldId id="269" r:id="rId18"/>
    <p:sldId id="270" r:id="rId19"/>
    <p:sldId id="271" r:id="rId20"/>
    <p:sldId id="272" r:id="rId21"/>
    <p:sldId id="273" r:id="rId22"/>
    <p:sldId id="274" r:id="rId23"/>
    <p:sldId id="294" r:id="rId24"/>
    <p:sldId id="295" r:id="rId25"/>
    <p:sldId id="296" r:id="rId26"/>
    <p:sldId id="275" r:id="rId27"/>
    <p:sldId id="276" r:id="rId28"/>
    <p:sldId id="298" r:id="rId29"/>
    <p:sldId id="297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0EC38"/>
    <a:srgbClr val="36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271F5-4579-4BBE-A8C5-16986F55E16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21E62-A9FB-4C62-9EC1-0B7551304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4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4806792"/>
            <a:ext cx="7747687" cy="1470455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2919F4-3C61-497E-812B-712F928CAEC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195251-E3E2-4D90-808D-D7F983B3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-612576" y="1052737"/>
            <a:ext cx="9865096" cy="254771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Открытый урок литературы в 10 классе по теме: «Капитанская дочка»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В повести «Капитанская дочка» идёт речь о крестьянской войне под предводительством Пугачёва.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532859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Повесть А.С. Пушкина «Капитанская дочка» написана как повесть: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фантастическая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историческая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романтическая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1.Задание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Выберите </a:t>
            </a:r>
            <a:r>
              <a:rPr lang="ru-RU" sz="3600" u="sng" dirty="0" smtClean="0">
                <a:latin typeface="Bookman Old Style" pitchFamily="18" charset="0"/>
              </a:rPr>
              <a:t>один</a:t>
            </a:r>
            <a:r>
              <a:rPr lang="ru-RU" sz="3600" dirty="0" smtClean="0">
                <a:latin typeface="Bookman Old Style" pitchFamily="18" charset="0"/>
              </a:rPr>
              <a:t> правильный ответ.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324528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В повести «Капитанская дочка А.С. Пушкина действуют такие исторические персонажи: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Николай </a:t>
            </a:r>
            <a:r>
              <a:rPr lang="en-US" sz="3600" b="1" dirty="0" smtClean="0">
                <a:solidFill>
                  <a:srgbClr val="0070C0"/>
                </a:solidFill>
                <a:latin typeface="Bookman Old Style" pitchFamily="18" charset="0"/>
              </a:rPr>
              <a:t>I</a:t>
            </a: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 и Емельян Пугачёв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Степан Разин и Екатерина </a:t>
            </a:r>
            <a:r>
              <a:rPr lang="en-US" sz="3600" b="1" dirty="0" smtClean="0">
                <a:solidFill>
                  <a:srgbClr val="0070C0"/>
                </a:solidFill>
                <a:latin typeface="Bookman Old Style" pitchFamily="18" charset="0"/>
              </a:rPr>
              <a:t>II</a:t>
            </a:r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Емельян Пугачёв и Екатерина </a:t>
            </a:r>
            <a:r>
              <a:rPr lang="en-US" sz="3600" b="1" dirty="0" smtClean="0">
                <a:solidFill>
                  <a:srgbClr val="0070C0"/>
                </a:solidFill>
                <a:latin typeface="Bookman Old Style" pitchFamily="18" charset="0"/>
              </a:rPr>
              <a:t>II</a:t>
            </a:r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2.Задание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Выберите </a:t>
            </a:r>
            <a:r>
              <a:rPr lang="ru-RU" sz="3600" u="sng" dirty="0" smtClean="0">
                <a:latin typeface="Bookman Old Style" pitchFamily="18" charset="0"/>
              </a:rPr>
              <a:t>один</a:t>
            </a:r>
            <a:r>
              <a:rPr lang="ru-RU" sz="3600" dirty="0" smtClean="0">
                <a:latin typeface="Bookman Old Style" pitchFamily="18" charset="0"/>
              </a:rPr>
              <a:t> правильный ответ.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324528" cy="5256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Пётр Гринёв был записан на службу в полк: 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в день рождения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ещё до рождения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в день совершеннолетия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3.Задание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Выберите </a:t>
            </a:r>
            <a:r>
              <a:rPr lang="ru-RU" sz="3600" u="sng" dirty="0" smtClean="0">
                <a:latin typeface="Bookman Old Style" pitchFamily="18" charset="0"/>
              </a:rPr>
              <a:t>один</a:t>
            </a:r>
            <a:r>
              <a:rPr lang="ru-RU" sz="3600" dirty="0" smtClean="0">
                <a:latin typeface="Bookman Old Style" pitchFamily="18" charset="0"/>
              </a:rPr>
              <a:t> правильный ответ.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324528" cy="5256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Дуэль между Гринёвым и Швабриным закончилась: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победой Гринёва, загнавшего Швабрина в реку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победой Швабрина, подло ранившего Гринёва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примирением противников ввиду осады крепости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4.Задание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Выберите </a:t>
            </a:r>
            <a:r>
              <a:rPr lang="ru-RU" sz="3600" u="sng" dirty="0" smtClean="0">
                <a:latin typeface="Bookman Old Style" pitchFamily="18" charset="0"/>
              </a:rPr>
              <a:t>один</a:t>
            </a:r>
            <a:r>
              <a:rPr lang="ru-RU" sz="3600" dirty="0" smtClean="0">
                <a:latin typeface="Bookman Old Style" pitchFamily="18" charset="0"/>
              </a:rPr>
              <a:t> правильный ответ.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324528" cy="5256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Когда Пугачёв захватил Белгородскую крепость, была: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зима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весна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осень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5.Задание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Выберите </a:t>
            </a:r>
            <a:r>
              <a:rPr lang="ru-RU" sz="3600" u="sng" dirty="0" smtClean="0">
                <a:latin typeface="Bookman Old Style" pitchFamily="18" charset="0"/>
              </a:rPr>
              <a:t>один</a:t>
            </a:r>
            <a:r>
              <a:rPr lang="ru-RU" sz="3600" dirty="0" smtClean="0">
                <a:latin typeface="Bookman Old Style" pitchFamily="18" charset="0"/>
              </a:rPr>
              <a:t> правильный ответ.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324528" cy="5256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В усадьбе Петра Андреевича Гринёва хранят как реликвию: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записку Марьи Ивановны с просьбой спасти её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собственноручное письмо Екатерины </a:t>
            </a:r>
            <a:r>
              <a:rPr lang="en-US" sz="3600" b="1" dirty="0" smtClean="0">
                <a:solidFill>
                  <a:srgbClr val="0070C0"/>
                </a:solidFill>
                <a:latin typeface="Bookman Old Style" pitchFamily="18" charset="0"/>
              </a:rPr>
              <a:t>II</a:t>
            </a:r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указ Пугачёва об освобождении Марьи Ивановны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6.Задание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Выберите </a:t>
            </a:r>
            <a:r>
              <a:rPr lang="ru-RU" sz="3600" u="sng" dirty="0" smtClean="0">
                <a:latin typeface="Bookman Old Style" pitchFamily="18" charset="0"/>
              </a:rPr>
              <a:t>один</a:t>
            </a:r>
            <a:r>
              <a:rPr lang="ru-RU" sz="3600" dirty="0" smtClean="0">
                <a:latin typeface="Bookman Old Style" pitchFamily="18" charset="0"/>
              </a:rPr>
              <a:t> правильный ответ.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3573017"/>
            <a:ext cx="7776864" cy="23616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Bookman Old Style" pitchFamily="18" charset="0"/>
              </a:rPr>
              <a:t>Отвечайте кратко и быстро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463383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>Блиц-опрос</a:t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964488" cy="4464496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540568" y="0"/>
            <a:ext cx="993710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Что изображено на этой иллюстрации?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4338" name="Picture 2" descr="http://www.e-reading.club/illustrations/1053/1053845-i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120680" cy="43150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616530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Дуэль Гринёва и Швабрина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964488" cy="4968552"/>
          </a:xfrm>
        </p:spPr>
        <p:txBody>
          <a:bodyPr>
            <a:normAutofit fontScale="92500" lnSpcReduction="20000"/>
          </a:bodyPr>
          <a:lstStyle/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Bookman Old Style" pitchFamily="18" charset="0"/>
              </a:rPr>
              <a:t>             </a:t>
            </a:r>
          </a:p>
          <a:p>
            <a:pPr algn="r"/>
            <a:r>
              <a:rPr lang="ru-RU" sz="5800" b="1" dirty="0" smtClean="0">
                <a:solidFill>
                  <a:srgbClr val="0070C0"/>
                </a:solidFill>
                <a:latin typeface="Bookman Old Style" pitchFamily="18" charset="0"/>
              </a:rPr>
              <a:t>         </a:t>
            </a:r>
            <a:r>
              <a:rPr lang="ru-RU" sz="3300" b="1" dirty="0" smtClean="0">
                <a:solidFill>
                  <a:srgbClr val="0070C0"/>
                </a:solidFill>
                <a:latin typeface="Bookman Old Style" pitchFamily="18" charset="0"/>
              </a:rPr>
              <a:t>Маша Миронова и </a:t>
            </a:r>
          </a:p>
          <a:p>
            <a:pPr algn="r"/>
            <a:r>
              <a:rPr lang="ru-RU" sz="3300" b="1" dirty="0" smtClean="0">
                <a:solidFill>
                  <a:srgbClr val="0070C0"/>
                </a:solidFill>
                <a:latin typeface="Bookman Old Style" pitchFamily="18" charset="0"/>
              </a:rPr>
              <a:t>Екатерина </a:t>
            </a:r>
            <a:r>
              <a:rPr lang="en-US" sz="3300" b="1" dirty="0" smtClean="0">
                <a:solidFill>
                  <a:srgbClr val="0070C0"/>
                </a:solidFill>
                <a:latin typeface="Bookman Old Style" pitchFamily="18" charset="0"/>
              </a:rPr>
              <a:t>II</a:t>
            </a:r>
            <a:r>
              <a:rPr lang="ru-RU" sz="33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Кто изображён на этой иллюстрации?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3314" name="Picture 2" descr="https://muffinbook.by/media/illustration/44D9F34A55414AD3FE327185DFE145533519CE094BF5D8CE9F253321263F0C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066849" cy="495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1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02891" cy="42327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	Будем строить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ассоциативные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цепочки.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699792" y="836712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012160" y="836712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580112" y="2420888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39752" y="2636912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59832" y="2636912"/>
            <a:ext cx="36004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44008" y="4005064"/>
            <a:ext cx="144016" cy="2880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964488" cy="4869160"/>
          </a:xfrm>
        </p:spPr>
        <p:txBody>
          <a:bodyPr>
            <a:normAutofit fontScale="85000" lnSpcReduction="20000"/>
          </a:bodyPr>
          <a:lstStyle/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r"/>
            <a:r>
              <a:rPr lang="ru-RU" sz="36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r"/>
            <a:endParaRPr lang="ru-RU" sz="5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300" b="1" dirty="0" smtClean="0">
                <a:solidFill>
                  <a:srgbClr val="0070C0"/>
                </a:solidFill>
                <a:latin typeface="Bookman Old Style" pitchFamily="18" charset="0"/>
              </a:rPr>
              <a:t>В Белгородской </a:t>
            </a:r>
          </a:p>
          <a:p>
            <a:pPr algn="r">
              <a:lnSpc>
                <a:spcPct val="120000"/>
              </a:lnSpc>
            </a:pPr>
            <a:r>
              <a:rPr lang="ru-RU" sz="3300" b="1" dirty="0" smtClean="0">
                <a:solidFill>
                  <a:srgbClr val="0070C0"/>
                </a:solidFill>
                <a:latin typeface="Bookman Old Style" pitchFamily="18" charset="0"/>
              </a:rPr>
              <a:t>крепости</a:t>
            </a:r>
            <a:r>
              <a:rPr lang="ru-RU" sz="5400" b="1" dirty="0" smtClean="0">
                <a:solidFill>
                  <a:srgbClr val="0070C0"/>
                </a:solidFill>
                <a:latin typeface="Bookman Old Style" pitchFamily="18" charset="0"/>
              </a:rPr>
              <a:t>   </a:t>
            </a: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Где происходит действие на этой иллюстрации?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2290" name="Picture 2" descr="https://muffinbook.by/media/illustration/F353E79AD1927BD45E5F74A7D2471058DD83DFED930C14EE9F951C21263F0C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1033"/>
            <a:ext cx="4860032" cy="514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4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964488" cy="4968552"/>
          </a:xfrm>
        </p:spPr>
        <p:txBody>
          <a:bodyPr>
            <a:normAutofit fontScale="92500" lnSpcReduction="10000"/>
          </a:bodyPr>
          <a:lstStyle/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Bookman Old Style" pitchFamily="18" charset="0"/>
              </a:rPr>
              <a:t>             </a:t>
            </a:r>
          </a:p>
          <a:p>
            <a:pPr algn="r"/>
            <a:r>
              <a:rPr lang="ru-RU" sz="5800" b="1" dirty="0" smtClean="0">
                <a:solidFill>
                  <a:srgbClr val="0070C0"/>
                </a:solidFill>
                <a:latin typeface="Bookman Old Style" pitchFamily="18" charset="0"/>
              </a:rPr>
              <a:t>         </a:t>
            </a:r>
            <a: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  <a:t>Казнь Пугачёва </a:t>
            </a:r>
          </a:p>
          <a:p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Что изображено на этой иллюстрация?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1266" name="Picture 2" descr="https://userscontent2.emaze.com/images/c46e863c-6378-4a73-9748-a54b9debeb55/a9147ed4-6b70-4bab-91bc-0999c458b2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904656" cy="407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4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Узнайте героев повести А.С. Пушкина «Капитанская дочка» по их портретному описанию, соотнесите их с именами: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70783"/>
              </p:ext>
            </p:extLst>
          </p:nvPr>
        </p:nvGraphicFramePr>
        <p:xfrm>
          <a:off x="0" y="1988840"/>
          <a:ext cx="9144000" cy="4867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8777"/>
                <a:gridCol w="4005223"/>
              </a:tblGrid>
              <a:tr h="9616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Портретное описание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Герои повести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38568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«…он был лет сорока, росту среднего, худощав и широкоплеч. В чёрной бороде его показывалась проседь; живые большие глаза так и бегали… волоса были острижены в кружок…»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Емельян</a:t>
                      </a:r>
                      <a:r>
                        <a:rPr lang="ru-RU" sz="2800" b="1" baseline="0" dirty="0" smtClean="0">
                          <a:latin typeface="Bookman Old Style" pitchFamily="18" charset="0"/>
                        </a:rPr>
                        <a:t> Пугачёв</a:t>
                      </a:r>
                      <a:endParaRPr lang="ru-RU" sz="28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40488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Екатерина </a:t>
                      </a:r>
                      <a:r>
                        <a:rPr lang="en-US" sz="28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28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75736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Алексей Швабрин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51731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Марья Ивановна Миронова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colors.life/upload/blogs/7e/17/7e1785309de0e83db1b46297169eb5c2_RSZ_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99593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630932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Емельян Пугачёв</a:t>
            </a:r>
          </a:p>
        </p:txBody>
      </p:sp>
    </p:spTree>
    <p:extLst>
      <p:ext uri="{BB962C8B-B14F-4D97-AF65-F5344CB8AC3E}">
        <p14:creationId xmlns:p14="http://schemas.microsoft.com/office/powerpoint/2010/main" val="1620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Узнайте героев повести А.С. Пушкина «Капитанская дочка» по их портретному описанию, соотнесите их с именами: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70783"/>
              </p:ext>
            </p:extLst>
          </p:nvPr>
        </p:nvGraphicFramePr>
        <p:xfrm>
          <a:off x="0" y="1988840"/>
          <a:ext cx="9144000" cy="4867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8777"/>
                <a:gridCol w="4005223"/>
              </a:tblGrid>
              <a:tr h="9616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Портретное описание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Герои повести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38568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«…молодой офицер невысокого роста, с лицом смуглым и отменно некрасивым, но чрезвычайно живым…»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Алексей Швабрин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40488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Екатерина </a:t>
                      </a:r>
                      <a:r>
                        <a:rPr lang="en-US" sz="28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28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75736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Емельян</a:t>
                      </a:r>
                      <a:r>
                        <a:rPr lang="ru-RU" sz="2800" b="1" baseline="0" dirty="0" smtClean="0">
                          <a:latin typeface="Bookman Old Style" pitchFamily="18" charset="0"/>
                        </a:rPr>
                        <a:t> Пугачёв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51731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Марья Ивановна Миронова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kino-teatr.com/news/10468/pv_10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99593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299695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Алексей Швабрин</a:t>
            </a:r>
          </a:p>
        </p:txBody>
      </p:sp>
    </p:spTree>
    <p:extLst>
      <p:ext uri="{BB962C8B-B14F-4D97-AF65-F5344CB8AC3E}">
        <p14:creationId xmlns:p14="http://schemas.microsoft.com/office/powerpoint/2010/main" val="1620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Узнайте героев повести А.С. Пушкина «Капитанская дочка» по их портретному описанию, соотнесите их с именами: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70783"/>
              </p:ext>
            </p:extLst>
          </p:nvPr>
        </p:nvGraphicFramePr>
        <p:xfrm>
          <a:off x="0" y="1988840"/>
          <a:ext cx="9144000" cy="4774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8777"/>
                <a:gridCol w="4005223"/>
              </a:tblGrid>
              <a:tr h="9616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Портретное описание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Герои повести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38568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«…Девушка лет </a:t>
                      </a:r>
                      <a:r>
                        <a:rPr lang="ru-RU" sz="2800" dirty="0" err="1" smtClean="0">
                          <a:latin typeface="Bookman Old Style" pitchFamily="18" charset="0"/>
                        </a:rPr>
                        <a:t>осьмнадцати</a:t>
                      </a:r>
                      <a:r>
                        <a:rPr lang="ru-RU" sz="2800" dirty="0" smtClean="0">
                          <a:latin typeface="Bookman Old Style" pitchFamily="18" charset="0"/>
                        </a:rPr>
                        <a:t>, круглолицая, румяная, с светло-русыми волосами, гладко зачёсанными за уши, которые у неё так и горели…»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Марья Ивановна Миронова</a:t>
                      </a:r>
                    </a:p>
                  </a:txBody>
                  <a:tcPr/>
                </a:tc>
              </a:tr>
              <a:tr h="1040488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Екатерина </a:t>
                      </a:r>
                      <a:r>
                        <a:rPr lang="en-US" sz="28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28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75736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Емельян</a:t>
                      </a:r>
                      <a:r>
                        <a:rPr lang="ru-RU" sz="2800" b="1" baseline="0" dirty="0" smtClean="0">
                          <a:latin typeface="Bookman Old Style" pitchFamily="18" charset="0"/>
                        </a:rPr>
                        <a:t> Пугачёв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51731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Алексей Швабрин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im0-tub-ru.yandex.net/i?id=fa3a836f1ac63771c6daeac3e140454d&amp;n=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99593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5733256"/>
            <a:ext cx="35605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Марья Ивановна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Миронова</a:t>
            </a:r>
          </a:p>
        </p:txBody>
      </p:sp>
    </p:spTree>
    <p:extLst>
      <p:ext uri="{BB962C8B-B14F-4D97-AF65-F5344CB8AC3E}">
        <p14:creationId xmlns:p14="http://schemas.microsoft.com/office/powerpoint/2010/main" val="1620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24544" y="0"/>
            <a:ext cx="946854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Узнайте героев повести А.С. Пушкина «Капитанская дочка» по их портретному описанию, соотнесите их с именами: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70783"/>
              </p:ext>
            </p:extLst>
          </p:nvPr>
        </p:nvGraphicFramePr>
        <p:xfrm>
          <a:off x="0" y="1988840"/>
          <a:ext cx="9144000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8104"/>
                <a:gridCol w="3635896"/>
              </a:tblGrid>
              <a:tr h="67248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Портретное описание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Герои повести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80475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«Она</a:t>
                      </a:r>
                      <a:r>
                        <a:rPr lang="ru-RU" sz="2800" baseline="0" dirty="0" smtClean="0">
                          <a:latin typeface="Bookman Old Style" pitchFamily="18" charset="0"/>
                        </a:rPr>
                        <a:t> была в белом утреннем платье, в ночном чепце и в душегрейке. Ей казалось лет сорок. Лицо её, полное и румяное,  выражало важность и спокойствие, а голубые глаза и лёгкая улыбка имели прелесть неизъяснимую</a:t>
                      </a:r>
                      <a:r>
                        <a:rPr lang="ru-RU" sz="2800" dirty="0" smtClean="0">
                          <a:latin typeface="Bookman Old Style" pitchFamily="18" charset="0"/>
                        </a:rPr>
                        <a:t>»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Bookman Old Style" pitchFamily="18" charset="0"/>
                        </a:rPr>
                        <a:t>Екатерина </a:t>
                      </a:r>
                      <a:r>
                        <a:rPr lang="en-US" sz="28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2800" b="1" dirty="0" smtClean="0">
                        <a:latin typeface="Bookman Old Style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79685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Алексей Швабрин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12494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Емельян</a:t>
                      </a:r>
                      <a:r>
                        <a:rPr lang="ru-RU" sz="2800" b="1" baseline="0" dirty="0" smtClean="0">
                          <a:latin typeface="Bookman Old Style" pitchFamily="18" charset="0"/>
                        </a:rPr>
                        <a:t> Пугачёв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07388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Марья Ивановна Миронова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museumpushkin.ru/assets/images/cientific/lastyear/ye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635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278092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Екатерина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II</a:t>
            </a:r>
            <a:endParaRPr lang="ru-RU" sz="28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468560" y="0"/>
            <a:ext cx="9793088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Задание.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500" dirty="0" smtClean="0">
                <a:latin typeface="Bookman Old Style" pitchFamily="18" charset="0"/>
              </a:rPr>
              <a:t>Соотнесите слова с героями повести</a:t>
            </a:r>
            <a:endParaRPr lang="ru-RU" sz="35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05282"/>
              </p:ext>
            </p:extLst>
          </p:nvPr>
        </p:nvGraphicFramePr>
        <p:xfrm>
          <a:off x="0" y="1397000"/>
          <a:ext cx="9036496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080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Слова героев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Герои повести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man Old Style" pitchFamily="18" charset="0"/>
                        </a:rPr>
                        <a:t>«Нет, пускай послужит он в армии, до потянет лямку, да понюхает пороху…»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Андрей Петрович Гринёв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man Old Style" pitchFamily="18" charset="0"/>
                        </a:rPr>
                        <a:t>«Рано Пётр Андреевич, рано начинаешь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гулять…»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Савельич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man Old Style" pitchFamily="18" charset="0"/>
                        </a:rPr>
                        <a:t>«Казнить так казнить, миловать, так миловать»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Bookman Old Style" pitchFamily="18" charset="0"/>
                        </a:rPr>
                        <a:t>Пугачёв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 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3446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man Old Style" pitchFamily="18" charset="0"/>
                        </a:rPr>
                        <a:t>«… и помни пословицу: береги платье </a:t>
                      </a:r>
                      <a:r>
                        <a:rPr lang="ru-RU" sz="2400" dirty="0" err="1" smtClean="0">
                          <a:latin typeface="Bookman Old Style" pitchFamily="18" charset="0"/>
                        </a:rPr>
                        <a:t>снову</a:t>
                      </a:r>
                      <a:r>
                        <a:rPr lang="ru-RU" sz="2400" dirty="0" smtClean="0">
                          <a:latin typeface="Bookman Old Style" pitchFamily="18" charset="0"/>
                        </a:rPr>
                        <a:t>, а честь смолоду»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Bookman Old Style" pitchFamily="18" charset="0"/>
                        </a:rPr>
                        <a:t>Андрей Петрович Гринёв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man Old Style" pitchFamily="18" charset="0"/>
                        </a:rPr>
                        <a:t>«Что ж вы, детушки, стоите? Умирать, так умирать: дело служивое!»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Bookman Old Style" pitchFamily="18" charset="0"/>
                        </a:rPr>
                        <a:t>Капитан Миронов</a:t>
                      </a:r>
                    </a:p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436096" y="2060848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3212976"/>
            <a:ext cx="3456384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4005064"/>
            <a:ext cx="345638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4869160"/>
            <a:ext cx="345638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5733256"/>
            <a:ext cx="345638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46340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79838" y="2852738"/>
            <a:ext cx="1944290" cy="1296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Пётр </a:t>
            </a:r>
          </a:p>
          <a:p>
            <a:pPr algn="ctr">
              <a:defRPr/>
            </a:pPr>
            <a:r>
              <a:rPr lang="ru-RU" dirty="0"/>
              <a:t>Андреевич Гринёв</a:t>
            </a:r>
          </a:p>
        </p:txBody>
      </p:sp>
      <p:sp>
        <p:nvSpPr>
          <p:cNvPr id="3" name="Овал 2"/>
          <p:cNvSpPr/>
          <p:nvPr/>
        </p:nvSpPr>
        <p:spPr>
          <a:xfrm>
            <a:off x="2843809" y="908050"/>
            <a:ext cx="1799630" cy="12969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бунт, восстание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716463" y="981075"/>
            <a:ext cx="15113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военная служба</a:t>
            </a:r>
          </a:p>
        </p:txBody>
      </p:sp>
      <p:sp>
        <p:nvSpPr>
          <p:cNvPr id="5" name="Овал 4"/>
          <p:cNvSpPr/>
          <p:nvPr/>
        </p:nvSpPr>
        <p:spPr>
          <a:xfrm>
            <a:off x="2051050" y="1989138"/>
            <a:ext cx="1368425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семья</a:t>
            </a:r>
          </a:p>
        </p:txBody>
      </p:sp>
      <p:sp>
        <p:nvSpPr>
          <p:cNvPr id="6" name="Овал 5"/>
          <p:cNvSpPr/>
          <p:nvPr/>
        </p:nvSpPr>
        <p:spPr>
          <a:xfrm>
            <a:off x="5651500" y="2133600"/>
            <a:ext cx="1728812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верность долгу, присяге</a:t>
            </a:r>
          </a:p>
        </p:txBody>
      </p:sp>
      <p:sp>
        <p:nvSpPr>
          <p:cNvPr id="7" name="Овал 6"/>
          <p:cNvSpPr/>
          <p:nvPr/>
        </p:nvSpPr>
        <p:spPr>
          <a:xfrm>
            <a:off x="2195513" y="3500438"/>
            <a:ext cx="1368425" cy="1296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любовь</a:t>
            </a:r>
          </a:p>
        </p:txBody>
      </p:sp>
      <p:sp>
        <p:nvSpPr>
          <p:cNvPr id="8" name="Овал 7"/>
          <p:cNvSpPr/>
          <p:nvPr/>
        </p:nvSpPr>
        <p:spPr>
          <a:xfrm>
            <a:off x="6011863" y="3573463"/>
            <a:ext cx="1512465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благо-</a:t>
            </a:r>
          </a:p>
          <a:p>
            <a:pPr algn="ctr">
              <a:defRPr/>
            </a:pPr>
            <a:r>
              <a:rPr lang="ru-RU" dirty="0"/>
              <a:t>родство</a:t>
            </a:r>
          </a:p>
        </p:txBody>
      </p:sp>
      <p:sp>
        <p:nvSpPr>
          <p:cNvPr id="9" name="Овал 8"/>
          <p:cNvSpPr/>
          <p:nvPr/>
        </p:nvSpPr>
        <p:spPr>
          <a:xfrm>
            <a:off x="2843808" y="4652963"/>
            <a:ext cx="1656755" cy="1296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мило-</a:t>
            </a:r>
          </a:p>
          <a:p>
            <a:pPr algn="ctr">
              <a:defRPr/>
            </a:pPr>
            <a:r>
              <a:rPr lang="ru-RU" dirty="0" err="1"/>
              <a:t>сердие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87900" y="4581525"/>
            <a:ext cx="1368425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вражда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5650" y="115888"/>
            <a:ext cx="1728788" cy="1296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Пугачёв, его </a:t>
            </a:r>
            <a:r>
              <a:rPr lang="ru-RU" dirty="0" err="1"/>
              <a:t>приспеш-ники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88125" y="0"/>
            <a:ext cx="2232025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инвалиды Белгородской крепости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0" y="1916113"/>
            <a:ext cx="1979613" cy="1296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семьи</a:t>
            </a:r>
          </a:p>
          <a:p>
            <a:pPr algn="ctr">
              <a:defRPr/>
            </a:pPr>
            <a:r>
              <a:rPr lang="ru-RU" dirty="0"/>
              <a:t>Гринёвых и Мироновых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7452320" y="1484313"/>
            <a:ext cx="1691680" cy="1296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 время осады крепости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0" y="3789363"/>
            <a:ext cx="205172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Маше Мироновой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7236296" y="4437063"/>
            <a:ext cx="1907704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</a:t>
            </a:r>
            <a:r>
              <a:rPr lang="ru-RU" dirty="0" err="1"/>
              <a:t>отноше-ниях</a:t>
            </a:r>
            <a:r>
              <a:rPr lang="ru-RU" dirty="0"/>
              <a:t> с Пугачёвым</a:t>
            </a:r>
          </a:p>
        </p:txBody>
      </p:sp>
      <p:sp>
        <p:nvSpPr>
          <p:cNvPr id="17" name="Овал 16"/>
          <p:cNvSpPr/>
          <p:nvPr/>
        </p:nvSpPr>
        <p:spPr>
          <a:xfrm>
            <a:off x="827584" y="5562600"/>
            <a:ext cx="2015629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вожатому- Пугачёву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43663" y="5562600"/>
            <a:ext cx="165735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Швабрин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140200" y="2276475"/>
            <a:ext cx="21590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004048" y="2276872"/>
            <a:ext cx="215900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347864" y="2924944"/>
            <a:ext cx="576263" cy="28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563888" y="3861048"/>
            <a:ext cx="360363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067175" y="4149725"/>
            <a:ext cx="28892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932363" y="4149725"/>
            <a:ext cx="2159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08104" y="3861048"/>
            <a:ext cx="64770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835150" y="2708275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619250" y="4221163"/>
            <a:ext cx="720725" cy="14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699792" y="5733256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084168" y="5517232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235825" y="4508500"/>
            <a:ext cx="32385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7235825" y="2420938"/>
            <a:ext cx="504825" cy="14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2339752" y="1052736"/>
            <a:ext cx="647700" cy="28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300788" y="1125538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436096" y="2996952"/>
            <a:ext cx="360362" cy="14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27" name="Прямоугольник 64"/>
          <p:cNvSpPr>
            <a:spLocks noChangeArrowheads="1"/>
          </p:cNvSpPr>
          <p:nvPr/>
        </p:nvSpPr>
        <p:spPr bwMode="auto">
          <a:xfrm>
            <a:off x="3132138" y="115888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Кластер</a:t>
            </a:r>
            <a:r>
              <a:rPr lang="ru-RU" sz="3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>Домашнее задание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772816"/>
            <a:ext cx="7992888" cy="4266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Bookman Old Style" pitchFamily="18" charset="0"/>
              </a:rPr>
              <a:t>Письменно ответить на вопрос: </a:t>
            </a:r>
            <a:r>
              <a:rPr lang="ru-RU" sz="3200" b="1" dirty="0" smtClean="0">
                <a:latin typeface="Bookman Old Style" pitchFamily="18" charset="0"/>
              </a:rPr>
              <a:t>«Чему меня научила повесть «Капитанская дочка (какие вопросы поднимает автор, чему учит, удачно ли подобран эпиграф к повести…» </a:t>
            </a:r>
          </a:p>
          <a:p>
            <a:pPr algn="ctr">
              <a:buNone/>
            </a:pPr>
            <a:r>
              <a:rPr lang="ru-RU" sz="3200" dirty="0" smtClean="0">
                <a:latin typeface="Bookman Old Style" pitchFamily="18" charset="0"/>
              </a:rPr>
              <a:t>(написать сочинение-рассуждение)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52928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Связи между различными явлениями, возникающими в вашем уме, психологи называют 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>ассоциациями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275856" y="764704"/>
            <a:ext cx="144016" cy="2880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076056" y="836712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211960" y="1484784"/>
            <a:ext cx="72008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95936" y="2204864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3140968"/>
            <a:ext cx="2880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139952" y="2852936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475656" y="3573016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427984" y="3573016"/>
            <a:ext cx="72008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660232" y="3573016"/>
            <a:ext cx="72008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92280" y="3789040"/>
            <a:ext cx="36004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148064" y="4293096"/>
            <a:ext cx="144016" cy="2160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55776" y="5229200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03848" y="5229200"/>
            <a:ext cx="2880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499992" y="4941168"/>
            <a:ext cx="144016" cy="2880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684213" y="1844675"/>
            <a:ext cx="7747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0236" y="1628800"/>
            <a:ext cx="800353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>
                  <a:solidFill>
                    <a:srgbClr val="0000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13690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>Тема: </a:t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А.С. Пушкин «Капитанская дочка» – итоговый урок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72808" cy="410445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FF"/>
                </a:solidFill>
                <a:latin typeface="Bookman Old Style" pitchFamily="18" charset="0"/>
              </a:rPr>
              <a:t>Цель:</a:t>
            </a:r>
            <a:r>
              <a:rPr lang="ru-RU" sz="5400" dirty="0" smtClean="0">
                <a:latin typeface="Bookman Old Style" pitchFamily="18" charset="0"/>
              </a:rPr>
              <a:t> </a:t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dirty="0" smtClean="0">
                <a:latin typeface="Bookman Old Style" pitchFamily="18" charset="0"/>
              </a:rPr>
              <a:t>повторить произведение А.С. Пушкина «Капитанская дочка»</a:t>
            </a:r>
            <a:endParaRPr lang="ru-RU" sz="5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00FF"/>
                </a:solidFill>
                <a:latin typeface="Bookman Old Style" pitchFamily="18" charset="0"/>
              </a:rPr>
              <a:t>Основные особенности повести А.С. Пушкина «Капитанская дочка»</a:t>
            </a:r>
            <a:endParaRPr lang="ru-RU" sz="32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784976" cy="56612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Задание.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Дополните предложения.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	Жанр</a:t>
            </a:r>
            <a:r>
              <a:rPr lang="ru-RU" sz="3200" dirty="0" smtClean="0">
                <a:latin typeface="Bookman Old Style" pitchFamily="18" charset="0"/>
              </a:rPr>
              <a:t> – историческая повесть в соединении с семейной хроникой.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	Основа</a:t>
            </a:r>
            <a:r>
              <a:rPr lang="ru-RU" sz="3200" dirty="0" smtClean="0">
                <a:latin typeface="Bookman Old Style" pitchFamily="18" charset="0"/>
              </a:rPr>
              <a:t> – исторические события.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	Герои</a:t>
            </a:r>
            <a:r>
              <a:rPr lang="ru-RU" sz="3200" dirty="0" smtClean="0">
                <a:latin typeface="Bookman Old Style" pitchFamily="18" charset="0"/>
              </a:rPr>
              <a:t> – исторические и вымышленные.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	Сюжет</a:t>
            </a:r>
            <a:r>
              <a:rPr lang="ru-RU" sz="3200" dirty="0" smtClean="0">
                <a:latin typeface="Bookman Old Style" pitchFamily="18" charset="0"/>
              </a:rPr>
              <a:t> – события и судьбы простых людей во время драматических событий.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	Основа конфликта</a:t>
            </a:r>
            <a:r>
              <a:rPr lang="ru-RU" sz="3200" dirty="0" smtClean="0">
                <a:latin typeface="Bookman Old Style" pitchFamily="18" charset="0"/>
              </a:rPr>
              <a:t> – борьба двух лагерей: дворянского и народного.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1916832"/>
            <a:ext cx="2952328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2348880"/>
            <a:ext cx="201622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924944"/>
            <a:ext cx="3024336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3501008"/>
            <a:ext cx="3168352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4077072"/>
            <a:ext cx="1872208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077072"/>
            <a:ext cx="1584176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6021288"/>
            <a:ext cx="273630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6021288"/>
            <a:ext cx="2232248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6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Задание. Расставьте по порядку основные события повести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612560" cy="5112568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любовь к Маше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отъезд Петра Гринёва в Белгородскую крепость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спасение Маши Мироновой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взятие Белгородской крепости Пугачёвым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арест     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Гринёв в отряде </a:t>
            </a:r>
            <a:r>
              <a:rPr lang="ru-RU" sz="2800" b="1" dirty="0" err="1" smtClean="0">
                <a:latin typeface="Bookman Old Style" pitchFamily="18" charset="0"/>
              </a:rPr>
              <a:t>Зурина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помилование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дуэль со Швабриным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суд 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Проверьте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8964488" cy="5760640"/>
          </a:xfrm>
        </p:spPr>
        <p:txBody>
          <a:bodyPr>
            <a:noAutofit/>
          </a:bodyPr>
          <a:lstStyle/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Отъезд Петра Гринёва в Белгородскую крепость 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Любовь к Маше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Дуэль со Швабриным  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Взятие Белгородской крепости Пугачёвым  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Спасение Маши Мироновой 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Гринёв в отряде </a:t>
            </a:r>
            <a:r>
              <a:rPr lang="ru-RU" sz="2800" b="1" dirty="0" err="1" smtClean="0">
                <a:latin typeface="Bookman Old Style" pitchFamily="18" charset="0"/>
              </a:rPr>
              <a:t>Зурина</a:t>
            </a:r>
            <a:endParaRPr lang="ru-RU" sz="2800" b="1" dirty="0" smtClean="0">
              <a:latin typeface="Bookman Old Style" pitchFamily="18" charset="0"/>
            </a:endParaRP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Арест 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Суд       </a:t>
            </a:r>
          </a:p>
          <a:p>
            <a:pPr marL="56007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latin typeface="Bookman Old Style" pitchFamily="18" charset="0"/>
              </a:rPr>
              <a:t>Помилование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О каких исторических событиях идёт речь в повести «Капитанская дочка?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2213</TotalTime>
  <Words>650</Words>
  <Application>Microsoft Office PowerPoint</Application>
  <PresentationFormat>Экран (4:3)</PresentationFormat>
  <Paragraphs>179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Открытый урок литературы в 10 классе по теме: «Капитанская дочка»</vt:lpstr>
      <vt:lpstr> Будем строить   ассоциативные   цепочки. </vt:lpstr>
      <vt:lpstr>Связи между различными явлениями, возникающими в вашем уме, психологи называют ассоциациями.</vt:lpstr>
      <vt:lpstr>Тема:  А.С. Пушкин «Капитанская дочка» – итоговый урок</vt:lpstr>
      <vt:lpstr>Цель:  повторить произведение А.С. Пушкина «Капитанская дочка»</vt:lpstr>
      <vt:lpstr>Основные особенности повести А.С. Пушкина «Капитанская дочка»</vt:lpstr>
      <vt:lpstr>Задание. Расставьте по порядку основные события повести</vt:lpstr>
      <vt:lpstr>Проверьте </vt:lpstr>
      <vt:lpstr>О каких исторических событиях идёт речь в повести «Капитанская дочка?</vt:lpstr>
      <vt:lpstr>В повести «Капитанская дочка» идёт речь о крестьянской войне под предводительством Пугачёва.</vt:lpstr>
      <vt:lpstr>1.Задание. Выберите один правильный ответ. </vt:lpstr>
      <vt:lpstr>2.Задание. Выберите один правильный ответ. </vt:lpstr>
      <vt:lpstr>3.Задание. Выберите один правильный ответ. </vt:lpstr>
      <vt:lpstr>4.Задание. Выберите один правильный ответ. </vt:lpstr>
      <vt:lpstr>5.Задание. Выберите один правильный ответ. </vt:lpstr>
      <vt:lpstr>6.Задание. Выберите один правильный ответ. </vt:lpstr>
      <vt:lpstr>Блиц-опрос  </vt:lpstr>
      <vt:lpstr>Задание. Что изображено на этой иллюстрации? </vt:lpstr>
      <vt:lpstr>Задание. Кто изображён на этой иллюстрации? </vt:lpstr>
      <vt:lpstr>Задание. Где происходит действие на этой иллюстрации? </vt:lpstr>
      <vt:lpstr>Задание. Что изображено на этой иллюстрация? </vt:lpstr>
      <vt:lpstr>Задание. Узнайте героев повести А.С. Пушкина «Капитанская дочка» по их портретному описанию, соотнесите их с именами:</vt:lpstr>
      <vt:lpstr>Задание. Узнайте героев повести А.С. Пушкина «Капитанская дочка» по их портретному описанию, соотнесите их с именами:</vt:lpstr>
      <vt:lpstr>Задание. Узнайте героев повести А.С. Пушкина «Капитанская дочка» по их портретному описанию, соотнесите их с именами:</vt:lpstr>
      <vt:lpstr>Задание. Узнайте героев повести А.С. Пушкина «Капитанская дочка» по их портретному описанию, соотнесите их с именами:</vt:lpstr>
      <vt:lpstr>Задание. Соотнесите слова с героями повести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 Н.В. Гоголя</dc:title>
  <dc:creator>Ольга Шаркова</dc:creator>
  <cp:lastModifiedBy>vsv</cp:lastModifiedBy>
  <cp:revision>108</cp:revision>
  <dcterms:created xsi:type="dcterms:W3CDTF">2017-02-24T07:45:07Z</dcterms:created>
  <dcterms:modified xsi:type="dcterms:W3CDTF">2021-12-14T02:25:18Z</dcterms:modified>
</cp:coreProperties>
</file>