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9"/>
  </p:notesMasterIdLst>
  <p:handoutMasterIdLst>
    <p:handoutMasterId r:id="rId20"/>
  </p:handoutMasterIdLst>
  <p:sldIdLst>
    <p:sldId id="256" r:id="rId2"/>
    <p:sldId id="257" r:id="rId3"/>
    <p:sldId id="281" r:id="rId4"/>
    <p:sldId id="259" r:id="rId5"/>
    <p:sldId id="260" r:id="rId6"/>
    <p:sldId id="277" r:id="rId7"/>
    <p:sldId id="278" r:id="rId8"/>
    <p:sldId id="279" r:id="rId9"/>
    <p:sldId id="261" r:id="rId10"/>
    <p:sldId id="280" r:id="rId11"/>
    <p:sldId id="282" r:id="rId12"/>
    <p:sldId id="286" r:id="rId13"/>
    <p:sldId id="283" r:id="rId14"/>
    <p:sldId id="285" r:id="rId15"/>
    <p:sldId id="288" r:id="rId16"/>
    <p:sldId id="289" r:id="rId17"/>
    <p:sldId id="284" r:id="rId18"/>
  </p:sldIdLst>
  <p:sldSz cx="6858000" cy="9144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Times New Roman" charset="0"/>
      </a:defRPr>
    </a:lvl1pPr>
    <a:lvl2pPr marL="457200" algn="l" rtl="0" fontAlgn="base">
      <a:spcBef>
        <a:spcPct val="0"/>
      </a:spcBef>
      <a:spcAft>
        <a:spcPct val="0"/>
      </a:spcAft>
      <a:defRPr kern="1200">
        <a:solidFill>
          <a:schemeClr val="tx1"/>
        </a:solidFill>
        <a:latin typeface="Arial" charset="0"/>
        <a:ea typeface="+mn-ea"/>
        <a:cs typeface="Times New Roman" charset="0"/>
      </a:defRPr>
    </a:lvl2pPr>
    <a:lvl3pPr marL="914400" algn="l" rtl="0" fontAlgn="base">
      <a:spcBef>
        <a:spcPct val="0"/>
      </a:spcBef>
      <a:spcAft>
        <a:spcPct val="0"/>
      </a:spcAft>
      <a:defRPr kern="1200">
        <a:solidFill>
          <a:schemeClr val="tx1"/>
        </a:solidFill>
        <a:latin typeface="Arial" charset="0"/>
        <a:ea typeface="+mn-ea"/>
        <a:cs typeface="Times New Roman" charset="0"/>
      </a:defRPr>
    </a:lvl3pPr>
    <a:lvl4pPr marL="1371600" algn="l" rtl="0" fontAlgn="base">
      <a:spcBef>
        <a:spcPct val="0"/>
      </a:spcBef>
      <a:spcAft>
        <a:spcPct val="0"/>
      </a:spcAft>
      <a:defRPr kern="1200">
        <a:solidFill>
          <a:schemeClr val="tx1"/>
        </a:solidFill>
        <a:latin typeface="Arial" charset="0"/>
        <a:ea typeface="+mn-ea"/>
        <a:cs typeface="Times New Roman" charset="0"/>
      </a:defRPr>
    </a:lvl4pPr>
    <a:lvl5pPr marL="1828800" algn="l" rtl="0" fontAlgn="base">
      <a:spcBef>
        <a:spcPct val="0"/>
      </a:spcBef>
      <a:spcAft>
        <a:spcPct val="0"/>
      </a:spcAft>
      <a:defRPr kern="1200">
        <a:solidFill>
          <a:schemeClr val="tx1"/>
        </a:solidFill>
        <a:latin typeface="Arial" charset="0"/>
        <a:ea typeface="+mn-ea"/>
        <a:cs typeface="Times New Roman" charset="0"/>
      </a:defRPr>
    </a:lvl5pPr>
    <a:lvl6pPr marL="2286000" algn="l" defTabSz="914400" rtl="0" eaLnBrk="1" latinLnBrk="0" hangingPunct="1">
      <a:defRPr kern="1200">
        <a:solidFill>
          <a:schemeClr val="tx1"/>
        </a:solidFill>
        <a:latin typeface="Arial" charset="0"/>
        <a:ea typeface="+mn-ea"/>
        <a:cs typeface="Times New Roman" charset="0"/>
      </a:defRPr>
    </a:lvl6pPr>
    <a:lvl7pPr marL="2743200" algn="l" defTabSz="914400" rtl="0" eaLnBrk="1" latinLnBrk="0" hangingPunct="1">
      <a:defRPr kern="1200">
        <a:solidFill>
          <a:schemeClr val="tx1"/>
        </a:solidFill>
        <a:latin typeface="Arial" charset="0"/>
        <a:ea typeface="+mn-ea"/>
        <a:cs typeface="Times New Roman" charset="0"/>
      </a:defRPr>
    </a:lvl7pPr>
    <a:lvl8pPr marL="3200400" algn="l" defTabSz="914400" rtl="0" eaLnBrk="1" latinLnBrk="0" hangingPunct="1">
      <a:defRPr kern="1200">
        <a:solidFill>
          <a:schemeClr val="tx1"/>
        </a:solidFill>
        <a:latin typeface="Arial" charset="0"/>
        <a:ea typeface="+mn-ea"/>
        <a:cs typeface="Times New Roman" charset="0"/>
      </a:defRPr>
    </a:lvl8pPr>
    <a:lvl9pPr marL="3657600" algn="l" defTabSz="914400" rtl="0" eaLnBrk="1" latinLnBrk="0" hangingPunct="1">
      <a:defRPr kern="1200">
        <a:solidFill>
          <a:schemeClr val="tx1"/>
        </a:solidFill>
        <a:latin typeface="Arial" charset="0"/>
        <a:ea typeface="+mn-ea"/>
        <a:cs typeface="Times New Roman"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999FF"/>
    <a:srgbClr val="002776"/>
    <a:srgbClr val="00339A"/>
    <a:srgbClr val="0131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Средний стиль 3 - акцент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9" autoAdjust="0"/>
    <p:restoredTop sz="94660"/>
  </p:normalViewPr>
  <p:slideViewPr>
    <p:cSldViewPr>
      <p:cViewPr varScale="1">
        <p:scale>
          <a:sx n="51" d="100"/>
          <a:sy n="51" d="100"/>
        </p:scale>
        <p:origin x="-2268" y="-102"/>
      </p:cViewPr>
      <p:guideLst>
        <p:guide orient="horz" pos="5759"/>
        <p:guide pos="216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2040"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BCCECD0-E110-414A-8C28-AD9F59DC8846}" type="datetimeFigureOut">
              <a:rPr lang="ru-RU"/>
              <a:pPr>
                <a:defRPr/>
              </a:pPr>
              <a:t>15.01.2018</a:t>
            </a:fld>
            <a:endParaRPr lang="ru-R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2C7C7F4-8883-4A59-A376-FAC007BBB9B6}" type="slidenum">
              <a:rPr lang="ru-RU"/>
              <a:pPr>
                <a:defRPr/>
              </a:pPr>
              <a:t>‹#›</a:t>
            </a:fld>
            <a:endParaRPr lang="ru-RU"/>
          </a:p>
        </p:txBody>
      </p:sp>
    </p:spTree>
    <p:extLst>
      <p:ext uri="{BB962C8B-B14F-4D97-AF65-F5344CB8AC3E}">
        <p14:creationId xmlns:p14="http://schemas.microsoft.com/office/powerpoint/2010/main" val="415393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5881573-36BF-48BC-B000-8EDDCAE23CB3}" type="datetimeFigureOut">
              <a:rPr lang="ru-RU"/>
              <a:pPr>
                <a:defRPr/>
              </a:pPr>
              <a:t>15.01.2018</a:t>
            </a:fld>
            <a:endParaRPr lang="ru-RU"/>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Click to edit Master text styles</a:t>
            </a:r>
          </a:p>
          <a:p>
            <a:pPr lvl="1"/>
            <a:r>
              <a:rPr lang="ru-RU" noProof="0" smtClean="0"/>
              <a:t>Second level</a:t>
            </a:r>
          </a:p>
          <a:p>
            <a:pPr lvl="2"/>
            <a:r>
              <a:rPr lang="ru-RU" noProof="0" smtClean="0"/>
              <a:t>Third level</a:t>
            </a:r>
          </a:p>
          <a:p>
            <a:pPr lvl="3"/>
            <a:r>
              <a:rPr lang="ru-RU" noProof="0" smtClean="0"/>
              <a:t>Fourth level</a:t>
            </a:r>
          </a:p>
          <a:p>
            <a:pPr lvl="4"/>
            <a:r>
              <a:rPr lang="ru-RU" noProof="0" smtClean="0"/>
              <a:t>Fifth level</a:t>
            </a:r>
            <a:endParaRPr lang="ru-R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B9BCDF3-793F-4B30-8CBD-1520144CF5B2}" type="slidenum">
              <a:rPr lang="ru-RU"/>
              <a:pPr>
                <a:defRPr/>
              </a:pPr>
              <a:t>‹#›</a:t>
            </a:fld>
            <a:endParaRPr lang="ru-RU"/>
          </a:p>
        </p:txBody>
      </p:sp>
    </p:spTree>
    <p:extLst>
      <p:ext uri="{BB962C8B-B14F-4D97-AF65-F5344CB8AC3E}">
        <p14:creationId xmlns:p14="http://schemas.microsoft.com/office/powerpoint/2010/main" val="6123482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FCB0F2-384A-4AA6-AD9A-0274DC55F17D}" type="slidenum">
              <a:rPr lang="ru-RU" smtClean="0"/>
              <a:pPr fontAlgn="base">
                <a:spcBef>
                  <a:spcPct val="0"/>
                </a:spcBef>
                <a:spcAft>
                  <a:spcPct val="0"/>
                </a:spcAft>
                <a:defRPr/>
              </a:pPr>
              <a:t>1</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BA89C9-09AB-442F-887C-2EDA903CB4EA}" type="slidenum">
              <a:rPr lang="ru-RU" smtClean="0"/>
              <a:pPr fontAlgn="base">
                <a:spcBef>
                  <a:spcPct val="0"/>
                </a:spcBef>
                <a:spcAft>
                  <a:spcPct val="0"/>
                </a:spcAft>
                <a:defRPr/>
              </a:pPr>
              <a:t>2</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BA89C9-09AB-442F-887C-2EDA903CB4EA}" type="slidenum">
              <a:rPr lang="ru-RU" smtClean="0"/>
              <a:pPr fontAlgn="base">
                <a:spcBef>
                  <a:spcPct val="0"/>
                </a:spcBef>
                <a:spcAft>
                  <a:spcPct val="0"/>
                </a:spcAft>
                <a:defRPr/>
              </a:pPr>
              <a:t>3</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80A8F134-E823-4FC9-BF59-7CA3B40080F7}" type="datetimeFigureOut">
              <a:rPr lang="ru-RU"/>
              <a:pPr>
                <a:defRPr/>
              </a:pPr>
              <a:t>15.01.2018</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9CDDCE3-1873-49A1-BB96-45F15DBF0455}" type="slidenum">
              <a:rPr lang="ru-RU"/>
              <a:pPr>
                <a:defRPr/>
              </a:pPr>
              <a:t>‹#›</a:t>
            </a:fld>
            <a:endParaRPr lang="ru-RU"/>
          </a:p>
        </p:txBody>
      </p:sp>
    </p:spTree>
    <p:extLst>
      <p:ext uri="{BB962C8B-B14F-4D97-AF65-F5344CB8AC3E}">
        <p14:creationId xmlns:p14="http://schemas.microsoft.com/office/powerpoint/2010/main" val="699982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926974FA-113C-4BC5-B2D8-CF3B41DE7025}" type="datetimeFigureOut">
              <a:rPr lang="ru-RU"/>
              <a:pPr>
                <a:defRPr/>
              </a:pPr>
              <a:t>15.01.2018</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709D714-EED6-43C9-B654-946DA4467BD2}" type="slidenum">
              <a:rPr lang="ru-RU"/>
              <a:pPr>
                <a:defRPr/>
              </a:pPr>
              <a:t>‹#›</a:t>
            </a:fld>
            <a:endParaRPr lang="ru-RU"/>
          </a:p>
        </p:txBody>
      </p:sp>
    </p:spTree>
    <p:extLst>
      <p:ext uri="{BB962C8B-B14F-4D97-AF65-F5344CB8AC3E}">
        <p14:creationId xmlns:p14="http://schemas.microsoft.com/office/powerpoint/2010/main" val="2318066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886325" y="812800"/>
            <a:ext cx="1457325" cy="7315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14350" y="812800"/>
            <a:ext cx="4257675" cy="7315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B34A0AC3-04C5-4975-B0B7-88BB317B28F1}" type="datetimeFigureOut">
              <a:rPr lang="ru-RU"/>
              <a:pPr>
                <a:defRPr/>
              </a:pPr>
              <a:t>15.01.2018</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4862B4B-5884-469D-A11D-538F38B5EE94}" type="slidenum">
              <a:rPr lang="ru-RU"/>
              <a:pPr>
                <a:defRPr/>
              </a:pPr>
              <a:t>‹#›</a:t>
            </a:fld>
            <a:endParaRPr lang="ru-RU"/>
          </a:p>
        </p:txBody>
      </p:sp>
    </p:spTree>
    <p:extLst>
      <p:ext uri="{BB962C8B-B14F-4D97-AF65-F5344CB8AC3E}">
        <p14:creationId xmlns:p14="http://schemas.microsoft.com/office/powerpoint/2010/main" val="2965411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01629737-A4D3-4CFE-B1FA-1770BE02BAAB}" type="datetimeFigureOut">
              <a:rPr lang="ru-RU"/>
              <a:pPr>
                <a:defRPr/>
              </a:pPr>
              <a:t>15.01.2018</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C0D05A1-D209-4037-A7EB-22E0C3172CB9}" type="slidenum">
              <a:rPr lang="ru-RU"/>
              <a:pPr>
                <a:defRPr/>
              </a:pPr>
              <a:t>‹#›</a:t>
            </a:fld>
            <a:endParaRPr lang="ru-RU"/>
          </a:p>
        </p:txBody>
      </p:sp>
    </p:spTree>
    <p:extLst>
      <p:ext uri="{BB962C8B-B14F-4D97-AF65-F5344CB8AC3E}">
        <p14:creationId xmlns:p14="http://schemas.microsoft.com/office/powerpoint/2010/main" val="94476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F89CC2F9-D8FD-4A07-91E4-27AB7072617C}" type="datetimeFigureOut">
              <a:rPr lang="ru-RU"/>
              <a:pPr>
                <a:defRPr/>
              </a:pPr>
              <a:t>15.01.2018</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6ED626A-26B3-43E3-9C71-06430B97F993}" type="slidenum">
              <a:rPr lang="ru-RU"/>
              <a:pPr>
                <a:defRPr/>
              </a:pPr>
              <a:t>‹#›</a:t>
            </a:fld>
            <a:endParaRPr lang="ru-RU"/>
          </a:p>
        </p:txBody>
      </p:sp>
    </p:spTree>
    <p:extLst>
      <p:ext uri="{BB962C8B-B14F-4D97-AF65-F5344CB8AC3E}">
        <p14:creationId xmlns:p14="http://schemas.microsoft.com/office/powerpoint/2010/main" val="3918424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14350" y="2641600"/>
            <a:ext cx="28575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641600"/>
            <a:ext cx="28575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8AE18168-9D0B-4717-AF25-8F738721D639}" type="datetimeFigureOut">
              <a:rPr lang="ru-RU"/>
              <a:pPr>
                <a:defRPr/>
              </a:pPr>
              <a:t>15.01.2018</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68E5322-2BDC-4824-A033-204F5B08D91E}" type="slidenum">
              <a:rPr lang="ru-RU"/>
              <a:pPr>
                <a:defRPr/>
              </a:pPr>
              <a:t>‹#›</a:t>
            </a:fld>
            <a:endParaRPr lang="ru-RU"/>
          </a:p>
        </p:txBody>
      </p:sp>
    </p:spTree>
    <p:extLst>
      <p:ext uri="{BB962C8B-B14F-4D97-AF65-F5344CB8AC3E}">
        <p14:creationId xmlns:p14="http://schemas.microsoft.com/office/powerpoint/2010/main" val="115282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7BB1F2D6-1C99-4B0A-8010-99EEFE1A64DF}" type="datetimeFigureOut">
              <a:rPr lang="ru-RU"/>
              <a:pPr>
                <a:defRPr/>
              </a:pPr>
              <a:t>15.01.2018</a:t>
            </a:fld>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B2C01E37-C472-4B9C-9029-55C42A059751}" type="slidenum">
              <a:rPr lang="ru-RU"/>
              <a:pPr>
                <a:defRPr/>
              </a:pPr>
              <a:t>‹#›</a:t>
            </a:fld>
            <a:endParaRPr lang="ru-RU"/>
          </a:p>
        </p:txBody>
      </p:sp>
    </p:spTree>
    <p:extLst>
      <p:ext uri="{BB962C8B-B14F-4D97-AF65-F5344CB8AC3E}">
        <p14:creationId xmlns:p14="http://schemas.microsoft.com/office/powerpoint/2010/main" val="1994210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7542E1B0-2A83-4A3A-97F0-3472540F34A0}" type="datetimeFigureOut">
              <a:rPr lang="ru-RU"/>
              <a:pPr>
                <a:defRPr/>
              </a:pPr>
              <a:t>15.01.2018</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F96C0B6F-BEAD-472B-9E6C-BDF064347285}" type="slidenum">
              <a:rPr lang="ru-RU"/>
              <a:pPr>
                <a:defRPr/>
              </a:pPr>
              <a:t>‹#›</a:t>
            </a:fld>
            <a:endParaRPr lang="ru-RU"/>
          </a:p>
        </p:txBody>
      </p:sp>
    </p:spTree>
    <p:extLst>
      <p:ext uri="{BB962C8B-B14F-4D97-AF65-F5344CB8AC3E}">
        <p14:creationId xmlns:p14="http://schemas.microsoft.com/office/powerpoint/2010/main" val="853219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4E426C6-ED7E-4C58-8387-02B0986115A9}" type="datetimeFigureOut">
              <a:rPr lang="ru-RU"/>
              <a:pPr>
                <a:defRPr/>
              </a:pPr>
              <a:t>15.01.2018</a:t>
            </a:fld>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90353B02-C6ED-4686-B1E7-D981652AEF1D}" type="slidenum">
              <a:rPr lang="ru-RU"/>
              <a:pPr>
                <a:defRPr/>
              </a:pPr>
              <a:t>‹#›</a:t>
            </a:fld>
            <a:endParaRPr lang="ru-RU"/>
          </a:p>
        </p:txBody>
      </p:sp>
    </p:spTree>
    <p:extLst>
      <p:ext uri="{BB962C8B-B14F-4D97-AF65-F5344CB8AC3E}">
        <p14:creationId xmlns:p14="http://schemas.microsoft.com/office/powerpoint/2010/main" val="673632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34C2E7F9-BE8D-484C-A151-C9A9C536E965}" type="datetimeFigureOut">
              <a:rPr lang="ru-RU"/>
              <a:pPr>
                <a:defRPr/>
              </a:pPr>
              <a:t>15.01.2018</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676F6C1-D0CB-4217-802A-F93B8F3E8702}" type="slidenum">
              <a:rPr lang="ru-RU"/>
              <a:pPr>
                <a:defRPr/>
              </a:pPr>
              <a:t>‹#›</a:t>
            </a:fld>
            <a:endParaRPr lang="ru-RU"/>
          </a:p>
        </p:txBody>
      </p:sp>
    </p:spTree>
    <p:extLst>
      <p:ext uri="{BB962C8B-B14F-4D97-AF65-F5344CB8AC3E}">
        <p14:creationId xmlns:p14="http://schemas.microsoft.com/office/powerpoint/2010/main" val="3918521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A95069E3-EACC-4B22-B8D7-638B8EB8ED2E}" type="datetimeFigureOut">
              <a:rPr lang="ru-RU"/>
              <a:pPr>
                <a:defRPr/>
              </a:pPr>
              <a:t>15.01.2018</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B292E85-8004-4F71-AA12-A118056A99F7}" type="slidenum">
              <a:rPr lang="ru-RU"/>
              <a:pPr>
                <a:defRPr/>
              </a:pPr>
              <a:t>‹#›</a:t>
            </a:fld>
            <a:endParaRPr lang="ru-RU"/>
          </a:p>
        </p:txBody>
      </p:sp>
    </p:spTree>
    <p:extLst>
      <p:ext uri="{BB962C8B-B14F-4D97-AF65-F5344CB8AC3E}">
        <p14:creationId xmlns:p14="http://schemas.microsoft.com/office/powerpoint/2010/main" val="341454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812800"/>
            <a:ext cx="58293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auto">
          <a:xfrm>
            <a:off x="514350" y="2641600"/>
            <a:ext cx="5829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514350" y="8331200"/>
            <a:ext cx="142875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fld id="{9F5EB64E-A141-4311-9154-01DFFAF29384}" type="datetimeFigureOut">
              <a:rPr lang="ru-RU"/>
              <a:pPr>
                <a:defRPr/>
              </a:pPr>
              <a:t>15.01.2018</a:t>
            </a:fld>
            <a:endParaRPr lang="ru-RU"/>
          </a:p>
        </p:txBody>
      </p:sp>
      <p:sp>
        <p:nvSpPr>
          <p:cNvPr id="1029" name="Rectangle 5"/>
          <p:cNvSpPr>
            <a:spLocks noGrp="1" noChangeArrowheads="1"/>
          </p:cNvSpPr>
          <p:nvPr>
            <p:ph type="ftr" sz="quarter" idx="3"/>
          </p:nvPr>
        </p:nvSpPr>
        <p:spPr bwMode="auto">
          <a:xfrm>
            <a:off x="2343150" y="8331200"/>
            <a:ext cx="21717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ru-RU"/>
          </a:p>
        </p:txBody>
      </p:sp>
      <p:sp>
        <p:nvSpPr>
          <p:cNvPr id="1030" name="Rectangle 6"/>
          <p:cNvSpPr>
            <a:spLocks noGrp="1" noChangeArrowheads="1"/>
          </p:cNvSpPr>
          <p:nvPr>
            <p:ph type="sldNum" sz="quarter" idx="4"/>
          </p:nvPr>
        </p:nvSpPr>
        <p:spPr bwMode="auto">
          <a:xfrm>
            <a:off x="4914900" y="8331200"/>
            <a:ext cx="142875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49ACABE3-F53E-47AA-AAE0-88FB3BA364C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i="1">
          <a:solidFill>
            <a:schemeClr val="tx2"/>
          </a:solidFill>
          <a:latin typeface="+mj-lt"/>
          <a:ea typeface="+mj-ea"/>
          <a:cs typeface="+mj-cs"/>
        </a:defRPr>
      </a:lvl1pPr>
      <a:lvl2pPr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2pPr>
      <a:lvl3pPr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3pPr>
      <a:lvl4pPr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4pPr>
      <a:lvl5pPr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5pPr>
      <a:lvl6pPr marL="457200"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6pPr>
      <a:lvl7pPr marL="914400"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7pPr>
      <a:lvl8pPr marL="1371600"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8pPr>
      <a:lvl9pPr marL="1828800"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9pPr>
    </p:titleStyle>
    <p:bodyStyle>
      <a:lvl1pPr marL="342900" indent="-342900" algn="l" rtl="0" eaLnBrk="1" fontAlgn="base" hangingPunct="1">
        <a:spcBef>
          <a:spcPct val="20000"/>
        </a:spcBef>
        <a:spcAft>
          <a:spcPct val="0"/>
        </a:spcAft>
        <a:buChar char="•"/>
        <a:defRPr sz="3200" i="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i="1">
          <a:solidFill>
            <a:schemeClr val="tx1"/>
          </a:solidFill>
          <a:latin typeface="+mn-lt"/>
          <a:cs typeface="+mn-cs"/>
        </a:defRPr>
      </a:lvl2pPr>
      <a:lvl3pPr marL="1143000" indent="-228600" algn="l" rtl="0" eaLnBrk="1" fontAlgn="base" hangingPunct="1">
        <a:spcBef>
          <a:spcPct val="20000"/>
        </a:spcBef>
        <a:spcAft>
          <a:spcPct val="0"/>
        </a:spcAft>
        <a:buChar char="•"/>
        <a:defRPr sz="2400" i="1">
          <a:solidFill>
            <a:schemeClr val="tx1"/>
          </a:solidFill>
          <a:latin typeface="+mn-lt"/>
          <a:cs typeface="+mn-cs"/>
        </a:defRPr>
      </a:lvl3pPr>
      <a:lvl4pPr marL="1600200" indent="-228600" algn="l" rtl="0" eaLnBrk="1" fontAlgn="base" hangingPunct="1">
        <a:spcBef>
          <a:spcPct val="20000"/>
        </a:spcBef>
        <a:spcAft>
          <a:spcPct val="0"/>
        </a:spcAft>
        <a:buChar char="–"/>
        <a:defRPr sz="2000" i="1">
          <a:solidFill>
            <a:schemeClr val="tx1"/>
          </a:solidFill>
          <a:latin typeface="+mn-lt"/>
          <a:cs typeface="+mn-cs"/>
        </a:defRPr>
      </a:lvl4pPr>
      <a:lvl5pPr marL="2057400" indent="-228600" algn="l" rtl="0" eaLnBrk="1" fontAlgn="base" hangingPunct="1">
        <a:spcBef>
          <a:spcPct val="20000"/>
        </a:spcBef>
        <a:spcAft>
          <a:spcPct val="0"/>
        </a:spcAft>
        <a:buChar char="»"/>
        <a:defRPr sz="2000" i="1">
          <a:solidFill>
            <a:schemeClr val="tx1"/>
          </a:solidFill>
          <a:latin typeface="+mn-lt"/>
          <a:cs typeface="+mn-cs"/>
        </a:defRPr>
      </a:lvl5pPr>
      <a:lvl6pPr marL="2514600" indent="-228600" algn="l" rtl="0" eaLnBrk="1" fontAlgn="base" hangingPunct="1">
        <a:spcBef>
          <a:spcPct val="20000"/>
        </a:spcBef>
        <a:spcAft>
          <a:spcPct val="0"/>
        </a:spcAft>
        <a:buChar char="»"/>
        <a:defRPr sz="2000" i="1">
          <a:solidFill>
            <a:schemeClr val="tx1"/>
          </a:solidFill>
          <a:latin typeface="+mn-lt"/>
          <a:cs typeface="+mn-cs"/>
        </a:defRPr>
      </a:lvl6pPr>
      <a:lvl7pPr marL="2971800" indent="-228600" algn="l" rtl="0" eaLnBrk="1" fontAlgn="base" hangingPunct="1">
        <a:spcBef>
          <a:spcPct val="20000"/>
        </a:spcBef>
        <a:spcAft>
          <a:spcPct val="0"/>
        </a:spcAft>
        <a:buChar char="»"/>
        <a:defRPr sz="2000" i="1">
          <a:solidFill>
            <a:schemeClr val="tx1"/>
          </a:solidFill>
          <a:latin typeface="+mn-lt"/>
          <a:cs typeface="+mn-cs"/>
        </a:defRPr>
      </a:lvl7pPr>
      <a:lvl8pPr marL="3429000" indent="-228600" algn="l" rtl="0" eaLnBrk="1" fontAlgn="base" hangingPunct="1">
        <a:spcBef>
          <a:spcPct val="20000"/>
        </a:spcBef>
        <a:spcAft>
          <a:spcPct val="0"/>
        </a:spcAft>
        <a:buChar char="»"/>
        <a:defRPr sz="2000" i="1">
          <a:solidFill>
            <a:schemeClr val="tx1"/>
          </a:solidFill>
          <a:latin typeface="+mn-lt"/>
          <a:cs typeface="+mn-cs"/>
        </a:defRPr>
      </a:lvl8pPr>
      <a:lvl9pPr marL="3886200" indent="-228600" algn="l" rtl="0" eaLnBrk="1" fontAlgn="base" hangingPunct="1">
        <a:spcBef>
          <a:spcPct val="20000"/>
        </a:spcBef>
        <a:spcAft>
          <a:spcPct val="0"/>
        </a:spcAft>
        <a:buChar char="»"/>
        <a:defRPr sz="2000" i="1">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482600" y="2500313"/>
            <a:ext cx="6018213" cy="3929062"/>
          </a:xfrm>
        </p:spPr>
        <p:txBody>
          <a:bodyPr/>
          <a:lstStyle/>
          <a:p>
            <a:pPr eaLnBrk="1" hangingPunct="1"/>
            <a:r>
              <a:rPr lang="ru-RU" dirty="0" smtClean="0"/>
              <a:t>Родительское собрание </a:t>
            </a:r>
            <a:r>
              <a:rPr lang="ru-RU" dirty="0" smtClean="0">
                <a:solidFill>
                  <a:srgbClr val="FF0000"/>
                </a:solidFill>
              </a:rPr>
              <a:t>«Добро пожаловать </a:t>
            </a:r>
            <a:br>
              <a:rPr lang="ru-RU" dirty="0" smtClean="0">
                <a:solidFill>
                  <a:srgbClr val="FF0000"/>
                </a:solidFill>
              </a:rPr>
            </a:br>
            <a:r>
              <a:rPr lang="ru-RU" dirty="0" smtClean="0">
                <a:solidFill>
                  <a:srgbClr val="FF0000"/>
                </a:solidFill>
              </a:rPr>
              <a:t>в детский сад»</a:t>
            </a:r>
          </a:p>
        </p:txBody>
      </p:sp>
      <p:sp>
        <p:nvSpPr>
          <p:cNvPr id="4" name="TextBox 3"/>
          <p:cNvSpPr txBox="1"/>
          <p:nvPr/>
        </p:nvSpPr>
        <p:spPr>
          <a:xfrm>
            <a:off x="588963" y="381000"/>
            <a:ext cx="5840412" cy="1200329"/>
          </a:xfrm>
          <a:prstGeom prst="rect">
            <a:avLst/>
          </a:prstGeom>
          <a:noFill/>
        </p:spPr>
        <p:txBody>
          <a:bodyPr>
            <a:spAutoFit/>
          </a:bodyPr>
          <a:lstStyle/>
          <a:p>
            <a:pPr algn="ctr">
              <a:defRPr/>
            </a:pPr>
            <a:r>
              <a:rPr lang="ru-RU" sz="2400" dirty="0" smtClean="0">
                <a:latin typeface="+mj-lt"/>
                <a:cs typeface="+mn-cs"/>
              </a:rPr>
              <a:t>Муниципальное дошкольное образовательное автономное учреждение </a:t>
            </a:r>
            <a:endParaRPr lang="ru-RU" sz="2400" dirty="0">
              <a:latin typeface="+mj-lt"/>
              <a:cs typeface="+mn-cs"/>
            </a:endParaRPr>
          </a:p>
          <a:p>
            <a:pPr algn="ctr">
              <a:defRPr/>
            </a:pPr>
            <a:r>
              <a:rPr lang="ru-RU" sz="2400" dirty="0">
                <a:latin typeface="+mj-lt"/>
                <a:cs typeface="+mn-cs"/>
              </a:rPr>
              <a:t>детский сад </a:t>
            </a:r>
            <a:r>
              <a:rPr lang="ru-RU" sz="2400" dirty="0" smtClean="0">
                <a:latin typeface="+mj-lt"/>
                <a:cs typeface="+mn-cs"/>
              </a:rPr>
              <a:t>№ 22</a:t>
            </a:r>
            <a:endParaRPr lang="ru-RU" sz="2400" dirty="0">
              <a:latin typeface="+mj-lt"/>
              <a:cs typeface="+mn-cs"/>
            </a:endParaRPr>
          </a:p>
        </p:txBody>
      </p:sp>
      <p:pic>
        <p:nvPicPr>
          <p:cNvPr id="2052" name="Picture 27" descr="C:\Documents and Settings\Егорка\Рабочий стол\фо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615113"/>
            <a:ext cx="6858000"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4650" y="285750"/>
            <a:ext cx="6172200" cy="1285875"/>
          </a:xfrm>
        </p:spPr>
        <p:txBody>
          <a:bodyPr>
            <a:normAutofit fontScale="90000"/>
          </a:bodyPr>
          <a:lstStyle/>
          <a:p>
            <a:pPr eaLnBrk="1" hangingPunct="1">
              <a:defRPr/>
            </a:pPr>
            <a:r>
              <a:rPr lang="ru-RU" dirty="0" smtClean="0"/>
              <a:t>Варианты течения адаптационного периода </a:t>
            </a:r>
            <a:endParaRPr lang="ru-RU" dirty="0"/>
          </a:p>
        </p:txBody>
      </p:sp>
      <p:sp>
        <p:nvSpPr>
          <p:cNvPr id="10243" name="Содержимое 2"/>
          <p:cNvSpPr>
            <a:spLocks noGrp="1"/>
          </p:cNvSpPr>
          <p:nvPr>
            <p:ph idx="1"/>
          </p:nvPr>
        </p:nvSpPr>
        <p:spPr>
          <a:xfrm>
            <a:off x="342900" y="2133600"/>
            <a:ext cx="6086475" cy="6653213"/>
          </a:xfrm>
        </p:spPr>
        <p:txBody>
          <a:bodyPr/>
          <a:lstStyle/>
          <a:p>
            <a:pPr eaLnBrk="1" hangingPunct="1"/>
            <a:r>
              <a:rPr lang="ru-RU" sz="1600" b="1" dirty="0" smtClean="0"/>
              <a:t>Высокий уровень </a:t>
            </a:r>
            <a:r>
              <a:rPr lang="ru-RU" sz="1600" b="1" dirty="0" err="1" smtClean="0"/>
              <a:t>адаптированности</a:t>
            </a:r>
            <a:r>
              <a:rPr lang="ru-RU" sz="1600" b="1" dirty="0" smtClean="0"/>
              <a:t> </a:t>
            </a:r>
            <a:r>
              <a:rPr lang="ru-RU" sz="1600" dirty="0" smtClean="0"/>
              <a:t>– у ребенка преобладает радостное или устойчивое – спокойное эмоциональное состояние. Он активно контактирует со взрослыми, детьми, окружающими предметами, быстро адаптируется к новым условиям (незнакомый взрослый, новое помещение, общение с группой сверстников).</a:t>
            </a:r>
          </a:p>
          <a:p>
            <a:pPr eaLnBrk="1" hangingPunct="1"/>
            <a:r>
              <a:rPr lang="ru-RU" sz="1600" b="1" dirty="0" smtClean="0"/>
              <a:t>Средний уровень </a:t>
            </a:r>
            <a:r>
              <a:rPr lang="ru-RU" sz="1600" b="1" dirty="0" err="1" smtClean="0"/>
              <a:t>адаптированности</a:t>
            </a:r>
            <a:r>
              <a:rPr lang="ru-RU" sz="1600" dirty="0" smtClean="0"/>
              <a:t> – эмоциональное состояние ребенка нестабильно: новый раздражитель влечет возврат к отрицательным эмоциональным реакциям. Однако при эмоциональной поддержке взрослого ребенок проявляет познавательную и поведенческую активность, легче адаптируется к новой ситуации.</a:t>
            </a:r>
          </a:p>
          <a:p>
            <a:pPr eaLnBrk="1" hangingPunct="1"/>
            <a:r>
              <a:rPr lang="ru-RU" sz="1600" b="1" dirty="0" smtClean="0"/>
              <a:t>Низкий уровень </a:t>
            </a:r>
            <a:r>
              <a:rPr lang="ru-RU" sz="1600" b="1" dirty="0" err="1" smtClean="0"/>
              <a:t>адаптированности</a:t>
            </a:r>
            <a:r>
              <a:rPr lang="ru-RU" sz="1600" dirty="0" smtClean="0"/>
              <a:t> – у ребенка преобладают агрессивно – разрушительные реакции, направленные на выход из ситуации (двигательный протест, агрессивные действия), активное эмоциональное состояние (плач, негодующий крик), либо отсутствует активность, инициативность при более или менее выраженных отрицательных реакциях (тихий плач, хныканье, отказ от активных движений, отсутствие попыток  к сопротивлению, пассивное подчинение, подавленность, напряженность). </a:t>
            </a:r>
          </a:p>
          <a:p>
            <a:pPr eaLnBrk="1" hangingPunct="1"/>
            <a:r>
              <a:rPr lang="ru-RU" sz="1600" dirty="0" smtClean="0">
                <a:solidFill>
                  <a:srgbClr val="FF0000"/>
                </a:solidFill>
              </a:rPr>
              <a:t>При тяжелой адаптации правильнее прекратить посещение детского сада. </a:t>
            </a:r>
          </a:p>
          <a:p>
            <a:pPr eaLnBrk="1" hangingPunct="1">
              <a:buFontTx/>
              <a:buNone/>
            </a:pPr>
            <a:endParaRPr lang="ru-RU"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4650" y="285750"/>
            <a:ext cx="6172200" cy="1285875"/>
          </a:xfrm>
        </p:spPr>
        <p:txBody>
          <a:bodyPr>
            <a:normAutofit fontScale="90000"/>
          </a:bodyPr>
          <a:lstStyle/>
          <a:p>
            <a:pPr eaLnBrk="1" hangingPunct="1">
              <a:defRPr/>
            </a:pPr>
            <a:r>
              <a:rPr lang="ru-RU" dirty="0" smtClean="0"/>
              <a:t>Образовательная деятельность</a:t>
            </a:r>
            <a:endParaRPr lang="ru-RU" dirty="0"/>
          </a:p>
        </p:txBody>
      </p:sp>
      <p:sp>
        <p:nvSpPr>
          <p:cNvPr id="10243" name="Содержимое 2"/>
          <p:cNvSpPr>
            <a:spLocks noGrp="1"/>
          </p:cNvSpPr>
          <p:nvPr>
            <p:ph idx="1"/>
          </p:nvPr>
        </p:nvSpPr>
        <p:spPr>
          <a:xfrm>
            <a:off x="342900" y="1907704"/>
            <a:ext cx="6086475" cy="6879109"/>
          </a:xfrm>
        </p:spPr>
        <p:txBody>
          <a:bodyPr/>
          <a:lstStyle/>
          <a:p>
            <a:r>
              <a:rPr lang="ru-RU" sz="1800" dirty="0" smtClean="0"/>
              <a:t>Образовательную работу с детьми ведут 20 педагогов: воспитатели, музыкальный руководитель, инструктор по физической культуре, учитель – логопед, специалист по ИЗО деятельности.</a:t>
            </a:r>
          </a:p>
          <a:p>
            <a:r>
              <a:rPr lang="ru-RU" sz="1800" dirty="0" smtClean="0"/>
              <a:t> Детский сад укомплектован квалифицированными педагогическими кадрами, уровень которых соответствует квалификационным характеристикам по должностям</a:t>
            </a:r>
          </a:p>
          <a:p>
            <a:r>
              <a:rPr lang="ru-RU" sz="1800" dirty="0" smtClean="0"/>
              <a:t>Учебный план и сетка занятий составлена с учетом психофизиологических возможностей воспитанников и «Гигиенических требований и максимальной нагрузке на детей дошкольного возраста в организационных формах обучения».</a:t>
            </a:r>
          </a:p>
          <a:p>
            <a:pPr>
              <a:buNone/>
            </a:pPr>
            <a:endParaRPr lang="ru-RU" sz="1800" dirty="0" smtClean="0"/>
          </a:p>
          <a:p>
            <a:pPr>
              <a:buNone/>
            </a:pPr>
            <a:endParaRPr lang="ru-RU" sz="1800" dirty="0" smtClean="0"/>
          </a:p>
          <a:p>
            <a:pPr>
              <a:buNone/>
            </a:pPr>
            <a:endParaRPr lang="ru-RU" sz="1800" dirty="0" smtClean="0"/>
          </a:p>
          <a:p>
            <a:pPr>
              <a:buNone/>
            </a:pPr>
            <a:endParaRPr lang="ru-RU" sz="1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4650" y="285750"/>
            <a:ext cx="6172200" cy="1285875"/>
          </a:xfrm>
        </p:spPr>
        <p:txBody>
          <a:bodyPr>
            <a:normAutofit/>
          </a:bodyPr>
          <a:lstStyle/>
          <a:p>
            <a:pPr eaLnBrk="1" hangingPunct="1">
              <a:defRPr/>
            </a:pPr>
            <a:endParaRPr lang="ru-RU" dirty="0"/>
          </a:p>
        </p:txBody>
      </p:sp>
      <p:pic>
        <p:nvPicPr>
          <p:cNvPr id="3074" name="Picture 2" descr="C:\Users\User\Desktop\ГРУППА №4\IMG_0835.JPG"/>
          <p:cNvPicPr>
            <a:picLocks noGrp="1" noChangeAspect="1" noChangeArrowheads="1"/>
          </p:cNvPicPr>
          <p:nvPr>
            <p:ph idx="1"/>
          </p:nvPr>
        </p:nvPicPr>
        <p:blipFill>
          <a:blip r:embed="rId2" cstate="print"/>
          <a:srcRect/>
          <a:stretch>
            <a:fillRect/>
          </a:stretch>
        </p:blipFill>
        <p:spPr bwMode="auto">
          <a:xfrm>
            <a:off x="908721" y="251520"/>
            <a:ext cx="5400600" cy="4114343"/>
          </a:xfrm>
          <a:prstGeom prst="rect">
            <a:avLst/>
          </a:prstGeom>
          <a:noFill/>
        </p:spPr>
      </p:pic>
      <p:pic>
        <p:nvPicPr>
          <p:cNvPr id="3076" name="Picture 4" descr="C:\Users\User\Desktop\ГРУППА №4\IMG_1563.JPG"/>
          <p:cNvPicPr>
            <a:picLocks noChangeAspect="1" noChangeArrowheads="1"/>
          </p:cNvPicPr>
          <p:nvPr/>
        </p:nvPicPr>
        <p:blipFill>
          <a:blip r:embed="rId3" cstate="print"/>
          <a:srcRect/>
          <a:stretch>
            <a:fillRect/>
          </a:stretch>
        </p:blipFill>
        <p:spPr bwMode="auto">
          <a:xfrm>
            <a:off x="980728" y="4572000"/>
            <a:ext cx="5328592" cy="409783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4650" y="285751"/>
            <a:ext cx="6172200" cy="6014441"/>
          </a:xfrm>
        </p:spPr>
        <p:txBody>
          <a:bodyPr>
            <a:normAutofit/>
          </a:bodyPr>
          <a:lstStyle/>
          <a:p>
            <a:pPr eaLnBrk="1" hangingPunct="1">
              <a:defRPr/>
            </a:pPr>
            <a:endParaRPr lang="ru-RU" dirty="0"/>
          </a:p>
        </p:txBody>
      </p:sp>
      <p:sp>
        <p:nvSpPr>
          <p:cNvPr id="10243" name="Содержимое 2"/>
          <p:cNvSpPr>
            <a:spLocks noGrp="1"/>
          </p:cNvSpPr>
          <p:nvPr>
            <p:ph idx="1"/>
          </p:nvPr>
        </p:nvSpPr>
        <p:spPr>
          <a:xfrm>
            <a:off x="342900" y="899592"/>
            <a:ext cx="6086475" cy="5472607"/>
          </a:xfrm>
        </p:spPr>
        <p:txBody>
          <a:bodyPr/>
          <a:lstStyle/>
          <a:p>
            <a:pPr lvl="0"/>
            <a:endParaRPr lang="ru-RU" sz="1800" dirty="0" smtClean="0"/>
          </a:p>
          <a:p>
            <a:pPr lvl="0"/>
            <a:endParaRPr lang="ru-RU" sz="1800" dirty="0" smtClean="0"/>
          </a:p>
          <a:p>
            <a:pPr eaLnBrk="1" hangingPunct="1">
              <a:buFontTx/>
              <a:buNone/>
            </a:pPr>
            <a:endParaRPr lang="ru-RU" dirty="0" smtClean="0"/>
          </a:p>
        </p:txBody>
      </p:sp>
      <p:pic>
        <p:nvPicPr>
          <p:cNvPr id="5" name="Picture 3"/>
          <p:cNvPicPr>
            <a:picLocks noChangeAspect="1" noChangeArrowheads="1"/>
          </p:cNvPicPr>
          <p:nvPr/>
        </p:nvPicPr>
        <p:blipFill>
          <a:blip r:embed="rId2" cstate="print"/>
          <a:srcRect/>
          <a:stretch>
            <a:fillRect/>
          </a:stretch>
        </p:blipFill>
        <p:spPr bwMode="auto">
          <a:xfrm>
            <a:off x="185997" y="251520"/>
            <a:ext cx="6267339"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cstate="print"/>
          <a:srcRect/>
          <a:stretch>
            <a:fillRect/>
          </a:stretch>
        </p:blipFill>
        <p:spPr bwMode="auto">
          <a:xfrm>
            <a:off x="260648" y="4554209"/>
            <a:ext cx="6264696" cy="3906223"/>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4650" y="285751"/>
            <a:ext cx="6172200" cy="325809"/>
          </a:xfrm>
        </p:spPr>
        <p:txBody>
          <a:bodyPr>
            <a:normAutofit fontScale="90000"/>
          </a:bodyPr>
          <a:lstStyle/>
          <a:p>
            <a:pPr eaLnBrk="1" hangingPunct="1">
              <a:defRPr/>
            </a:pPr>
            <a:endParaRPr lang="ru-RU" dirty="0"/>
          </a:p>
        </p:txBody>
      </p:sp>
      <p:pic>
        <p:nvPicPr>
          <p:cNvPr id="2050" name="Picture 2" descr="C:\Users\User\Desktop\фото\IMG_7020.JPG"/>
          <p:cNvPicPr>
            <a:picLocks noGrp="1" noChangeAspect="1" noChangeArrowheads="1"/>
          </p:cNvPicPr>
          <p:nvPr>
            <p:ph idx="1"/>
          </p:nvPr>
        </p:nvPicPr>
        <p:blipFill>
          <a:blip r:embed="rId2" cstate="print"/>
          <a:srcRect/>
          <a:stretch>
            <a:fillRect/>
          </a:stretch>
        </p:blipFill>
        <p:spPr bwMode="auto">
          <a:xfrm rot="20863596">
            <a:off x="330853" y="549295"/>
            <a:ext cx="5566999" cy="3711333"/>
          </a:xfrm>
          <a:prstGeom prst="rect">
            <a:avLst/>
          </a:prstGeom>
          <a:noFill/>
        </p:spPr>
      </p:pic>
      <p:pic>
        <p:nvPicPr>
          <p:cNvPr id="2051" name="Picture 3" descr="C:\Users\User\Desktop\фото конференция\IMG_9599.JPG"/>
          <p:cNvPicPr>
            <a:picLocks noChangeAspect="1" noChangeArrowheads="1"/>
          </p:cNvPicPr>
          <p:nvPr/>
        </p:nvPicPr>
        <p:blipFill>
          <a:blip r:embed="rId3" cstate="print"/>
          <a:srcRect/>
          <a:stretch>
            <a:fillRect/>
          </a:stretch>
        </p:blipFill>
        <p:spPr bwMode="auto">
          <a:xfrm rot="432630">
            <a:off x="2900964" y="4537396"/>
            <a:ext cx="3312368" cy="441619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9"/>
            <a:ext cx="5829300" cy="1875448"/>
          </a:xfrm>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Picture 6" descr="http://u.jimdo.com/www44/o/s687753764e1d6f92/img/i5116e59286bc4054/1391509562/thumb/image.jpg"/>
          <p:cNvPicPr>
            <a:picLocks noChangeAspect="1" noChangeArrowheads="1"/>
          </p:cNvPicPr>
          <p:nvPr/>
        </p:nvPicPr>
        <p:blipFill>
          <a:blip r:embed="rId2" cstate="print"/>
          <a:srcRect/>
          <a:stretch>
            <a:fillRect/>
          </a:stretch>
        </p:blipFill>
        <p:spPr bwMode="auto">
          <a:xfrm>
            <a:off x="476672" y="539552"/>
            <a:ext cx="5904656" cy="3888432"/>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548680" y="4860032"/>
            <a:ext cx="5760640" cy="3528392"/>
          </a:xfrm>
          <a:prstGeom prst="rect">
            <a:avLst/>
          </a:prstGeom>
          <a:noFill/>
          <a:ln w="9525" algn="ctr">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Picture 9" descr="IMG_0653"/>
          <p:cNvPicPr>
            <a:picLocks noChangeAspect="1" noChangeArrowheads="1"/>
          </p:cNvPicPr>
          <p:nvPr/>
        </p:nvPicPr>
        <p:blipFill>
          <a:blip r:embed="rId2" cstate="print"/>
          <a:srcRect/>
          <a:stretch>
            <a:fillRect/>
          </a:stretch>
        </p:blipFill>
        <p:spPr bwMode="auto">
          <a:xfrm>
            <a:off x="548680" y="323528"/>
            <a:ext cx="5904656" cy="3600400"/>
          </a:xfrm>
          <a:prstGeom prst="rect">
            <a:avLst/>
          </a:prstGeom>
          <a:noFill/>
          <a:ln w="9525">
            <a:noFill/>
            <a:miter lim="800000"/>
            <a:headEnd/>
            <a:tailEnd/>
          </a:ln>
        </p:spPr>
      </p:pic>
      <p:pic>
        <p:nvPicPr>
          <p:cNvPr id="5" name="Picture 8" descr="http://u.jimdo.com/www44/o/s687753764e1d6f92/img/iec78bf46a820e528/1391509562/thumb/image.jpg"/>
          <p:cNvPicPr>
            <a:picLocks noGrp="1" noChangeAspect="1" noChangeArrowheads="1"/>
          </p:cNvPicPr>
          <p:nvPr>
            <p:ph idx="1"/>
          </p:nvPr>
        </p:nvPicPr>
        <p:blipFill>
          <a:blip r:embed="rId3" cstate="print"/>
          <a:srcRect/>
          <a:stretch>
            <a:fillRect/>
          </a:stretch>
        </p:blipFill>
        <p:spPr bwMode="auto">
          <a:xfrm>
            <a:off x="548680" y="4211960"/>
            <a:ext cx="5976664" cy="396044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4650" y="285750"/>
            <a:ext cx="6172200" cy="1285875"/>
          </a:xfrm>
        </p:spPr>
        <p:txBody>
          <a:bodyPr>
            <a:normAutofit/>
          </a:bodyPr>
          <a:lstStyle/>
          <a:p>
            <a:pPr eaLnBrk="1" hangingPunct="1">
              <a:defRPr/>
            </a:pPr>
            <a:endParaRPr lang="ru-RU" dirty="0"/>
          </a:p>
        </p:txBody>
      </p:sp>
      <p:sp>
        <p:nvSpPr>
          <p:cNvPr id="10243" name="Содержимое 2"/>
          <p:cNvSpPr>
            <a:spLocks noGrp="1"/>
          </p:cNvSpPr>
          <p:nvPr>
            <p:ph idx="1"/>
          </p:nvPr>
        </p:nvSpPr>
        <p:spPr>
          <a:xfrm>
            <a:off x="342900" y="1259633"/>
            <a:ext cx="6086475" cy="6768752"/>
          </a:xfrm>
        </p:spPr>
        <p:txBody>
          <a:bodyPr/>
          <a:lstStyle/>
          <a:p>
            <a:pPr algn="ctr">
              <a:buNone/>
            </a:pPr>
            <a:r>
              <a:rPr lang="ru-RU" dirty="0" smtClean="0"/>
              <a:t>Полную информацию о жизни детского сада вы можете узнать на нашем сайте: </a:t>
            </a:r>
            <a:r>
              <a:rPr lang="ru-RU" sz="4000" dirty="0" smtClean="0">
                <a:solidFill>
                  <a:srgbClr val="FF0000"/>
                </a:solidFill>
              </a:rPr>
              <a:t>dou22</a:t>
            </a:r>
            <a:r>
              <a:rPr lang="en-US" sz="4000" dirty="0" smtClean="0">
                <a:solidFill>
                  <a:srgbClr val="FF0000"/>
                </a:solidFill>
              </a:rPr>
              <a:t>like</a:t>
            </a:r>
            <a:r>
              <a:rPr lang="ru-RU" sz="4000" dirty="0" smtClean="0">
                <a:solidFill>
                  <a:srgbClr val="FF0000"/>
                </a:solidFill>
              </a:rPr>
              <a:t>.</a:t>
            </a:r>
            <a:r>
              <a:rPr lang="ru-RU" sz="4000" dirty="0" err="1" smtClean="0">
                <a:solidFill>
                  <a:srgbClr val="FF0000"/>
                </a:solidFill>
              </a:rPr>
              <a:t>jimbo.com</a:t>
            </a:r>
            <a:r>
              <a:rPr lang="ru-RU" sz="4000" dirty="0" smtClean="0">
                <a:solidFill>
                  <a:srgbClr val="FF0000"/>
                </a:solidFill>
              </a:rPr>
              <a:t>.</a:t>
            </a:r>
          </a:p>
          <a:p>
            <a:pPr eaLnBrk="1" hangingPunct="1">
              <a:buFontTx/>
              <a:buNone/>
            </a:pPr>
            <a:endParaRPr lang="ru-RU"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721" y="539552"/>
            <a:ext cx="5112568" cy="7488832"/>
          </a:xfrm>
        </p:spPr>
        <p:txBody>
          <a:bodyPr rtlCol="0">
            <a:normAutofit/>
          </a:bodyPr>
          <a:lstStyle/>
          <a:p>
            <a:pPr indent="19050">
              <a:tabLst>
                <a:tab pos="457200" algn="l"/>
              </a:tabLst>
            </a:pPr>
            <a:r>
              <a:rPr lang="ru-RU" sz="4000" dirty="0" smtClean="0">
                <a:solidFill>
                  <a:srgbClr val="000000"/>
                </a:solidFill>
              </a:rPr>
              <a:t/>
            </a:r>
            <a:br>
              <a:rPr lang="ru-RU" sz="4000" dirty="0" smtClean="0">
                <a:solidFill>
                  <a:srgbClr val="000000"/>
                </a:solidFill>
              </a:rPr>
            </a:br>
            <a:r>
              <a:rPr lang="ru-RU" sz="3100" b="1" dirty="0" smtClean="0">
                <a:solidFill>
                  <a:srgbClr val="CC0000"/>
                </a:solidFill>
                <a:latin typeface="Times New Roman" pitchFamily="18" charset="0"/>
              </a:rPr>
              <a:t>Повестка собрания:</a:t>
            </a:r>
            <a:br>
              <a:rPr lang="ru-RU" sz="3100" b="1" dirty="0" smtClean="0">
                <a:solidFill>
                  <a:srgbClr val="CC0000"/>
                </a:solidFill>
                <a:latin typeface="Times New Roman" pitchFamily="18" charset="0"/>
              </a:rPr>
            </a:br>
            <a:r>
              <a:rPr lang="ru-RU" sz="3100" b="1" dirty="0" smtClean="0">
                <a:solidFill>
                  <a:srgbClr val="CC0000"/>
                </a:solidFill>
                <a:latin typeface="Times New Roman" pitchFamily="18" charset="0"/>
              </a:rPr>
              <a:t/>
            </a:r>
            <a:br>
              <a:rPr lang="ru-RU" sz="3100" b="1" dirty="0" smtClean="0">
                <a:solidFill>
                  <a:srgbClr val="CC0000"/>
                </a:solidFill>
                <a:latin typeface="Times New Roman" pitchFamily="18" charset="0"/>
              </a:rPr>
            </a:br>
            <a:r>
              <a:rPr lang="ru-RU" sz="3100" b="1" dirty="0" smtClean="0">
                <a:solidFill>
                  <a:srgbClr val="CC0000"/>
                </a:solidFill>
                <a:latin typeface="Times New Roman" pitchFamily="18" charset="0"/>
              </a:rPr>
              <a:t>1. </a:t>
            </a:r>
            <a:r>
              <a:rPr lang="ru-RU" sz="3100" b="1" dirty="0" smtClean="0">
                <a:solidFill>
                  <a:srgbClr val="000066"/>
                </a:solidFill>
                <a:latin typeface="Times New Roman" pitchFamily="18" charset="0"/>
              </a:rPr>
              <a:t>Презентация </a:t>
            </a:r>
            <a:br>
              <a:rPr lang="ru-RU" sz="3100" b="1" dirty="0" smtClean="0">
                <a:solidFill>
                  <a:srgbClr val="000066"/>
                </a:solidFill>
                <a:latin typeface="Times New Roman" pitchFamily="18" charset="0"/>
              </a:rPr>
            </a:br>
            <a:r>
              <a:rPr lang="ru-RU" sz="3100" b="1" dirty="0" smtClean="0">
                <a:solidFill>
                  <a:srgbClr val="C00000"/>
                </a:solidFill>
                <a:latin typeface="Times New Roman" pitchFamily="18" charset="0"/>
              </a:rPr>
              <a:t>2. </a:t>
            </a:r>
            <a:r>
              <a:rPr lang="ru-RU" sz="3100" b="1" dirty="0" smtClean="0">
                <a:solidFill>
                  <a:srgbClr val="000066"/>
                </a:solidFill>
                <a:latin typeface="Times New Roman" pitchFamily="18" charset="0"/>
              </a:rPr>
              <a:t>Нормативно-правовая документация (заведующий детским садом </a:t>
            </a:r>
            <a:r>
              <a:rPr lang="ru-RU" sz="3100" b="1" dirty="0" err="1" smtClean="0">
                <a:solidFill>
                  <a:srgbClr val="000066"/>
                </a:solidFill>
                <a:latin typeface="Times New Roman" pitchFamily="18" charset="0"/>
              </a:rPr>
              <a:t>Турышева</a:t>
            </a:r>
            <a:r>
              <a:rPr lang="ru-RU" sz="3100" b="1" dirty="0" smtClean="0">
                <a:solidFill>
                  <a:srgbClr val="000066"/>
                </a:solidFill>
                <a:latin typeface="Times New Roman" pitchFamily="18" charset="0"/>
              </a:rPr>
              <a:t> Т.А.)</a:t>
            </a:r>
            <a:br>
              <a:rPr lang="ru-RU" sz="3100" b="1" dirty="0" smtClean="0">
                <a:solidFill>
                  <a:srgbClr val="000066"/>
                </a:solidFill>
                <a:latin typeface="Times New Roman" pitchFamily="18" charset="0"/>
              </a:rPr>
            </a:br>
            <a:r>
              <a:rPr lang="ru-RU" sz="3100" b="1" dirty="0" smtClean="0">
                <a:solidFill>
                  <a:srgbClr val="C00000"/>
                </a:solidFill>
                <a:latin typeface="Times New Roman" pitchFamily="18" charset="0"/>
              </a:rPr>
              <a:t>3</a:t>
            </a:r>
            <a:r>
              <a:rPr lang="ru-RU" sz="3100" b="1" dirty="0" smtClean="0">
                <a:solidFill>
                  <a:srgbClr val="000066"/>
                </a:solidFill>
                <a:latin typeface="Times New Roman" pitchFamily="18" charset="0"/>
              </a:rPr>
              <a:t>. Знакомство с образовательной программой ДОО  </a:t>
            </a:r>
            <a:br>
              <a:rPr lang="ru-RU" sz="3100" b="1" dirty="0" smtClean="0">
                <a:solidFill>
                  <a:srgbClr val="000066"/>
                </a:solidFill>
                <a:latin typeface="Times New Roman" pitchFamily="18" charset="0"/>
              </a:rPr>
            </a:br>
            <a:r>
              <a:rPr lang="ru-RU" sz="3100" b="1" dirty="0" smtClean="0">
                <a:solidFill>
                  <a:srgbClr val="C00000"/>
                </a:solidFill>
                <a:latin typeface="Times New Roman" pitchFamily="18" charset="0"/>
              </a:rPr>
              <a:t>4</a:t>
            </a:r>
            <a:r>
              <a:rPr lang="ru-RU" sz="3100" b="1" dirty="0" smtClean="0">
                <a:solidFill>
                  <a:srgbClr val="000066"/>
                </a:solidFill>
                <a:latin typeface="Times New Roman" pitchFamily="18" charset="0"/>
              </a:rPr>
              <a:t>. Экскурсия по детскому саду, знакомство с группой</a:t>
            </a:r>
            <a:r>
              <a:rPr lang="ru-RU" sz="2800" b="1" dirty="0" smtClean="0">
                <a:solidFill>
                  <a:srgbClr val="000066"/>
                </a:solidFill>
                <a:latin typeface="Times New Roman" pitchFamily="18" charset="0"/>
              </a:rPr>
              <a:t>.     </a:t>
            </a:r>
            <a:br>
              <a:rPr lang="ru-RU" sz="2800" b="1" dirty="0" smtClean="0">
                <a:solidFill>
                  <a:srgbClr val="000066"/>
                </a:solidFill>
                <a:latin typeface="Times New Roman" pitchFamily="18" charset="0"/>
              </a:rPr>
            </a:br>
            <a:r>
              <a:rPr lang="ru-RU" sz="2800" dirty="0" smtClean="0"/>
              <a:t/>
            </a:r>
            <a:br>
              <a:rPr lang="ru-RU" sz="2800" dirty="0" smtClean="0"/>
            </a:br>
            <a:endParaRPr lang="ru-RU" sz="2800" dirty="0"/>
          </a:p>
        </p:txBody>
      </p:sp>
      <p:sp>
        <p:nvSpPr>
          <p:cNvPr id="7" name="TextBox 6"/>
          <p:cNvSpPr txBox="1"/>
          <p:nvPr/>
        </p:nvSpPr>
        <p:spPr>
          <a:xfrm>
            <a:off x="3697288" y="611188"/>
            <a:ext cx="2930525" cy="707886"/>
          </a:xfrm>
          <a:prstGeom prst="rect">
            <a:avLst/>
          </a:prstGeom>
          <a:noFill/>
        </p:spPr>
        <p:txBody>
          <a:bodyPr>
            <a:spAutoFit/>
          </a:bodyPr>
          <a:lstStyle/>
          <a:p>
            <a:pPr>
              <a:defRPr/>
            </a:pPr>
            <a:endParaRPr lang="ru-RU" sz="1600" dirty="0">
              <a:cs typeface="+mn-cs"/>
            </a:endParaRPr>
          </a:p>
          <a:p>
            <a:pPr fontAlgn="auto">
              <a:spcBef>
                <a:spcPts val="0"/>
              </a:spcBef>
              <a:spcAft>
                <a:spcPts val="0"/>
              </a:spcAft>
              <a:buFontTx/>
              <a:buBlip>
                <a:blip r:embed="rId3"/>
              </a:buBlip>
              <a:defRPr/>
            </a:pPr>
            <a:endParaRPr lang="ru-RU" sz="2400" dirty="0">
              <a:solidFill>
                <a:schemeClr val="accent5">
                  <a:lumMod val="50000"/>
                </a:schemeClr>
              </a:solidFill>
              <a:latin typeface="+mn-lt"/>
              <a:cs typeface="+mn-cs"/>
            </a:endParaRPr>
          </a:p>
        </p:txBody>
      </p:sp>
      <p:sp>
        <p:nvSpPr>
          <p:cNvPr id="3093" name="Rectangle 5"/>
          <p:cNvSpPr>
            <a:spLocks noChangeArrowheads="1"/>
          </p:cNvSpPr>
          <p:nvPr/>
        </p:nvSpPr>
        <p:spPr bwMode="auto">
          <a:xfrm>
            <a:off x="0" y="0"/>
            <a:ext cx="57308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342900" algn="just"/>
            <a:r>
              <a:rPr lang="ru-RU" sz="1300">
                <a:latin typeface="Calibri" pitchFamily="34" charset="0"/>
              </a:rPr>
              <a:t>.</a:t>
            </a:r>
            <a:endParaRPr lang="ru-RU">
              <a:latin typeface="Franklin Gothic Book" pitchFamily="34" charset="0"/>
            </a:endParaRPr>
          </a:p>
        </p:txBody>
      </p:sp>
      <p:sp>
        <p:nvSpPr>
          <p:cNvPr id="8" name="Прямоугольник 7"/>
          <p:cNvSpPr/>
          <p:nvPr/>
        </p:nvSpPr>
        <p:spPr>
          <a:xfrm>
            <a:off x="836712" y="755576"/>
            <a:ext cx="5400600" cy="830997"/>
          </a:xfrm>
          <a:prstGeom prst="rect">
            <a:avLst/>
          </a:prstGeom>
        </p:spPr>
        <p:txBody>
          <a:bodyPr wrap="square">
            <a:spAutoFit/>
          </a:bodyPr>
          <a:lstStyle/>
          <a:p>
            <a:pPr algn="ctr"/>
            <a:endParaRPr lang="ru-RU" sz="2800" b="1" i="1" dirty="0" smtClean="0"/>
          </a:p>
          <a:p>
            <a:pPr>
              <a:buFont typeface="Arial" pitchFamily="34" charset="0"/>
              <a:buChar char="•"/>
            </a:pPr>
            <a:endParaRPr lang="ru-RU" sz="2000" i="1" dirty="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187796">
            <a:off x="104775" y="795338"/>
            <a:ext cx="3119438" cy="1524000"/>
          </a:xfrm>
        </p:spPr>
        <p:txBody>
          <a:bodyPr rtlCol="0">
            <a:normAutofit fontScale="90000"/>
          </a:bodyPr>
          <a:lstStyle/>
          <a:p>
            <a:pPr eaLnBrk="1" fontAlgn="auto" hangingPunct="1">
              <a:spcAft>
                <a:spcPts val="0"/>
              </a:spcAft>
              <a:defRPr/>
            </a:pPr>
            <a:r>
              <a:rPr lang="ru-RU" sz="2700" dirty="0" smtClean="0"/>
              <a:t>Общая характеристика ДОУ.</a:t>
            </a:r>
            <a:r>
              <a:rPr lang="ru-RU" sz="4000" dirty="0" smtClean="0"/>
              <a:t/>
            </a:r>
            <a:br>
              <a:rPr lang="ru-RU" sz="4000" dirty="0" smtClean="0"/>
            </a:br>
            <a:endParaRPr lang="ru-RU" sz="4000" dirty="0"/>
          </a:p>
        </p:txBody>
      </p:sp>
      <p:sp>
        <p:nvSpPr>
          <p:cNvPr id="4" name="TextBox 3"/>
          <p:cNvSpPr txBox="1"/>
          <p:nvPr/>
        </p:nvSpPr>
        <p:spPr>
          <a:xfrm>
            <a:off x="252413" y="2143125"/>
            <a:ext cx="2930525" cy="5909310"/>
          </a:xfrm>
          <a:prstGeom prst="rect">
            <a:avLst/>
          </a:prstGeom>
          <a:noFill/>
        </p:spPr>
        <p:txBody>
          <a:bodyPr>
            <a:spAutoFit/>
          </a:bodyPr>
          <a:lstStyle/>
          <a:p>
            <a:pPr fontAlgn="auto">
              <a:spcBef>
                <a:spcPts val="0"/>
              </a:spcBef>
              <a:spcAft>
                <a:spcPts val="0"/>
              </a:spcAft>
              <a:buFontTx/>
              <a:buBlip>
                <a:blip r:embed="rId3"/>
              </a:buBlip>
              <a:defRPr/>
            </a:pPr>
            <a:r>
              <a:rPr lang="ru-RU" dirty="0">
                <a:latin typeface="+mn-lt"/>
                <a:cs typeface="+mn-cs"/>
              </a:rPr>
              <a:t>Муниципальное </a:t>
            </a:r>
            <a:r>
              <a:rPr lang="ru-RU" dirty="0" smtClean="0">
                <a:latin typeface="+mn-lt"/>
                <a:cs typeface="+mn-cs"/>
              </a:rPr>
              <a:t> </a:t>
            </a:r>
            <a:r>
              <a:rPr lang="ru-RU" dirty="0">
                <a:latin typeface="+mn-lt"/>
                <a:cs typeface="+mn-cs"/>
              </a:rPr>
              <a:t>дошкольное </a:t>
            </a:r>
            <a:r>
              <a:rPr lang="ru-RU" dirty="0" smtClean="0">
                <a:latin typeface="+mn-lt"/>
                <a:cs typeface="+mn-cs"/>
              </a:rPr>
              <a:t>образовательное автономное </a:t>
            </a:r>
            <a:r>
              <a:rPr lang="ru-RU" dirty="0">
                <a:latin typeface="+mn-lt"/>
                <a:cs typeface="+mn-cs"/>
              </a:rPr>
              <a:t>учреждение  детский сад </a:t>
            </a:r>
            <a:r>
              <a:rPr lang="ru-RU" dirty="0" smtClean="0">
                <a:latin typeface="+mn-lt"/>
                <a:cs typeface="+mn-cs"/>
              </a:rPr>
              <a:t>№ 22 </a:t>
            </a:r>
            <a:r>
              <a:rPr lang="ru-RU" dirty="0">
                <a:latin typeface="+mn-lt"/>
                <a:cs typeface="+mn-cs"/>
              </a:rPr>
              <a:t>функционирует с </a:t>
            </a:r>
            <a:r>
              <a:rPr lang="ru-RU" dirty="0" smtClean="0">
                <a:latin typeface="+mn-lt"/>
                <a:cs typeface="+mn-cs"/>
              </a:rPr>
              <a:t>1974 </a:t>
            </a:r>
            <a:r>
              <a:rPr lang="ru-RU" dirty="0">
                <a:latin typeface="+mn-lt"/>
                <a:cs typeface="+mn-cs"/>
              </a:rPr>
              <a:t>года. </a:t>
            </a:r>
          </a:p>
          <a:p>
            <a:pPr fontAlgn="auto">
              <a:spcBef>
                <a:spcPts val="0"/>
              </a:spcBef>
              <a:spcAft>
                <a:spcPts val="0"/>
              </a:spcAft>
              <a:buFontTx/>
              <a:buBlip>
                <a:blip r:embed="rId3"/>
              </a:buBlip>
              <a:defRPr/>
            </a:pPr>
            <a:r>
              <a:rPr lang="ru-RU" dirty="0" smtClean="0">
                <a:latin typeface="+mj-lt"/>
              </a:rPr>
              <a:t> Детский сад работает по лицензии № 0001072 серии 02Л01, выданной 18.11.2013 года. В соответствии с данной лицензией детский сад имеет право на осуществление образовательной деятельности по образовательной программе дошкольного воспитания и дополнительной образовательной деятельности.</a:t>
            </a:r>
            <a:endParaRPr lang="ru-RU" dirty="0">
              <a:latin typeface="+mj-lt"/>
              <a:cs typeface="+mn-cs"/>
            </a:endParaRPr>
          </a:p>
        </p:txBody>
      </p:sp>
      <p:sp>
        <p:nvSpPr>
          <p:cNvPr id="7" name="TextBox 6"/>
          <p:cNvSpPr txBox="1"/>
          <p:nvPr/>
        </p:nvSpPr>
        <p:spPr>
          <a:xfrm>
            <a:off x="3697288" y="611188"/>
            <a:ext cx="2930525" cy="1446212"/>
          </a:xfrm>
          <a:prstGeom prst="rect">
            <a:avLst/>
          </a:prstGeom>
          <a:noFill/>
        </p:spPr>
        <p:txBody>
          <a:bodyPr>
            <a:spAutoFit/>
          </a:bodyPr>
          <a:lstStyle/>
          <a:p>
            <a:pPr>
              <a:defRPr/>
            </a:pPr>
            <a:r>
              <a:rPr lang="ru-RU" sz="1600" dirty="0">
                <a:cs typeface="+mn-cs"/>
              </a:rPr>
              <a:t>В дошкольном учреждении функционируют </a:t>
            </a:r>
            <a:r>
              <a:rPr lang="ru-RU" sz="1600" dirty="0" smtClean="0">
                <a:cs typeface="+mn-cs"/>
              </a:rPr>
              <a:t> 8групп, </a:t>
            </a:r>
            <a:r>
              <a:rPr lang="ru-RU" sz="1600" dirty="0">
                <a:cs typeface="+mn-cs"/>
              </a:rPr>
              <a:t>в том числе </a:t>
            </a:r>
          </a:p>
          <a:p>
            <a:pPr>
              <a:defRPr/>
            </a:pPr>
            <a:endParaRPr lang="ru-RU" sz="1600" dirty="0">
              <a:cs typeface="+mn-cs"/>
            </a:endParaRPr>
          </a:p>
          <a:p>
            <a:pPr fontAlgn="auto">
              <a:spcBef>
                <a:spcPts val="0"/>
              </a:spcBef>
              <a:spcAft>
                <a:spcPts val="0"/>
              </a:spcAft>
              <a:buFontTx/>
              <a:buBlip>
                <a:blip r:embed="rId3"/>
              </a:buBlip>
              <a:defRPr/>
            </a:pPr>
            <a:endParaRPr lang="ru-RU" sz="2400" dirty="0">
              <a:solidFill>
                <a:schemeClr val="accent5">
                  <a:lumMod val="50000"/>
                </a:schemeClr>
              </a:solidFill>
              <a:latin typeface="+mn-lt"/>
              <a:cs typeface="+mn-cs"/>
            </a:endParaRPr>
          </a:p>
        </p:txBody>
      </p:sp>
      <p:graphicFrame>
        <p:nvGraphicFramePr>
          <p:cNvPr id="5" name="Таблица 4"/>
          <p:cNvGraphicFramePr>
            <a:graphicFrameLocks noGrp="1"/>
          </p:cNvGraphicFramePr>
          <p:nvPr/>
        </p:nvGraphicFramePr>
        <p:xfrm>
          <a:off x="3805238" y="1763689"/>
          <a:ext cx="2571750" cy="3990982"/>
        </p:xfrm>
        <a:graphic>
          <a:graphicData uri="http://schemas.openxmlformats.org/drawingml/2006/table">
            <a:tbl>
              <a:tblPr firstRow="1" bandRow="1">
                <a:tableStyleId>{9DCAF9ED-07DC-4A11-8D7F-57B35C25682E}</a:tableStyleId>
              </a:tblPr>
              <a:tblGrid>
                <a:gridCol w="1821656"/>
                <a:gridCol w="750094"/>
              </a:tblGrid>
              <a:tr h="935680">
                <a:tc>
                  <a:txBody>
                    <a:bodyPr/>
                    <a:lstStyle/>
                    <a:p>
                      <a:r>
                        <a:rPr lang="ru-RU" sz="2400" dirty="0" smtClean="0">
                          <a:solidFill>
                            <a:schemeClr val="bg1"/>
                          </a:solidFill>
                        </a:rPr>
                        <a:t>Первая младшая </a:t>
                      </a:r>
                    </a:p>
                    <a:p>
                      <a:r>
                        <a:rPr lang="ru-RU" sz="2400" dirty="0" smtClean="0">
                          <a:solidFill>
                            <a:schemeClr val="bg1"/>
                          </a:solidFill>
                        </a:rPr>
                        <a:t>Вторая младшая</a:t>
                      </a:r>
                      <a:endParaRPr lang="ru-RU" sz="2400" dirty="0">
                        <a:solidFill>
                          <a:schemeClr val="bg1"/>
                        </a:solidFill>
                      </a:endParaRPr>
                    </a:p>
                  </a:txBody>
                  <a:tcPr marL="68580" marR="68580" marT="60956" marB="60956"/>
                </a:tc>
                <a:tc>
                  <a:txBody>
                    <a:bodyPr/>
                    <a:lstStyle/>
                    <a:p>
                      <a:r>
                        <a:rPr lang="ru-RU" sz="2400" dirty="0" smtClean="0">
                          <a:solidFill>
                            <a:schemeClr val="bg1"/>
                          </a:solidFill>
                        </a:rPr>
                        <a:t>1</a:t>
                      </a:r>
                    </a:p>
                    <a:p>
                      <a:endParaRPr lang="ru-RU" sz="2400" dirty="0" smtClean="0">
                        <a:solidFill>
                          <a:schemeClr val="bg1"/>
                        </a:solidFill>
                      </a:endParaRPr>
                    </a:p>
                    <a:p>
                      <a:r>
                        <a:rPr lang="ru-RU" sz="2400" dirty="0" smtClean="0">
                          <a:solidFill>
                            <a:schemeClr val="bg1"/>
                          </a:solidFill>
                        </a:rPr>
                        <a:t>2</a:t>
                      </a:r>
                    </a:p>
                    <a:p>
                      <a:endParaRPr lang="ru-RU" sz="2400" dirty="0">
                        <a:solidFill>
                          <a:schemeClr val="bg1"/>
                        </a:solidFill>
                      </a:endParaRPr>
                    </a:p>
                  </a:txBody>
                  <a:tcPr marL="68580" marR="68580" marT="60956" marB="60956"/>
                </a:tc>
              </a:tr>
              <a:tr h="935680">
                <a:tc>
                  <a:txBody>
                    <a:bodyPr/>
                    <a:lstStyle/>
                    <a:p>
                      <a:r>
                        <a:rPr lang="ru-RU" sz="2400" dirty="0" smtClean="0"/>
                        <a:t>Средняя</a:t>
                      </a:r>
                      <a:endParaRPr lang="ru-RU" sz="2400" dirty="0">
                        <a:solidFill>
                          <a:srgbClr val="000000"/>
                        </a:solidFill>
                      </a:endParaRPr>
                    </a:p>
                  </a:txBody>
                  <a:tcPr marL="68580" marR="68580" marT="60956" marB="60956"/>
                </a:tc>
                <a:tc>
                  <a:txBody>
                    <a:bodyPr/>
                    <a:lstStyle/>
                    <a:p>
                      <a:r>
                        <a:rPr lang="ru-RU" sz="2400" dirty="0" smtClean="0">
                          <a:solidFill>
                            <a:schemeClr val="dk1"/>
                          </a:solidFill>
                        </a:rPr>
                        <a:t>1</a:t>
                      </a:r>
                      <a:endParaRPr lang="ru-RU" sz="2400" dirty="0">
                        <a:solidFill>
                          <a:srgbClr val="000000"/>
                        </a:solidFill>
                      </a:endParaRPr>
                    </a:p>
                  </a:txBody>
                  <a:tcPr marL="68580" marR="68580" marT="60956" marB="60956"/>
                </a:tc>
              </a:tr>
              <a:tr h="534670">
                <a:tc>
                  <a:txBody>
                    <a:bodyPr/>
                    <a:lstStyle/>
                    <a:p>
                      <a:r>
                        <a:rPr lang="ru-RU" sz="2400" dirty="0" smtClean="0"/>
                        <a:t>Старшая </a:t>
                      </a:r>
                      <a:endParaRPr lang="ru-RU" sz="2400" dirty="0">
                        <a:solidFill>
                          <a:srgbClr val="000000"/>
                        </a:solidFill>
                      </a:endParaRPr>
                    </a:p>
                  </a:txBody>
                  <a:tcPr marL="68580" marR="68580" marT="60956" marB="60956"/>
                </a:tc>
                <a:tc>
                  <a:txBody>
                    <a:bodyPr/>
                    <a:lstStyle/>
                    <a:p>
                      <a:r>
                        <a:rPr lang="ru-RU" sz="2400" dirty="0" smtClean="0">
                          <a:solidFill>
                            <a:schemeClr val="dk1"/>
                          </a:solidFill>
                        </a:rPr>
                        <a:t>2</a:t>
                      </a:r>
                      <a:endParaRPr lang="ru-RU" sz="2400" dirty="0">
                        <a:solidFill>
                          <a:srgbClr val="000000"/>
                        </a:solidFill>
                      </a:endParaRPr>
                    </a:p>
                  </a:txBody>
                  <a:tcPr marL="68580" marR="68580" marT="60956" marB="60956"/>
                </a:tc>
              </a:tr>
              <a:tr h="935680">
                <a:tc>
                  <a:txBody>
                    <a:bodyPr/>
                    <a:lstStyle/>
                    <a:p>
                      <a:r>
                        <a:rPr lang="ru-RU" sz="2400" dirty="0" smtClean="0">
                          <a:solidFill>
                            <a:srgbClr val="000000"/>
                          </a:solidFill>
                        </a:rPr>
                        <a:t>Подготовительная</a:t>
                      </a:r>
                    </a:p>
                  </a:txBody>
                  <a:tcPr marL="68580" marR="68580" marT="60956" marB="60956"/>
                </a:tc>
                <a:tc>
                  <a:txBody>
                    <a:bodyPr/>
                    <a:lstStyle/>
                    <a:p>
                      <a:r>
                        <a:rPr lang="ru-RU" sz="2400" dirty="0" smtClean="0">
                          <a:solidFill>
                            <a:schemeClr val="dk1"/>
                          </a:solidFill>
                        </a:rPr>
                        <a:t>2</a:t>
                      </a:r>
                      <a:endParaRPr lang="ru-RU" sz="2400" dirty="0">
                        <a:solidFill>
                          <a:srgbClr val="000000"/>
                        </a:solidFill>
                      </a:endParaRPr>
                    </a:p>
                  </a:txBody>
                  <a:tcPr marL="68580" marR="68580" marT="60956" marB="60956"/>
                </a:tc>
              </a:tr>
            </a:tbl>
          </a:graphicData>
        </a:graphic>
      </p:graphicFrame>
      <p:sp>
        <p:nvSpPr>
          <p:cNvPr id="3093" name="Rectangle 5"/>
          <p:cNvSpPr>
            <a:spLocks noChangeArrowheads="1"/>
          </p:cNvSpPr>
          <p:nvPr/>
        </p:nvSpPr>
        <p:spPr bwMode="auto">
          <a:xfrm>
            <a:off x="0" y="0"/>
            <a:ext cx="57308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342900" algn="just"/>
            <a:r>
              <a:rPr lang="ru-RU" sz="1300">
                <a:latin typeface="Calibri" pitchFamily="34" charset="0"/>
              </a:rPr>
              <a:t>.</a:t>
            </a:r>
            <a:endParaRPr lang="ru-RU">
              <a:latin typeface="Franklin Gothic Book" pitchFamily="34" charset="0"/>
            </a:endParaRPr>
          </a:p>
        </p:txBody>
      </p:sp>
      <p:sp>
        <p:nvSpPr>
          <p:cNvPr id="3094" name="Прямоугольник 7"/>
          <p:cNvSpPr>
            <a:spLocks noChangeArrowheads="1"/>
          </p:cNvSpPr>
          <p:nvPr/>
        </p:nvSpPr>
        <p:spPr bwMode="auto">
          <a:xfrm>
            <a:off x="3778250" y="7135813"/>
            <a:ext cx="273208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dirty="0" smtClean="0"/>
              <a:t>Режим работы:</a:t>
            </a:r>
          </a:p>
          <a:p>
            <a:r>
              <a:rPr lang="ru-RU" dirty="0" smtClean="0"/>
              <a:t> С 7.00 до 19.00 ч.- дежурная группа</a:t>
            </a:r>
          </a:p>
          <a:p>
            <a:r>
              <a:rPr lang="ru-RU" dirty="0" smtClean="0"/>
              <a:t>С 7.30 до 18.30 ч.- основные группы</a:t>
            </a:r>
          </a:p>
          <a:p>
            <a:endParaRPr lang="ru-RU" dirty="0" smtClean="0"/>
          </a:p>
          <a:p>
            <a:r>
              <a:rPr lang="ru-RU" dirty="0" smtClean="0"/>
              <a:t> </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Содержимое 2"/>
          <p:cNvSpPr>
            <a:spLocks noGrp="1"/>
          </p:cNvSpPr>
          <p:nvPr>
            <p:ph idx="1"/>
          </p:nvPr>
        </p:nvSpPr>
        <p:spPr>
          <a:xfrm>
            <a:off x="514350" y="1835696"/>
            <a:ext cx="5866978" cy="7200800"/>
          </a:xfrm>
        </p:spPr>
        <p:txBody>
          <a:bodyPr/>
          <a:lstStyle/>
          <a:p>
            <a:pPr eaLnBrk="1" hangingPunct="1">
              <a:buFontTx/>
              <a:buNone/>
            </a:pPr>
            <a:r>
              <a:rPr lang="ru-RU" sz="2000" dirty="0" smtClean="0"/>
              <a:t>При поступлении в детский сад необходимо  предоставить следующие документы:</a:t>
            </a:r>
          </a:p>
          <a:p>
            <a:pPr eaLnBrk="1" hangingPunct="1"/>
            <a:r>
              <a:rPr lang="ru-RU" sz="2000" dirty="0" smtClean="0"/>
              <a:t>Медицинская карта, которая оформляется в детской поликлинике. ,сертификат о профилактических прививках, история развития ребенка (ведется до выпуска в школу, после хранится в ДОУ).</a:t>
            </a:r>
          </a:p>
          <a:p>
            <a:pPr marL="0" indent="0">
              <a:buNone/>
            </a:pPr>
            <a:r>
              <a:rPr lang="ru-RU" sz="2000" dirty="0" smtClean="0"/>
              <a:t>На </a:t>
            </a:r>
            <a:r>
              <a:rPr lang="ru-RU" sz="2000" dirty="0"/>
              <a:t>каждого ребенка в </a:t>
            </a:r>
            <a:r>
              <a:rPr lang="ru-RU" sz="2000" dirty="0" smtClean="0"/>
              <a:t>ДОУ формируется </a:t>
            </a:r>
            <a:r>
              <a:rPr lang="ru-RU" sz="2000" dirty="0"/>
              <a:t>личное дело воспитанника, содержащее следующие документы</a:t>
            </a:r>
            <a:r>
              <a:rPr lang="ru-RU" sz="2000" dirty="0" smtClean="0"/>
              <a:t>:</a:t>
            </a:r>
            <a:endParaRPr lang="ru-RU" sz="2000" dirty="0"/>
          </a:p>
          <a:p>
            <a:pPr marL="0" indent="0">
              <a:buNone/>
            </a:pPr>
            <a:r>
              <a:rPr lang="ru-RU" sz="2000" dirty="0"/>
              <a:t>- </a:t>
            </a:r>
            <a:r>
              <a:rPr lang="ru-RU" sz="2000" dirty="0" smtClean="0"/>
              <a:t>путевка </a:t>
            </a:r>
            <a:r>
              <a:rPr lang="ru-RU" sz="2000" dirty="0"/>
              <a:t>в </a:t>
            </a:r>
            <a:r>
              <a:rPr lang="ru-RU" sz="2000" dirty="0" smtClean="0"/>
              <a:t>ДОУ, выданная отделом образования</a:t>
            </a:r>
            <a:r>
              <a:rPr lang="ru-RU" sz="2000" dirty="0"/>
              <a:t>;</a:t>
            </a:r>
          </a:p>
          <a:p>
            <a:pPr marL="0" indent="0">
              <a:buNone/>
            </a:pPr>
            <a:r>
              <a:rPr lang="ru-RU" sz="2000" dirty="0"/>
              <a:t>- копия свидетельства о рождении ребенка;</a:t>
            </a:r>
          </a:p>
          <a:p>
            <a:pPr marL="0" indent="0">
              <a:buNone/>
            </a:pPr>
            <a:r>
              <a:rPr lang="ru-RU" sz="2000" dirty="0"/>
              <a:t>- копия документа, удостоверяющего личность одного из родителей (законных представителей);</a:t>
            </a:r>
          </a:p>
          <a:p>
            <a:pPr marL="0" indent="0">
              <a:buFontTx/>
              <a:buChar char="-"/>
            </a:pPr>
            <a:r>
              <a:rPr lang="ru-RU" sz="2000" dirty="0" smtClean="0"/>
              <a:t>копия </a:t>
            </a:r>
            <a:r>
              <a:rPr lang="ru-RU" sz="2000" dirty="0"/>
              <a:t>страхового медицинского полиса обязательного страхования ребенка, </a:t>
            </a:r>
            <a:endParaRPr lang="ru-RU" sz="2000" dirty="0" smtClean="0"/>
          </a:p>
          <a:p>
            <a:pPr marL="0" indent="0">
              <a:buFontTx/>
              <a:buChar char="-"/>
            </a:pPr>
            <a:r>
              <a:rPr lang="ru-RU" sz="2000" dirty="0" smtClean="0"/>
              <a:t>- </a:t>
            </a:r>
            <a:r>
              <a:rPr lang="ru-RU" sz="2000" dirty="0"/>
              <a:t>договор </a:t>
            </a:r>
            <a:r>
              <a:rPr lang="ru-RU" sz="2000" dirty="0" smtClean="0"/>
              <a:t>ДОУ с </a:t>
            </a:r>
            <a:r>
              <a:rPr lang="ru-RU" sz="2000" dirty="0"/>
              <a:t>родителями (законными представителями) ребенка.</a:t>
            </a:r>
          </a:p>
          <a:p>
            <a:pPr marL="0" indent="0" eaLnBrk="1" hangingPunct="1">
              <a:buNone/>
            </a:pPr>
            <a:r>
              <a:rPr lang="ru-RU" sz="2000" dirty="0" smtClean="0"/>
              <a:t> </a:t>
            </a:r>
          </a:p>
        </p:txBody>
      </p:sp>
      <p:sp>
        <p:nvSpPr>
          <p:cNvPr id="5" name="Title 1"/>
          <p:cNvSpPr txBox="1">
            <a:spLocks/>
          </p:cNvSpPr>
          <p:nvPr/>
        </p:nvSpPr>
        <p:spPr>
          <a:xfrm rot="20583225">
            <a:off x="75502" y="487571"/>
            <a:ext cx="3973874" cy="1245003"/>
          </a:xfrm>
          <a:prstGeom prst="rect">
            <a:avLst/>
          </a:prstGeom>
        </p:spPr>
        <p:txBody>
          <a:bodyPr anchor="ctr">
            <a:normAutofit fontScale="97500"/>
          </a:bodyPr>
          <a:lstStyle/>
          <a:p>
            <a:pPr algn="ctr" fontAlgn="auto">
              <a:spcAft>
                <a:spcPts val="0"/>
              </a:spcAft>
              <a:defRPr/>
            </a:pPr>
            <a:r>
              <a:rPr lang="ru-RU" sz="4000" b="1" dirty="0">
                <a:ln w="1905">
                  <a:solidFill>
                    <a:schemeClr val="bg1">
                      <a:lumMod val="95000"/>
                    </a:schemeClr>
                  </a:solidFill>
                </a:ln>
                <a:solidFill>
                  <a:srgbClr val="FF0000"/>
                </a:solidFill>
                <a:effectLst>
                  <a:innerShdw blurRad="69850" dist="43180" dir="5400000">
                    <a:srgbClr val="000000">
                      <a:alpha val="65000"/>
                    </a:srgbClr>
                  </a:innerShdw>
                </a:effectLst>
                <a:latin typeface="+mj-lt"/>
                <a:ea typeface="+mj-ea"/>
                <a:cs typeface="Tahoma" pitchFamily="34" charset="0"/>
              </a:rPr>
              <a:t>Документы </a:t>
            </a:r>
            <a:r>
              <a:rPr lang="ru-RU" sz="4000" b="1" dirty="0">
                <a:ln w="1905">
                  <a:solidFill>
                    <a:schemeClr val="bg1">
                      <a:lumMod val="95000"/>
                    </a:schemeClr>
                  </a:solidFill>
                </a:ln>
                <a:solidFill>
                  <a:srgbClr val="00339A"/>
                </a:solidFill>
                <a:effectLst>
                  <a:innerShdw blurRad="69850" dist="43180" dir="5400000">
                    <a:srgbClr val="000000">
                      <a:alpha val="65000"/>
                    </a:srgbClr>
                  </a:innerShdw>
                </a:effectLst>
                <a:latin typeface="+mj-lt"/>
                <a:ea typeface="+mj-ea"/>
                <a:cs typeface="Tahoma" pitchFamily="34"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4650" y="357188"/>
            <a:ext cx="6172200" cy="1143000"/>
          </a:xfrm>
        </p:spPr>
        <p:txBody>
          <a:bodyPr>
            <a:normAutofit fontScale="90000"/>
          </a:bodyPr>
          <a:lstStyle/>
          <a:p>
            <a:pPr eaLnBrk="1" hangingPunct="1">
              <a:defRPr/>
            </a:pPr>
            <a:r>
              <a:rPr lang="ru-RU" dirty="0" smtClean="0"/>
              <a:t>Подготовка ребенка к новым условиям </a:t>
            </a:r>
            <a:endParaRPr lang="ru-RU" dirty="0"/>
          </a:p>
        </p:txBody>
      </p:sp>
      <p:sp>
        <p:nvSpPr>
          <p:cNvPr id="5123" name="Содержимое 2"/>
          <p:cNvSpPr>
            <a:spLocks noGrp="1"/>
          </p:cNvSpPr>
          <p:nvPr>
            <p:ph idx="1"/>
          </p:nvPr>
        </p:nvSpPr>
        <p:spPr>
          <a:xfrm>
            <a:off x="514350" y="1979712"/>
            <a:ext cx="5829300" cy="6148288"/>
          </a:xfrm>
        </p:spPr>
        <p:txBody>
          <a:bodyPr/>
          <a:lstStyle/>
          <a:p>
            <a:pPr algn="ctr" eaLnBrk="1" hangingPunct="1">
              <a:buFontTx/>
              <a:buNone/>
            </a:pPr>
            <a:r>
              <a:rPr lang="ru-RU" sz="2400" dirty="0" smtClean="0"/>
              <a:t>Облегчить ребенку вхождение в новые условия жизни – задача вполне посильная для всех родителей.</a:t>
            </a:r>
          </a:p>
          <a:p>
            <a:pPr algn="ctr" eaLnBrk="1" hangingPunct="1">
              <a:buFontTx/>
              <a:buNone/>
            </a:pPr>
            <a:r>
              <a:rPr lang="ru-RU" sz="3600" dirty="0" smtClean="0"/>
              <a:t>Обратите внимание на:</a:t>
            </a:r>
          </a:p>
          <a:p>
            <a:pPr eaLnBrk="1" hangingPunct="1"/>
            <a:r>
              <a:rPr lang="ru-RU" sz="2800" dirty="0" smtClean="0"/>
              <a:t>Режим дня</a:t>
            </a:r>
          </a:p>
          <a:p>
            <a:pPr eaLnBrk="1" hangingPunct="1"/>
            <a:r>
              <a:rPr lang="ru-RU" sz="2800" dirty="0" smtClean="0"/>
              <a:t>Одежду ребенку</a:t>
            </a:r>
          </a:p>
          <a:p>
            <a:pPr eaLnBrk="1" hangingPunct="1"/>
            <a:r>
              <a:rPr lang="ru-RU" sz="2800" dirty="0" smtClean="0"/>
              <a:t>Профилактику </a:t>
            </a:r>
            <a:r>
              <a:rPr lang="ru-RU" sz="2800" dirty="0" err="1" smtClean="0"/>
              <a:t>психоэмоционального</a:t>
            </a:r>
            <a:r>
              <a:rPr lang="ru-RU" sz="2800" dirty="0" smtClean="0"/>
              <a:t> напряжения</a:t>
            </a:r>
          </a:p>
          <a:p>
            <a:pPr eaLnBrk="1" hangingPunct="1"/>
            <a:r>
              <a:rPr lang="ru-RU" sz="2800" dirty="0" smtClean="0"/>
              <a:t>Организацию процесса адаптации в детском саду</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Содержимое 2"/>
          <p:cNvSpPr>
            <a:spLocks noGrp="1"/>
          </p:cNvSpPr>
          <p:nvPr>
            <p:ph idx="1"/>
          </p:nvPr>
        </p:nvSpPr>
        <p:spPr>
          <a:xfrm>
            <a:off x="476672" y="1835696"/>
            <a:ext cx="6038428" cy="6879679"/>
          </a:xfrm>
        </p:spPr>
        <p:txBody>
          <a:bodyPr/>
          <a:lstStyle/>
          <a:p>
            <a:pPr eaLnBrk="1" hangingPunct="1">
              <a:buFontTx/>
              <a:buNone/>
            </a:pPr>
            <a:r>
              <a:rPr lang="ru-RU" sz="2000" dirty="0" smtClean="0"/>
              <a:t>Дома нужно создать такие условия, которые были бы максимально приближены к условиям дошкольного учреждения.</a:t>
            </a:r>
          </a:p>
          <a:p>
            <a:pPr algn="ctr" eaLnBrk="1" hangingPunct="1">
              <a:buFontTx/>
              <a:buNone/>
            </a:pPr>
            <a:endParaRPr lang="ru-RU" sz="2000" dirty="0" smtClean="0"/>
          </a:p>
          <a:p>
            <a:pPr algn="ctr" eaLnBrk="1" hangingPunct="1">
              <a:buFontTx/>
              <a:buNone/>
            </a:pPr>
            <a:r>
              <a:rPr lang="ru-RU" sz="2000" dirty="0" smtClean="0"/>
              <a:t>Примерный режим дня ребенка  дома</a:t>
            </a:r>
          </a:p>
        </p:txBody>
      </p:sp>
      <p:sp>
        <p:nvSpPr>
          <p:cNvPr id="5" name="Title 1"/>
          <p:cNvSpPr txBox="1">
            <a:spLocks/>
          </p:cNvSpPr>
          <p:nvPr/>
        </p:nvSpPr>
        <p:spPr>
          <a:xfrm rot="20583225">
            <a:off x="75502" y="487571"/>
            <a:ext cx="3973874" cy="1245003"/>
          </a:xfrm>
          <a:prstGeom prst="rect">
            <a:avLst/>
          </a:prstGeom>
        </p:spPr>
        <p:txBody>
          <a:bodyPr anchor="ctr">
            <a:normAutofit fontScale="97500"/>
          </a:bodyPr>
          <a:lstStyle/>
          <a:p>
            <a:pPr algn="ctr" fontAlgn="auto">
              <a:spcAft>
                <a:spcPts val="0"/>
              </a:spcAft>
              <a:defRPr/>
            </a:pPr>
            <a:r>
              <a:rPr lang="ru-RU" sz="4000" b="1" dirty="0">
                <a:ln w="1905">
                  <a:solidFill>
                    <a:schemeClr val="bg1">
                      <a:lumMod val="95000"/>
                    </a:schemeClr>
                  </a:solidFill>
                </a:ln>
                <a:solidFill>
                  <a:srgbClr val="FF0000"/>
                </a:solidFill>
                <a:effectLst>
                  <a:innerShdw blurRad="69850" dist="43180" dir="5400000">
                    <a:srgbClr val="000000">
                      <a:alpha val="65000"/>
                    </a:srgbClr>
                  </a:innerShdw>
                </a:effectLst>
                <a:latin typeface="+mj-lt"/>
                <a:ea typeface="+mj-ea"/>
                <a:cs typeface="Tahoma" pitchFamily="34" charset="0"/>
              </a:rPr>
              <a:t>Режим дня </a:t>
            </a:r>
            <a:endParaRPr lang="ru-RU" sz="4000" b="1" dirty="0">
              <a:ln w="1905">
                <a:solidFill>
                  <a:schemeClr val="bg1">
                    <a:lumMod val="95000"/>
                  </a:schemeClr>
                </a:solidFill>
              </a:ln>
              <a:solidFill>
                <a:srgbClr val="00339A"/>
              </a:solidFill>
              <a:effectLst>
                <a:innerShdw blurRad="69850" dist="43180" dir="5400000">
                  <a:srgbClr val="000000">
                    <a:alpha val="65000"/>
                  </a:srgbClr>
                </a:innerShdw>
              </a:effectLst>
              <a:latin typeface="+mj-lt"/>
              <a:ea typeface="+mj-ea"/>
              <a:cs typeface="Tahoma"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993358927"/>
              </p:ext>
            </p:extLst>
          </p:nvPr>
        </p:nvGraphicFramePr>
        <p:xfrm>
          <a:off x="1052736" y="3851920"/>
          <a:ext cx="4733702" cy="4326188"/>
        </p:xfrm>
        <a:graphic>
          <a:graphicData uri="http://schemas.openxmlformats.org/drawingml/2006/table">
            <a:tbl>
              <a:tblPr firstRow="1" bandRow="1">
                <a:tableStyleId>{EB344D84-9AFB-497E-A393-DC336BA19D2E}</a:tableStyleId>
              </a:tblPr>
              <a:tblGrid>
                <a:gridCol w="2591105"/>
                <a:gridCol w="2142597"/>
              </a:tblGrid>
              <a:tr h="504054">
                <a:tc>
                  <a:txBody>
                    <a:bodyPr/>
                    <a:lstStyle/>
                    <a:p>
                      <a:r>
                        <a:rPr lang="ru-RU" sz="1800" dirty="0" smtClean="0">
                          <a:solidFill>
                            <a:srgbClr val="FF0000"/>
                          </a:solidFill>
                        </a:rPr>
                        <a:t>Утренний подъем</a:t>
                      </a:r>
                      <a:endParaRPr lang="ru-RU" sz="1800" dirty="0">
                        <a:solidFill>
                          <a:srgbClr val="FF0000"/>
                        </a:solidFill>
                      </a:endParaRPr>
                    </a:p>
                  </a:txBody>
                  <a:tcPr marT="45714" marB="45714"/>
                </a:tc>
                <a:tc>
                  <a:txBody>
                    <a:bodyPr/>
                    <a:lstStyle/>
                    <a:p>
                      <a:r>
                        <a:rPr lang="ru-RU" sz="1800" dirty="0" smtClean="0">
                          <a:solidFill>
                            <a:srgbClr val="FF0000"/>
                          </a:solidFill>
                        </a:rPr>
                        <a:t>7.00 – 7.30</a:t>
                      </a:r>
                      <a:endParaRPr lang="ru-RU" sz="1800" dirty="0">
                        <a:solidFill>
                          <a:srgbClr val="FF0000"/>
                        </a:solidFill>
                      </a:endParaRPr>
                    </a:p>
                  </a:txBody>
                  <a:tcPr marT="45714" marB="45714"/>
                </a:tc>
              </a:tr>
              <a:tr h="360040">
                <a:tc>
                  <a:txBody>
                    <a:bodyPr/>
                    <a:lstStyle/>
                    <a:p>
                      <a:r>
                        <a:rPr lang="ru-RU" sz="1800" dirty="0" smtClean="0"/>
                        <a:t>Завтрак </a:t>
                      </a:r>
                      <a:endParaRPr lang="ru-RU" sz="1800" dirty="0"/>
                    </a:p>
                  </a:txBody>
                  <a:tcPr marT="45714" marB="45714"/>
                </a:tc>
                <a:tc>
                  <a:txBody>
                    <a:bodyPr/>
                    <a:lstStyle/>
                    <a:p>
                      <a:r>
                        <a:rPr lang="ru-RU" sz="1800" kern="1200" dirty="0" smtClean="0">
                          <a:solidFill>
                            <a:schemeClr val="dk1"/>
                          </a:solidFill>
                          <a:effectLst/>
                          <a:latin typeface="+mn-lt"/>
                          <a:ea typeface="+mn-ea"/>
                          <a:cs typeface="+mn-cs"/>
                        </a:rPr>
                        <a:t>8.10 – 8.30</a:t>
                      </a:r>
                      <a:endParaRPr lang="ru-RU" sz="1800" dirty="0"/>
                    </a:p>
                  </a:txBody>
                  <a:tcPr marT="45714" marB="45714"/>
                </a:tc>
              </a:tr>
              <a:tr h="426340">
                <a:tc>
                  <a:txBody>
                    <a:bodyPr/>
                    <a:lstStyle/>
                    <a:p>
                      <a:r>
                        <a:rPr lang="ru-RU" sz="1800" dirty="0" smtClean="0"/>
                        <a:t>Второй завтрак</a:t>
                      </a:r>
                    </a:p>
                  </a:txBody>
                  <a:tcPr marT="45714" marB="45714"/>
                </a:tc>
                <a:tc>
                  <a:txBody>
                    <a:bodyPr/>
                    <a:lstStyle/>
                    <a:p>
                      <a:r>
                        <a:rPr lang="ru-RU" sz="1800" kern="1200" dirty="0" smtClean="0">
                          <a:solidFill>
                            <a:schemeClr val="dk1"/>
                          </a:solidFill>
                          <a:effectLst/>
                          <a:latin typeface="+mn-lt"/>
                          <a:ea typeface="+mn-ea"/>
                          <a:cs typeface="+mn-cs"/>
                        </a:rPr>
                        <a:t>9.10-9.20</a:t>
                      </a:r>
                      <a:endParaRPr lang="ru-RU" sz="1800" dirty="0"/>
                    </a:p>
                  </a:txBody>
                  <a:tcPr marT="45714" marB="45714"/>
                </a:tc>
              </a:tr>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t>Прогулка</a:t>
                      </a:r>
                    </a:p>
                  </a:txBody>
                  <a:tcPr marT="45714" marB="45714"/>
                </a:tc>
                <a:tc>
                  <a:txBody>
                    <a:bodyPr/>
                    <a:lstStyle/>
                    <a:p>
                      <a:r>
                        <a:rPr lang="ru-RU" sz="1800" kern="1200" dirty="0" smtClean="0">
                          <a:solidFill>
                            <a:schemeClr val="dk1"/>
                          </a:solidFill>
                          <a:effectLst/>
                          <a:latin typeface="+mn-lt"/>
                          <a:ea typeface="+mn-ea"/>
                          <a:cs typeface="+mn-cs"/>
                        </a:rPr>
                        <a:t>9.20- 11.20</a:t>
                      </a:r>
                      <a:endParaRPr lang="ru-RU" sz="1800" dirty="0"/>
                    </a:p>
                  </a:txBody>
                  <a:tcPr marT="45714" marB="45714"/>
                </a:tc>
              </a:tr>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t>Обед</a:t>
                      </a:r>
                    </a:p>
                  </a:txBody>
                  <a:tcPr marT="45714" marB="45714"/>
                </a:tc>
                <a:tc>
                  <a:txBody>
                    <a:bodyPr/>
                    <a:lstStyle/>
                    <a:p>
                      <a:r>
                        <a:rPr lang="ru-RU" sz="1800" kern="1200" dirty="0" smtClean="0">
                          <a:solidFill>
                            <a:schemeClr val="dk1"/>
                          </a:solidFill>
                          <a:effectLst/>
                          <a:latin typeface="+mn-lt"/>
                          <a:ea typeface="+mn-ea"/>
                          <a:cs typeface="+mn-cs"/>
                        </a:rPr>
                        <a:t>11.45- 12.20</a:t>
                      </a:r>
                      <a:endParaRPr lang="ru-RU" sz="1800" dirty="0"/>
                    </a:p>
                  </a:txBody>
                  <a:tcPr marT="45714" marB="45714"/>
                </a:tc>
              </a:tr>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t>Дневной сон</a:t>
                      </a:r>
                    </a:p>
                  </a:txBody>
                  <a:tcPr marT="45714" marB="45714"/>
                </a:tc>
                <a:tc>
                  <a:txBody>
                    <a:bodyPr/>
                    <a:lstStyle/>
                    <a:p>
                      <a:r>
                        <a:rPr lang="ru-RU" sz="1800" kern="1200" dirty="0" smtClean="0">
                          <a:solidFill>
                            <a:schemeClr val="dk1"/>
                          </a:solidFill>
                          <a:effectLst/>
                          <a:latin typeface="+mn-lt"/>
                          <a:ea typeface="+mn-ea"/>
                          <a:cs typeface="+mn-cs"/>
                        </a:rPr>
                        <a:t>12.20- 15.00</a:t>
                      </a:r>
                    </a:p>
                  </a:txBody>
                  <a:tcPr marT="45714" marB="45714"/>
                </a:tc>
              </a:tr>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t>Полдник</a:t>
                      </a:r>
                    </a:p>
                  </a:txBody>
                  <a:tcPr marT="45714" marB="45714"/>
                </a:tc>
                <a:tc>
                  <a:txBody>
                    <a:bodyPr/>
                    <a:lstStyle/>
                    <a:p>
                      <a:r>
                        <a:rPr lang="ru-RU" sz="1800" kern="1200" dirty="0" smtClean="0">
                          <a:solidFill>
                            <a:schemeClr val="dk1"/>
                          </a:solidFill>
                          <a:effectLst/>
                          <a:latin typeface="+mn-lt"/>
                          <a:ea typeface="+mn-ea"/>
                          <a:cs typeface="+mn-cs"/>
                        </a:rPr>
                        <a:t>15.15-15.25</a:t>
                      </a:r>
                      <a:endParaRPr lang="ru-RU" sz="1800" dirty="0"/>
                    </a:p>
                  </a:txBody>
                  <a:tcPr marT="45714" marB="45714"/>
                </a:tc>
              </a:tr>
              <a:tr h="444695">
                <a:tc>
                  <a:txBody>
                    <a:bodyPr/>
                    <a:lstStyle/>
                    <a:p>
                      <a:r>
                        <a:rPr lang="ru-RU" sz="1800" dirty="0" smtClean="0"/>
                        <a:t>Прогулка</a:t>
                      </a:r>
                    </a:p>
                  </a:txBody>
                  <a:tcPr marT="45714" marB="45714">
                    <a:lnB w="12700" cap="flat" cmpd="sng" algn="ctr">
                      <a:solidFill>
                        <a:schemeClr val="tx1"/>
                      </a:solidFill>
                      <a:prstDash val="solid"/>
                      <a:round/>
                      <a:headEnd type="none" w="med" len="med"/>
                      <a:tailEnd type="none" w="med" len="med"/>
                    </a:lnB>
                  </a:tcPr>
                </a:tc>
                <a:tc>
                  <a:txBody>
                    <a:bodyPr/>
                    <a:lstStyle/>
                    <a:p>
                      <a:r>
                        <a:rPr lang="ru-RU" sz="1800" kern="1200" dirty="0" smtClean="0">
                          <a:solidFill>
                            <a:schemeClr val="dk1"/>
                          </a:solidFill>
                          <a:effectLst/>
                          <a:latin typeface="+mn-lt"/>
                          <a:ea typeface="+mn-ea"/>
                          <a:cs typeface="+mn-cs"/>
                        </a:rPr>
                        <a:t>16.15-17.30</a:t>
                      </a:r>
                      <a:endParaRPr lang="ru-RU" sz="1800" dirty="0"/>
                    </a:p>
                  </a:txBody>
                  <a:tcPr marT="45714" marB="45714">
                    <a:lnB w="12700" cap="flat" cmpd="sng" algn="ctr">
                      <a:solidFill>
                        <a:schemeClr val="tx1"/>
                      </a:solidFill>
                      <a:prstDash val="solid"/>
                      <a:round/>
                      <a:headEnd type="none" w="med" len="med"/>
                      <a:tailEnd type="none" w="med" len="med"/>
                    </a:lnB>
                  </a:tcPr>
                </a:tc>
              </a:tr>
              <a:tr h="491411">
                <a:tc>
                  <a:txBody>
                    <a:bodyPr/>
                    <a:lstStyle/>
                    <a:p>
                      <a:r>
                        <a:rPr lang="ru-RU" sz="1800" dirty="0" smtClean="0"/>
                        <a:t>Ужин</a:t>
                      </a:r>
                    </a:p>
                  </a:txBody>
                  <a:tcPr marT="45714" marB="4571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kern="1200" dirty="0" smtClean="0">
                          <a:solidFill>
                            <a:schemeClr val="dk1"/>
                          </a:solidFill>
                          <a:effectLst/>
                          <a:latin typeface="+mn-lt"/>
                          <a:ea typeface="+mn-ea"/>
                          <a:cs typeface="+mn-cs"/>
                        </a:rPr>
                        <a:t>18.00- 18.30</a:t>
                      </a:r>
                      <a:endParaRPr lang="ru-RU" sz="1800" dirty="0"/>
                    </a:p>
                  </a:txBody>
                  <a:tcPr marT="45714" marB="4571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687">
                <a:tc>
                  <a:txBody>
                    <a:bodyPr/>
                    <a:lstStyle/>
                    <a:p>
                      <a:r>
                        <a:rPr lang="ru-RU" sz="1800" dirty="0" smtClean="0"/>
                        <a:t>Отход ко сну</a:t>
                      </a:r>
                    </a:p>
                  </a:txBody>
                  <a:tcPr marT="45714" marB="45714">
                    <a:lnT w="12700" cap="flat" cmpd="sng" algn="ctr">
                      <a:solidFill>
                        <a:schemeClr val="tx1"/>
                      </a:solidFill>
                      <a:prstDash val="solid"/>
                      <a:round/>
                      <a:headEnd type="none" w="med" len="med"/>
                      <a:tailEnd type="none" w="med" len="med"/>
                    </a:lnT>
                  </a:tcPr>
                </a:tc>
                <a:tc>
                  <a:txBody>
                    <a:bodyPr/>
                    <a:lstStyle/>
                    <a:p>
                      <a:r>
                        <a:rPr lang="ru-RU" sz="1800" dirty="0" smtClean="0"/>
                        <a:t>20.30 </a:t>
                      </a:r>
                      <a:endParaRPr lang="ru-RU" sz="1800" dirty="0"/>
                    </a:p>
                  </a:txBody>
                  <a:tcPr marT="45714" marB="45714">
                    <a:lnT w="12700" cap="flat" cmpd="sng" algn="ctr">
                      <a:solidFill>
                        <a:schemeClr val="tx1"/>
                      </a:solidFill>
                      <a:prstDash val="solid"/>
                      <a:round/>
                      <a:headEnd type="none" w="med" len="med"/>
                      <a:tailEnd type="none" w="med" len="med"/>
                    </a:lnT>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Содержимое 2"/>
          <p:cNvSpPr>
            <a:spLocks noGrp="1"/>
          </p:cNvSpPr>
          <p:nvPr>
            <p:ph idx="1"/>
          </p:nvPr>
        </p:nvSpPr>
        <p:spPr>
          <a:xfrm>
            <a:off x="342900" y="2133600"/>
            <a:ext cx="6172200" cy="6581775"/>
          </a:xfrm>
        </p:spPr>
        <p:txBody>
          <a:bodyPr/>
          <a:lstStyle/>
          <a:p>
            <a:pPr algn="just" eaLnBrk="1" hangingPunct="1">
              <a:buFontTx/>
              <a:buNone/>
            </a:pPr>
            <a:r>
              <a:rPr lang="ru-RU" sz="1600" dirty="0" smtClean="0"/>
              <a:t>Собирая ребенка в детский сад, подумайте о том, удобно ли ему будет одеваться самому, удобно ли будет его переодевать воспитателям, которые собирают на прогулку не только вашего ребенка, но и целую группу детей.</a:t>
            </a:r>
          </a:p>
          <a:p>
            <a:pPr algn="just" eaLnBrk="1" hangingPunct="1">
              <a:buFont typeface="Wingdings" pitchFamily="2" charset="2"/>
              <a:buChar char="Ø"/>
            </a:pPr>
            <a:r>
              <a:rPr lang="ru-RU" sz="1800" dirty="0" smtClean="0">
                <a:solidFill>
                  <a:srgbClr val="FF0000"/>
                </a:solidFill>
              </a:rPr>
              <a:t>Молнии и «липучки» удобнее, чем пуговицы.</a:t>
            </a:r>
          </a:p>
          <a:p>
            <a:pPr algn="just" eaLnBrk="1" hangingPunct="1">
              <a:buFont typeface="Wingdings" pitchFamily="2" charset="2"/>
              <a:buChar char="Ø"/>
            </a:pPr>
            <a:r>
              <a:rPr lang="ru-RU" sz="1800" dirty="0" smtClean="0">
                <a:solidFill>
                  <a:srgbClr val="FF0000"/>
                </a:solidFill>
              </a:rPr>
              <a:t>Вязанная манишка удобнее и надежнее, чем шарф,</a:t>
            </a:r>
          </a:p>
          <a:p>
            <a:pPr algn="just" eaLnBrk="1" hangingPunct="1">
              <a:buFont typeface="Wingdings" pitchFamily="2" charset="2"/>
              <a:buChar char="Ø"/>
            </a:pPr>
            <a:r>
              <a:rPr lang="ru-RU" sz="1800" dirty="0" smtClean="0">
                <a:solidFill>
                  <a:srgbClr val="FF0000"/>
                </a:solidFill>
              </a:rPr>
              <a:t>Рукавички, пришитые к резинке, не потеряются</a:t>
            </a:r>
          </a:p>
          <a:p>
            <a:pPr algn="just" eaLnBrk="1" hangingPunct="1">
              <a:buFont typeface="Wingdings" pitchFamily="2" charset="2"/>
              <a:buChar char="Ø"/>
            </a:pPr>
            <a:r>
              <a:rPr lang="ru-RU" sz="1800" dirty="0" smtClean="0">
                <a:solidFill>
                  <a:srgbClr val="FF0000"/>
                </a:solidFill>
              </a:rPr>
              <a:t>Шапочка – шлем плотно закроет уши. </a:t>
            </a:r>
          </a:p>
          <a:p>
            <a:pPr algn="just" eaLnBrk="1" hangingPunct="1">
              <a:buFontTx/>
              <a:buNone/>
            </a:pPr>
            <a:r>
              <a:rPr lang="ru-RU" sz="1600" dirty="0" smtClean="0"/>
              <a:t>Одежда для пребывания в группе должна быть максимально удобной, не сковывающей движения ребенка.</a:t>
            </a:r>
          </a:p>
          <a:p>
            <a:pPr algn="just" eaLnBrk="1" hangingPunct="1">
              <a:buFontTx/>
              <a:buNone/>
            </a:pPr>
            <a:r>
              <a:rPr lang="ru-RU" sz="1800" dirty="0" smtClean="0">
                <a:solidFill>
                  <a:srgbClr val="FF0000"/>
                </a:solidFill>
              </a:rPr>
              <a:t>Не забудьте:</a:t>
            </a:r>
          </a:p>
          <a:p>
            <a:pPr algn="just" eaLnBrk="1" hangingPunct="1">
              <a:buFontTx/>
              <a:buNone/>
            </a:pPr>
            <a:r>
              <a:rPr lang="ru-RU" sz="1800" dirty="0" smtClean="0">
                <a:solidFill>
                  <a:srgbClr val="FF0000"/>
                </a:solidFill>
              </a:rPr>
              <a:t>Одежда и обувь должна быть промаркирована,</a:t>
            </a:r>
          </a:p>
          <a:p>
            <a:pPr algn="just" eaLnBrk="1" hangingPunct="1">
              <a:buFontTx/>
              <a:buNone/>
            </a:pPr>
            <a:r>
              <a:rPr lang="ru-RU" sz="1800" dirty="0" smtClean="0">
                <a:solidFill>
                  <a:srgbClr val="FF0000"/>
                </a:solidFill>
              </a:rPr>
              <a:t>В шкафчике ребенка должна быть запасная одежда.</a:t>
            </a:r>
          </a:p>
          <a:p>
            <a:pPr algn="just" eaLnBrk="1" hangingPunct="1">
              <a:buFontTx/>
              <a:buNone/>
            </a:pPr>
            <a:r>
              <a:rPr lang="ru-RU" sz="1800" dirty="0" smtClean="0">
                <a:solidFill>
                  <a:srgbClr val="FF0000"/>
                </a:solidFill>
              </a:rPr>
              <a:t>На одежде ребенка (для прогулки и для пребывания в группе) должен быть карман, а в кармане – чистый носовой платок .</a:t>
            </a:r>
          </a:p>
          <a:p>
            <a:pPr eaLnBrk="1" hangingPunct="1">
              <a:buFontTx/>
              <a:buNone/>
            </a:pPr>
            <a:endParaRPr lang="ru-RU" sz="2000" dirty="0" smtClean="0"/>
          </a:p>
          <a:p>
            <a:pPr eaLnBrk="1" hangingPunct="1">
              <a:buFontTx/>
              <a:buNone/>
            </a:pPr>
            <a:endParaRPr lang="ru-RU" sz="2000" dirty="0" smtClean="0"/>
          </a:p>
          <a:p>
            <a:pPr eaLnBrk="1" hangingPunct="1">
              <a:buFontTx/>
              <a:buNone/>
            </a:pPr>
            <a:endParaRPr lang="ru-RU" sz="2000" dirty="0" smtClean="0"/>
          </a:p>
          <a:p>
            <a:pPr eaLnBrk="1" hangingPunct="1">
              <a:buFontTx/>
              <a:buNone/>
            </a:pPr>
            <a:endParaRPr lang="ru-RU" sz="2000" dirty="0" smtClean="0"/>
          </a:p>
          <a:p>
            <a:pPr eaLnBrk="1" hangingPunct="1">
              <a:buFontTx/>
              <a:buNone/>
            </a:pPr>
            <a:endParaRPr lang="ru-RU" sz="2000" dirty="0" smtClean="0"/>
          </a:p>
          <a:p>
            <a:pPr eaLnBrk="1" hangingPunct="1">
              <a:buFontTx/>
              <a:buNone/>
            </a:pPr>
            <a:endParaRPr lang="ru-RU" sz="2000" dirty="0" smtClean="0"/>
          </a:p>
          <a:p>
            <a:pPr eaLnBrk="1" hangingPunct="1">
              <a:buFontTx/>
              <a:buNone/>
            </a:pPr>
            <a:endParaRPr lang="ru-RU" sz="2000" dirty="0" smtClean="0"/>
          </a:p>
          <a:p>
            <a:pPr eaLnBrk="1" hangingPunct="1">
              <a:buFontTx/>
              <a:buNone/>
            </a:pPr>
            <a:endParaRPr lang="ru-RU" sz="2000" dirty="0" smtClean="0"/>
          </a:p>
          <a:p>
            <a:pPr eaLnBrk="1" hangingPunct="1">
              <a:buFontTx/>
              <a:buNone/>
            </a:pPr>
            <a:endParaRPr lang="ru-RU" sz="2000" dirty="0" smtClean="0"/>
          </a:p>
          <a:p>
            <a:pPr eaLnBrk="1" hangingPunct="1">
              <a:buFontTx/>
              <a:buNone/>
            </a:pPr>
            <a:endParaRPr lang="ru-RU" sz="2000" dirty="0" smtClean="0"/>
          </a:p>
          <a:p>
            <a:pPr eaLnBrk="1" hangingPunct="1">
              <a:buFontTx/>
              <a:buNone/>
            </a:pPr>
            <a:endParaRPr lang="ru-RU" sz="2000" dirty="0" smtClean="0"/>
          </a:p>
          <a:p>
            <a:pPr eaLnBrk="1" hangingPunct="1">
              <a:buFontTx/>
              <a:buNone/>
            </a:pPr>
            <a:endParaRPr lang="ru-RU" sz="2000" dirty="0" smtClean="0"/>
          </a:p>
          <a:p>
            <a:pPr eaLnBrk="1" hangingPunct="1">
              <a:buFontTx/>
              <a:buNone/>
            </a:pPr>
            <a:endParaRPr lang="ru-RU" sz="2000" dirty="0" smtClean="0"/>
          </a:p>
          <a:p>
            <a:pPr algn="ctr" eaLnBrk="1" hangingPunct="1">
              <a:buFontTx/>
              <a:buNone/>
            </a:pPr>
            <a:endParaRPr lang="ru-RU" sz="2000" dirty="0" smtClean="0"/>
          </a:p>
        </p:txBody>
      </p:sp>
      <p:sp>
        <p:nvSpPr>
          <p:cNvPr id="5" name="Title 1"/>
          <p:cNvSpPr txBox="1">
            <a:spLocks/>
          </p:cNvSpPr>
          <p:nvPr/>
        </p:nvSpPr>
        <p:spPr>
          <a:xfrm rot="20583225">
            <a:off x="75502" y="487571"/>
            <a:ext cx="3973874" cy="1245003"/>
          </a:xfrm>
          <a:prstGeom prst="rect">
            <a:avLst/>
          </a:prstGeom>
        </p:spPr>
        <p:txBody>
          <a:bodyPr anchor="ctr">
            <a:normAutofit fontScale="97500" lnSpcReduction="10000"/>
          </a:bodyPr>
          <a:lstStyle/>
          <a:p>
            <a:pPr algn="ctr" fontAlgn="auto">
              <a:spcAft>
                <a:spcPts val="0"/>
              </a:spcAft>
              <a:defRPr/>
            </a:pPr>
            <a:r>
              <a:rPr lang="ru-RU" sz="4000" b="1" dirty="0">
                <a:ln w="1905">
                  <a:solidFill>
                    <a:schemeClr val="bg1">
                      <a:lumMod val="95000"/>
                    </a:schemeClr>
                  </a:solidFill>
                </a:ln>
                <a:solidFill>
                  <a:srgbClr val="FF0000"/>
                </a:solidFill>
                <a:effectLst>
                  <a:innerShdw blurRad="69850" dist="43180" dir="5400000">
                    <a:srgbClr val="000000">
                      <a:alpha val="65000"/>
                    </a:srgbClr>
                  </a:innerShdw>
                </a:effectLst>
                <a:latin typeface="+mj-lt"/>
                <a:ea typeface="+mj-ea"/>
                <a:cs typeface="Tahoma" pitchFamily="34" charset="0"/>
              </a:rPr>
              <a:t>Одежда для детского сада </a:t>
            </a:r>
            <a:endParaRPr lang="ru-RU" sz="4000" b="1" dirty="0">
              <a:ln w="1905">
                <a:solidFill>
                  <a:schemeClr val="bg1">
                    <a:lumMod val="95000"/>
                  </a:schemeClr>
                </a:solidFill>
              </a:ln>
              <a:solidFill>
                <a:srgbClr val="00339A"/>
              </a:solidFill>
              <a:effectLst>
                <a:innerShdw blurRad="69850" dist="43180" dir="5400000">
                  <a:srgbClr val="000000">
                    <a:alpha val="65000"/>
                  </a:srgbClr>
                </a:innerShdw>
              </a:effectLst>
              <a:latin typeface="+mj-lt"/>
              <a:ea typeface="+mj-ea"/>
              <a:cs typeface="Tahom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Содержимое 2"/>
          <p:cNvSpPr>
            <a:spLocks noGrp="1"/>
          </p:cNvSpPr>
          <p:nvPr>
            <p:ph idx="1"/>
          </p:nvPr>
        </p:nvSpPr>
        <p:spPr>
          <a:xfrm>
            <a:off x="342900" y="2133600"/>
            <a:ext cx="6172200" cy="6581775"/>
          </a:xfrm>
        </p:spPr>
        <p:txBody>
          <a:bodyPr/>
          <a:lstStyle/>
          <a:p>
            <a:pPr lvl="1" eaLnBrk="1" hangingPunct="1"/>
            <a:r>
              <a:rPr lang="ru-RU" sz="1600" dirty="0" smtClean="0"/>
              <a:t>По возможности расширять круг общения с незнакомыми людьми, вызывать положительное отношение к ним.</a:t>
            </a:r>
          </a:p>
          <a:p>
            <a:pPr lvl="1" eaLnBrk="1" hangingPunct="1"/>
            <a:r>
              <a:rPr lang="ru-RU" sz="1600" dirty="0" smtClean="0"/>
              <a:t>Помочь ребенку разобраться в игрушках: использовать показ действия с ними, вовлекать ребенка в совместную игру.</a:t>
            </a:r>
          </a:p>
          <a:p>
            <a:pPr lvl="1" eaLnBrk="1" hangingPunct="1"/>
            <a:r>
              <a:rPr lang="ru-RU" sz="1600" dirty="0" smtClean="0"/>
              <a:t>Развивать подражательность действий ребенка: «полетаем, как воробушки», «Попрыгаем, как зайчики» и т.д.</a:t>
            </a:r>
          </a:p>
          <a:p>
            <a:pPr lvl="1" eaLnBrk="1" hangingPunct="1"/>
            <a:r>
              <a:rPr lang="ru-RU" sz="1600" dirty="0" smtClean="0"/>
              <a:t>Не допускать высказываний сожаления о том, что приходиться отдавать ребенка в детский сад.</a:t>
            </a:r>
          </a:p>
          <a:p>
            <a:pPr lvl="1" eaLnBrk="1" hangingPunct="1"/>
            <a:r>
              <a:rPr lang="ru-RU" sz="1600" dirty="0" smtClean="0"/>
              <a:t>Приучать к самообслуживанию.</a:t>
            </a:r>
          </a:p>
          <a:p>
            <a:pPr lvl="1" eaLnBrk="1" hangingPunct="1"/>
            <a:r>
              <a:rPr lang="ru-RU" sz="1600" dirty="0" smtClean="0"/>
              <a:t>Учить обращаться к другому человеку.</a:t>
            </a:r>
          </a:p>
          <a:p>
            <a:pPr lvl="1" eaLnBrk="1" hangingPunct="1"/>
            <a:endParaRPr lang="ru-RU" sz="1600" dirty="0" smtClean="0"/>
          </a:p>
          <a:p>
            <a:pPr algn="just" eaLnBrk="1" hangingPunct="1">
              <a:buFontTx/>
              <a:buNone/>
            </a:pPr>
            <a:r>
              <a:rPr lang="ru-RU" sz="1800" dirty="0" smtClean="0"/>
              <a:t>      Постепенно подготавливайте ребенка к изменениям, которые произойдут в его жизни. Расскажите ему, что такое детский сад и зачем туда ходят дети. Объясните, что сад для ребенка – это показатель взросления. Постарайтесь заинтересовать его происходящим в детском саду. Расскажите, что у него появятся новые друзья. Новые интересные занятия, о том, что в саду много игрушек. </a:t>
            </a:r>
          </a:p>
          <a:p>
            <a:pPr eaLnBrk="1" hangingPunct="1">
              <a:buFontTx/>
              <a:buNone/>
            </a:pPr>
            <a:endParaRPr lang="ru-RU" sz="2000" dirty="0" smtClean="0"/>
          </a:p>
          <a:p>
            <a:pPr eaLnBrk="1" hangingPunct="1">
              <a:buFontTx/>
              <a:buNone/>
            </a:pPr>
            <a:endParaRPr lang="ru-RU" sz="2000" dirty="0" smtClean="0"/>
          </a:p>
          <a:p>
            <a:pPr eaLnBrk="1" hangingPunct="1">
              <a:buFontTx/>
              <a:buNone/>
            </a:pPr>
            <a:endParaRPr lang="ru-RU" sz="2000" dirty="0" smtClean="0"/>
          </a:p>
          <a:p>
            <a:pPr eaLnBrk="1" hangingPunct="1">
              <a:buFontTx/>
              <a:buNone/>
            </a:pPr>
            <a:endParaRPr lang="ru-RU" sz="2000" dirty="0" smtClean="0"/>
          </a:p>
          <a:p>
            <a:pPr eaLnBrk="1" hangingPunct="1">
              <a:buFontTx/>
              <a:buNone/>
            </a:pPr>
            <a:endParaRPr lang="ru-RU" sz="2000" dirty="0" smtClean="0"/>
          </a:p>
          <a:p>
            <a:pPr eaLnBrk="1" hangingPunct="1">
              <a:buFontTx/>
              <a:buNone/>
            </a:pPr>
            <a:endParaRPr lang="ru-RU" sz="2000" dirty="0" smtClean="0"/>
          </a:p>
          <a:p>
            <a:pPr eaLnBrk="1" hangingPunct="1">
              <a:buFontTx/>
              <a:buNone/>
            </a:pPr>
            <a:endParaRPr lang="ru-RU" sz="2000" dirty="0" smtClean="0"/>
          </a:p>
          <a:p>
            <a:pPr eaLnBrk="1" hangingPunct="1">
              <a:buFontTx/>
              <a:buNone/>
            </a:pPr>
            <a:endParaRPr lang="ru-RU" sz="2000" dirty="0" smtClean="0"/>
          </a:p>
          <a:p>
            <a:pPr eaLnBrk="1" hangingPunct="1">
              <a:buFontTx/>
              <a:buNone/>
            </a:pPr>
            <a:endParaRPr lang="ru-RU" sz="2000" dirty="0" smtClean="0"/>
          </a:p>
          <a:p>
            <a:pPr eaLnBrk="1" hangingPunct="1">
              <a:buFontTx/>
              <a:buNone/>
            </a:pPr>
            <a:endParaRPr lang="ru-RU" sz="2000" dirty="0" smtClean="0"/>
          </a:p>
          <a:p>
            <a:pPr eaLnBrk="1" hangingPunct="1">
              <a:buFontTx/>
              <a:buNone/>
            </a:pPr>
            <a:endParaRPr lang="ru-RU" sz="2000" dirty="0" smtClean="0"/>
          </a:p>
          <a:p>
            <a:pPr eaLnBrk="1" hangingPunct="1">
              <a:buFontTx/>
              <a:buNone/>
            </a:pPr>
            <a:endParaRPr lang="ru-RU" sz="2000" dirty="0" smtClean="0"/>
          </a:p>
          <a:p>
            <a:pPr algn="ctr" eaLnBrk="1" hangingPunct="1">
              <a:buFontTx/>
              <a:buNone/>
            </a:pPr>
            <a:endParaRPr lang="ru-RU" sz="2000" dirty="0" smtClean="0"/>
          </a:p>
        </p:txBody>
      </p:sp>
      <p:sp>
        <p:nvSpPr>
          <p:cNvPr id="5" name="Title 1"/>
          <p:cNvSpPr txBox="1">
            <a:spLocks/>
          </p:cNvSpPr>
          <p:nvPr/>
        </p:nvSpPr>
        <p:spPr>
          <a:xfrm rot="20583225">
            <a:off x="67563" y="434283"/>
            <a:ext cx="4339517" cy="1245003"/>
          </a:xfrm>
          <a:prstGeom prst="rect">
            <a:avLst/>
          </a:prstGeom>
        </p:spPr>
        <p:txBody>
          <a:bodyPr anchor="ctr">
            <a:normAutofit fontScale="75000" lnSpcReduction="20000"/>
          </a:bodyPr>
          <a:lstStyle/>
          <a:p>
            <a:pPr algn="ctr" fontAlgn="auto">
              <a:spcAft>
                <a:spcPts val="0"/>
              </a:spcAft>
              <a:defRPr/>
            </a:pPr>
            <a:r>
              <a:rPr lang="ru-RU" sz="4000" b="1" dirty="0">
                <a:ln w="1905">
                  <a:solidFill>
                    <a:schemeClr val="bg1">
                      <a:lumMod val="95000"/>
                    </a:schemeClr>
                  </a:solidFill>
                </a:ln>
                <a:solidFill>
                  <a:srgbClr val="FF0000"/>
                </a:solidFill>
                <a:effectLst>
                  <a:innerShdw blurRad="69850" dist="43180" dir="5400000">
                    <a:srgbClr val="000000">
                      <a:alpha val="65000"/>
                    </a:srgbClr>
                  </a:innerShdw>
                </a:effectLst>
                <a:latin typeface="+mj-lt"/>
                <a:ea typeface="+mj-ea"/>
                <a:cs typeface="Tahoma" pitchFamily="34" charset="0"/>
              </a:rPr>
              <a:t>Профилактика </a:t>
            </a:r>
            <a:r>
              <a:rPr lang="ru-RU" sz="4000" b="1" dirty="0" err="1">
                <a:ln w="1905">
                  <a:solidFill>
                    <a:schemeClr val="bg1">
                      <a:lumMod val="95000"/>
                    </a:schemeClr>
                  </a:solidFill>
                </a:ln>
                <a:solidFill>
                  <a:srgbClr val="FF0000"/>
                </a:solidFill>
                <a:effectLst>
                  <a:innerShdw blurRad="69850" dist="43180" dir="5400000">
                    <a:srgbClr val="000000">
                      <a:alpha val="65000"/>
                    </a:srgbClr>
                  </a:innerShdw>
                </a:effectLst>
                <a:latin typeface="+mj-lt"/>
                <a:ea typeface="+mj-ea"/>
                <a:cs typeface="Tahoma" pitchFamily="34" charset="0"/>
              </a:rPr>
              <a:t>психоэмоционального</a:t>
            </a:r>
            <a:r>
              <a:rPr lang="ru-RU" sz="4000" b="1" dirty="0">
                <a:ln w="1905">
                  <a:solidFill>
                    <a:schemeClr val="bg1">
                      <a:lumMod val="95000"/>
                    </a:schemeClr>
                  </a:solidFill>
                </a:ln>
                <a:solidFill>
                  <a:srgbClr val="FF0000"/>
                </a:solidFill>
                <a:effectLst>
                  <a:innerShdw blurRad="69850" dist="43180" dir="5400000">
                    <a:srgbClr val="000000">
                      <a:alpha val="65000"/>
                    </a:srgbClr>
                  </a:innerShdw>
                </a:effectLst>
                <a:latin typeface="+mj-lt"/>
                <a:ea typeface="+mj-ea"/>
                <a:cs typeface="Tahoma" pitchFamily="34" charset="0"/>
              </a:rPr>
              <a:t> напряжения </a:t>
            </a:r>
            <a:endParaRPr lang="ru-RU" sz="4000" b="1" dirty="0">
              <a:ln w="1905">
                <a:solidFill>
                  <a:schemeClr val="bg1">
                    <a:lumMod val="95000"/>
                  </a:schemeClr>
                </a:solidFill>
              </a:ln>
              <a:solidFill>
                <a:srgbClr val="00339A"/>
              </a:solidFill>
              <a:effectLst>
                <a:innerShdw blurRad="69850" dist="43180" dir="5400000">
                  <a:srgbClr val="000000">
                    <a:alpha val="65000"/>
                  </a:srgbClr>
                </a:innerShdw>
              </a:effectLst>
              <a:latin typeface="+mj-lt"/>
              <a:ea typeface="+mj-ea"/>
              <a:cs typeface="Tahom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4650" y="285750"/>
            <a:ext cx="6172200" cy="1285875"/>
          </a:xfrm>
        </p:spPr>
        <p:txBody>
          <a:bodyPr>
            <a:normAutofit fontScale="90000"/>
          </a:bodyPr>
          <a:lstStyle/>
          <a:p>
            <a:pPr eaLnBrk="1" hangingPunct="1">
              <a:defRPr/>
            </a:pPr>
            <a:r>
              <a:rPr lang="ru-RU" dirty="0" smtClean="0"/>
              <a:t>Организация периода адаптации </a:t>
            </a:r>
            <a:endParaRPr lang="ru-RU" dirty="0"/>
          </a:p>
        </p:txBody>
      </p:sp>
      <p:sp>
        <p:nvSpPr>
          <p:cNvPr id="9219" name="Содержимое 2"/>
          <p:cNvSpPr>
            <a:spLocks noGrp="1"/>
          </p:cNvSpPr>
          <p:nvPr>
            <p:ph idx="1"/>
          </p:nvPr>
        </p:nvSpPr>
        <p:spPr/>
        <p:txBody>
          <a:bodyPr/>
          <a:lstStyle/>
          <a:p>
            <a:pPr eaLnBrk="1" hangingPunct="1">
              <a:buFontTx/>
              <a:buNone/>
            </a:pPr>
            <a:r>
              <a:rPr lang="ru-RU" sz="1800" smtClean="0"/>
              <a:t>Детям всех возрастов, впервые поступающим в детский сад, рекомендуется укороченное время пребывания в ДОУ.</a:t>
            </a:r>
          </a:p>
          <a:p>
            <a:pPr eaLnBrk="1" hangingPunct="1"/>
            <a:r>
              <a:rPr lang="ru-RU" sz="1800" smtClean="0"/>
              <a:t>На первой неделе адаптации к ДОУ ребенок остается в детском саду на 2 часа.</a:t>
            </a:r>
          </a:p>
          <a:p>
            <a:pPr eaLnBrk="1" hangingPunct="1"/>
            <a:r>
              <a:rPr lang="ru-RU" sz="1800" smtClean="0"/>
              <a:t>На второй неделе ребенок обедает в детском саду.</a:t>
            </a:r>
          </a:p>
          <a:p>
            <a:pPr eaLnBrk="1" hangingPunct="1"/>
            <a:r>
              <a:rPr lang="ru-RU" sz="1800" smtClean="0"/>
              <a:t>На третьей неделе ребенок остается на «тихий час»</a:t>
            </a:r>
          </a:p>
          <a:p>
            <a:pPr eaLnBrk="1" hangingPunct="1"/>
            <a:r>
              <a:rPr lang="ru-RU" sz="1800" smtClean="0"/>
              <a:t>На четвертой неделе ребенок может остаться на полный день.</a:t>
            </a:r>
          </a:p>
          <a:p>
            <a:pPr eaLnBrk="1" hangingPunct="1">
              <a:buFontTx/>
              <a:buNone/>
            </a:pPr>
            <a:r>
              <a:rPr lang="ru-RU" smtClean="0"/>
              <a:t>Не старайтесь форсировать события: воспитатели подскажут вам, когда ребенка можно оставить до обеда, а затем и на дневной сон.</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информация">
  <a:themeElements>
    <a:clrScheme name="Тема Off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Times New Roman"/>
        <a:ea typeface=""/>
        <a:cs typeface="Times New Roman"/>
      </a:majorFont>
      <a:minorFont>
        <a:latin typeface="Times New Roman"/>
        <a:ea typeface=""/>
        <a:cs typeface="Times New Roma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931</Words>
  <Application>Microsoft Office PowerPoint</Application>
  <PresentationFormat>Экран (4:3)</PresentationFormat>
  <Paragraphs>133</Paragraphs>
  <Slides>17</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информация</vt:lpstr>
      <vt:lpstr>Родительское собрание «Добро пожаловать  в детский сад»</vt:lpstr>
      <vt:lpstr> Повестка собрания:  1. Презентация  2. Нормативно-правовая документация (заведующий детским садом Турышева Т.А.) 3. Знакомство с образовательной программой ДОО   4. Экскурсия по детскому саду, знакомство с группой.       </vt:lpstr>
      <vt:lpstr>Общая характеристика ДОУ. </vt:lpstr>
      <vt:lpstr>Презентация PowerPoint</vt:lpstr>
      <vt:lpstr>Подготовка ребенка к новым условиям </vt:lpstr>
      <vt:lpstr>Презентация PowerPoint</vt:lpstr>
      <vt:lpstr>Презентация PowerPoint</vt:lpstr>
      <vt:lpstr>Презентация PowerPoint</vt:lpstr>
      <vt:lpstr>Организация периода адаптации </vt:lpstr>
      <vt:lpstr>Варианты течения адаптационного периода </vt:lpstr>
      <vt:lpstr>Образовательная деятельность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2012-10-04T05:59:50Z</dcterms:created>
  <dcterms:modified xsi:type="dcterms:W3CDTF">2018-01-15T14:44:01Z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TC103626451049</vt:lpwstr>
  </property>
</Properties>
</file>