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7"/>
  </p:notes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2" r:id="rId12"/>
    <p:sldId id="269" r:id="rId13"/>
    <p:sldId id="271" r:id="rId14"/>
    <p:sldId id="270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242EE-41A5-4575-BCCB-A1B7B2782D51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469B5-7E6D-4D72-AA63-8547D42D3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55460B3-619F-451E-8B3C-226EAE32BA22}" type="slidenum">
              <a:rPr lang="ru-RU"/>
              <a:pPr/>
              <a:t>5</a:t>
            </a:fld>
            <a:endParaRPr lang="ru-RU"/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AD129AD-4AE7-4247-AF0B-C44BF6AA8626}" type="slidenum">
              <a:rPr lang="ru-RU"/>
              <a:pPr/>
              <a:t>6</a:t>
            </a:fld>
            <a:endParaRPr lang="ru-RU"/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CE65A4-241F-4394-82B4-5A96A922E7B7}" type="slidenum">
              <a:rPr lang="ru-RU"/>
              <a:pPr/>
              <a:t>7</a:t>
            </a:fld>
            <a:endParaRPr lang="ru-RU"/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79982D-BD6E-44A8-B09C-C8E858123049}" type="slidenum">
              <a:rPr lang="ru-RU"/>
              <a:pPr/>
              <a:t>12</a:t>
            </a:fld>
            <a:endParaRPr lang="ru-RU"/>
          </a:p>
        </p:txBody>
      </p:sp>
      <p:sp>
        <p:nvSpPr>
          <p:cNvPr id="716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6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75957-CB27-404A-B05B-D8CB1FC43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41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000250"/>
            <a:ext cx="4214812" cy="4568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59632" y="332656"/>
            <a:ext cx="6624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Impact" charset="0"/>
              </a:rPr>
              <a:t>Родительское собрание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latin typeface="Impact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85926"/>
            <a:ext cx="4286280" cy="411907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Bef>
                <a:spcPts val="13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solidFill>
                  <a:srgbClr val="FF0000"/>
                </a:solidFill>
                <a:latin typeface="Constantia" charset="0"/>
              </a:rPr>
              <a:t>О</a:t>
            </a:r>
            <a:r>
              <a:rPr lang="ru-RU" sz="4000" b="1" dirty="0" smtClean="0">
                <a:solidFill>
                  <a:srgbClr val="990000"/>
                </a:solidFill>
                <a:latin typeface="Constantia" charset="0"/>
              </a:rPr>
              <a:t>сновы </a:t>
            </a:r>
            <a:r>
              <a:rPr lang="ru-RU" sz="4000" b="1" dirty="0" smtClean="0">
                <a:solidFill>
                  <a:srgbClr val="FF0000"/>
                </a:solidFill>
                <a:latin typeface="Constantia" charset="0"/>
              </a:rPr>
              <a:t>р</a:t>
            </a:r>
            <a:r>
              <a:rPr lang="ru-RU" sz="4000" b="1" dirty="0" smtClean="0">
                <a:solidFill>
                  <a:srgbClr val="990000"/>
                </a:solidFill>
                <a:latin typeface="Constantia" charset="0"/>
              </a:rPr>
              <a:t>елигиозных </a:t>
            </a:r>
            <a:r>
              <a:rPr lang="ru-RU" sz="4000" b="1" dirty="0" smtClean="0">
                <a:solidFill>
                  <a:srgbClr val="FF0000"/>
                </a:solidFill>
                <a:latin typeface="Constantia" charset="0"/>
              </a:rPr>
              <a:t>к</a:t>
            </a:r>
            <a:r>
              <a:rPr lang="ru-RU" sz="4000" b="1" dirty="0" smtClean="0">
                <a:solidFill>
                  <a:srgbClr val="990000"/>
                </a:solidFill>
                <a:latin typeface="Constantia" charset="0"/>
              </a:rPr>
              <a:t>ультур и </a:t>
            </a:r>
            <a:r>
              <a:rPr lang="ru-RU" sz="4000" b="1" dirty="0" smtClean="0">
                <a:solidFill>
                  <a:srgbClr val="FF0000"/>
                </a:solidFill>
                <a:latin typeface="Constantia" charset="0"/>
              </a:rPr>
              <a:t>с</a:t>
            </a:r>
            <a:r>
              <a:rPr lang="ru-RU" sz="4000" b="1" dirty="0" smtClean="0">
                <a:solidFill>
                  <a:srgbClr val="990000"/>
                </a:solidFill>
                <a:latin typeface="Constantia" charset="0"/>
              </a:rPr>
              <a:t>ветской этики</a:t>
            </a:r>
          </a:p>
          <a:p>
            <a:pPr algn="ctr">
              <a:spcBef>
                <a:spcPts val="13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000" b="1" dirty="0" smtClean="0">
              <a:solidFill>
                <a:srgbClr val="990000"/>
              </a:solidFill>
              <a:latin typeface="Constantia" charset="0"/>
            </a:endParaRPr>
          </a:p>
          <a:p>
            <a:pPr algn="ctr">
              <a:spcBef>
                <a:spcPts val="13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solidFill>
                  <a:srgbClr val="FF0000"/>
                </a:solidFill>
                <a:latin typeface="Constantia" charset="0"/>
              </a:rPr>
              <a:t>ОРКСЭ</a:t>
            </a:r>
            <a:endParaRPr lang="ru-RU" sz="4000" b="1" dirty="0">
              <a:solidFill>
                <a:srgbClr val="FF0000"/>
              </a:solidFill>
              <a:latin typeface="Constantia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1643063" y="428625"/>
            <a:ext cx="63579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b="1" dirty="0">
                <a:solidFill>
                  <a:srgbClr val="0000FF"/>
                </a:solidFill>
                <a:latin typeface="Georgia" pitchFamily="18" charset="0"/>
              </a:rPr>
              <a:t>Основы мировых религиозных культур.</a:t>
            </a: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428625" y="2071688"/>
            <a:ext cx="4572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Учебник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</p:txBody>
      </p:sp>
      <p:pic>
        <p:nvPicPr>
          <p:cNvPr id="10244" name="Рисунок 5" descr="oblozhka102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2000240"/>
            <a:ext cx="3500462" cy="4572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Основы православной культуры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93504"/>
            <a:ext cx="35283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Учебное пособие знакомит с основами православной культуры, раскрывает её значение и роль в жизни людей – в формировании личности человека,  его отношения к миру и людям, поведения в повседневной жизни.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176713" y="1600200"/>
            <a:ext cx="4967287" cy="4630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Учебное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пособие знакомит школьников с основами духовно-нравственной культуры ислама. Учащиеся узнают о жизни пророка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Мухаммада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об истории появления, основах ислама и исламской этики, об обязанностях мусульман. Обращаясь к Корану и Сунне, авторы подчёркивают значение этих книг как источников нравственности. Особое место в пособии уделено жизни мусульман в современной России. </a:t>
            </a:r>
          </a:p>
          <a:p>
            <a:pPr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onstantia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2290763"/>
            <a:ext cx="3500430" cy="4567237"/>
            <a:chOff x="315" y="945"/>
            <a:chExt cx="1887" cy="2877"/>
          </a:xfrm>
        </p:grpSpPr>
        <p:pic>
          <p:nvPicPr>
            <p:cNvPr id="3072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5" y="945"/>
              <a:ext cx="1887" cy="28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0726" name="Text Box 7"/>
            <p:cNvSpPr txBox="1">
              <a:spLocks noChangeArrowheads="1"/>
            </p:cNvSpPr>
            <p:nvPr/>
          </p:nvSpPr>
          <p:spPr bwMode="auto">
            <a:xfrm>
              <a:off x="315" y="945"/>
              <a:ext cx="1887" cy="28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714348" y="500042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Основы исламской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  <a:endParaRPr lang="ru-RU" sz="4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Основы иудейской культуры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05473"/>
            <a:ext cx="3384376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Учебник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  - христианство и ислам, показывает жизнь евреев в России.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Основы буддийской культуры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05472"/>
            <a:ext cx="352839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Учебное пособие в доступной для учащихся 4-5 классов форме знакомит с основами буддийской культуры: ее основателем, буддийским учением, нравственными ценностями, священными книгами, ритуалами, святынями, праздниками, искусством.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217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357167"/>
            <a:ext cx="6429420" cy="428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5000636"/>
            <a:ext cx="7488832" cy="1838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родители,</a:t>
            </a:r>
          </a:p>
          <a:p>
            <a:pPr algn="ctr">
              <a:spcBef>
                <a:spcPts val="9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выбор за вами!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Цель комплексного учебного курса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ОРКиСЭ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260988"/>
            <a:ext cx="8286808" cy="4081117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Формирование у младшего подростка мотиваций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к осознанному нравственному поведению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, основанному на знании и уважении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культурных и религиозных традиций многонационального народа России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, а также к диалогу с представителями других культур и мировоззрений.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  <a:t>Основные задачи комплексного учебного курса </a:t>
            </a:r>
            <a:r>
              <a:rPr lang="ru-RU" sz="2800" b="1" dirty="0" err="1" smtClean="0">
                <a:solidFill>
                  <a:srgbClr val="7030A0"/>
                </a:solidFill>
                <a:latin typeface="Georgia" pitchFamily="18" charset="0"/>
              </a:rPr>
              <a:t>ОРКиСЭ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57364"/>
            <a:ext cx="9144000" cy="467050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marL="260350" indent="-260350">
              <a:spcBef>
                <a:spcPts val="663"/>
              </a:spcBef>
              <a:buClr>
                <a:srgbClr val="0BD0D9"/>
              </a:buClr>
              <a:buSzPct val="95000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Constantia" charset="0"/>
              </a:rPr>
              <a:t> </a:t>
            </a:r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 обучающихся с основами православной, мусульманской, буддийской, иудейской культур, основами мировых религиозных культур и светской этики;</a:t>
            </a:r>
          </a:p>
          <a:p>
            <a:pPr marL="260350" indent="-260350">
              <a:spcBef>
                <a:spcPts val="663"/>
              </a:spcBef>
              <a:buClr>
                <a:srgbClr val="0BD0D9"/>
              </a:buClr>
              <a:buSzPct val="95000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Развитие представлений младшего подростка о значении нравственных норм и ценностей для достойной жизни личности, семьи, общества;</a:t>
            </a:r>
          </a:p>
          <a:p>
            <a:pPr marL="260350" lvl="0" indent="-260350">
              <a:spcBef>
                <a:spcPts val="663"/>
              </a:spcBef>
              <a:buClr>
                <a:srgbClr val="0BD0D9"/>
              </a:buClr>
              <a:buSzPct val="95000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Обобщение знаний, понятий и представлений о духовности, нравственности, морали, полученных обучающимися в младшей школе, и формирование у них ценностно-смысловых мировоззренческих основ, обеспечивающих целостное восприятие отечественной истории и культуры при изучении гуманитарных предметов на ступени основной школы;</a:t>
            </a:r>
          </a:p>
          <a:p>
            <a:pPr marL="260350" indent="-260350">
              <a:spcBef>
                <a:spcPts val="663"/>
              </a:spcBef>
              <a:buClr>
                <a:srgbClr val="0BD0D9"/>
              </a:buClr>
              <a:buSzPct val="95000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Развитие способностей обучающихся к общению в </a:t>
            </a:r>
            <a:r>
              <a:rPr lang="ru-RU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полиэтнической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многоконфессиональной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среде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на основе взаимного уважения и диалога во имя общественного мира и согласия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215370" cy="76944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 – правовая основа</a:t>
            </a:r>
            <a:endParaRPr lang="ru-RU" sz="4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09097"/>
            <a:ext cx="8208912" cy="2133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0350" indent="-260350">
              <a:lnSpc>
                <a:spcPct val="90000"/>
              </a:lnSpc>
              <a:spcBef>
                <a:spcPts val="825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sz="2800" b="1" dirty="0" smtClean="0">
                <a:solidFill>
                  <a:srgbClr val="990000"/>
                </a:solidFill>
                <a:latin typeface="Times New Roman" pitchFamily="16" charset="0"/>
              </a:rPr>
              <a:t>Поручение Президента Российской Федерации от 2</a:t>
            </a:r>
            <a:r>
              <a:rPr lang="ru-RU" sz="2800" dirty="0" smtClean="0">
                <a:solidFill>
                  <a:srgbClr val="990000"/>
                </a:solidFill>
                <a:latin typeface="Times New Roman" pitchFamily="16" charset="0"/>
              </a:rPr>
              <a:t> 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6" charset="0"/>
              </a:rPr>
              <a:t>августа 2009 г.</a:t>
            </a:r>
            <a:r>
              <a:rPr lang="ru-RU" sz="2800" dirty="0" smtClean="0">
                <a:solidFill>
                  <a:srgbClr val="990000"/>
                </a:solidFill>
                <a:latin typeface="Times New Roman" pitchFamily="16" charset="0"/>
              </a:rPr>
              <a:t> (Пр-2009 ВП-П44-4632) </a:t>
            </a:r>
          </a:p>
          <a:p>
            <a:pPr marL="260350" indent="-260350">
              <a:lnSpc>
                <a:spcPct val="90000"/>
              </a:lnSpc>
              <a:spcBef>
                <a:spcPts val="825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sz="2800" b="1" dirty="0" smtClean="0">
                <a:solidFill>
                  <a:srgbClr val="990000"/>
                </a:solidFill>
                <a:latin typeface="Times New Roman" pitchFamily="16" charset="0"/>
              </a:rPr>
              <a:t> Распоряжение Председателя Правительства Российской Федерации от 11 августа 2009 г. (ВП-П44-4632). 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0038" y="285750"/>
            <a:ext cx="2420937" cy="321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20663"/>
            <a:ext cx="2214562" cy="322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3032125"/>
            <a:ext cx="2357437" cy="333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13" y="3208338"/>
            <a:ext cx="2143125" cy="3090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587375"/>
            <a:ext cx="8229600" cy="2422525"/>
          </a:xfrm>
        </p:spPr>
        <p:txBody>
          <a:bodyPr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 smtClean="0">
                <a:solidFill>
                  <a:srgbClr val="990000"/>
                </a:solidFill>
                <a:latin typeface="Calibri" charset="0"/>
              </a:rPr>
              <a:t/>
            </a:r>
            <a:br>
              <a:rPr lang="ru-RU" sz="4000" dirty="0" smtClean="0">
                <a:solidFill>
                  <a:srgbClr val="990000"/>
                </a:solidFill>
                <a:latin typeface="Calibri" charset="0"/>
              </a:rPr>
            </a:br>
            <a:r>
              <a:rPr lang="ru-RU" sz="4000" dirty="0" smtClean="0">
                <a:solidFill>
                  <a:srgbClr val="990000"/>
                </a:solidFill>
                <a:latin typeface="Calibri" charset="0"/>
              </a:rPr>
              <a:t>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курс ОРКСЭ включает в себя модули: </a:t>
            </a:r>
            <a:r>
              <a:rPr lang="ru-RU" sz="4000" dirty="0" smtClean="0">
                <a:solidFill>
                  <a:srgbClr val="990000"/>
                </a:solidFill>
                <a:latin typeface="Calibri" charset="0"/>
              </a:rPr>
              <a:t/>
            </a:r>
            <a:br>
              <a:rPr lang="ru-RU" sz="4000" dirty="0" smtClean="0">
                <a:solidFill>
                  <a:srgbClr val="990000"/>
                </a:solidFill>
                <a:latin typeface="Calibri" charset="0"/>
              </a:rPr>
            </a:br>
            <a:endParaRPr lang="ru-RU" sz="4000" dirty="0" smtClean="0">
              <a:solidFill>
                <a:srgbClr val="990000"/>
              </a:solidFill>
              <a:latin typeface="Calibri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067944" y="1124744"/>
            <a:ext cx="4543425" cy="4786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95313" indent="-595313" hangingPunct="1">
              <a:lnSpc>
                <a:spcPct val="80000"/>
              </a:lnSpc>
              <a:spcBef>
                <a:spcPts val="563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595313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  <a:tab pos="957897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Constantia" charset="0"/>
              </a:rPr>
              <a:t>Основы православной культуры;</a:t>
            </a:r>
            <a:br>
              <a:rPr lang="ru-RU" sz="2400" b="1" dirty="0">
                <a:solidFill>
                  <a:srgbClr val="000000"/>
                </a:solidFill>
                <a:latin typeface="Constantia" charset="0"/>
              </a:rPr>
            </a:br>
            <a:endParaRPr lang="ru-RU" sz="2400" b="1" dirty="0">
              <a:solidFill>
                <a:srgbClr val="000000"/>
              </a:solidFill>
              <a:latin typeface="Constantia" charset="0"/>
            </a:endParaRPr>
          </a:p>
          <a:p>
            <a:pPr marL="595313" indent="-595313" hangingPunct="1">
              <a:lnSpc>
                <a:spcPct val="80000"/>
              </a:lnSpc>
              <a:spcBef>
                <a:spcPts val="563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595313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  <a:tab pos="957897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Constantia" charset="0"/>
              </a:rPr>
              <a:t>Основы исламской культуры;</a:t>
            </a:r>
            <a:br>
              <a:rPr lang="ru-RU" sz="2400" b="1" dirty="0">
                <a:solidFill>
                  <a:srgbClr val="000000"/>
                </a:solidFill>
                <a:latin typeface="Constantia" charset="0"/>
              </a:rPr>
            </a:br>
            <a:endParaRPr lang="ru-RU" sz="2400" b="1" dirty="0">
              <a:solidFill>
                <a:srgbClr val="000000"/>
              </a:solidFill>
              <a:latin typeface="Constantia" charset="0"/>
            </a:endParaRPr>
          </a:p>
          <a:p>
            <a:pPr marL="595313" indent="-595313" hangingPunct="1">
              <a:lnSpc>
                <a:spcPct val="80000"/>
              </a:lnSpc>
              <a:spcBef>
                <a:spcPts val="563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595313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  <a:tab pos="957897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Constantia" charset="0"/>
              </a:rPr>
              <a:t>Основы буддийской культуры;</a:t>
            </a:r>
            <a:br>
              <a:rPr lang="ru-RU" sz="2400" b="1" dirty="0">
                <a:solidFill>
                  <a:srgbClr val="000000"/>
                </a:solidFill>
                <a:latin typeface="Constantia" charset="0"/>
              </a:rPr>
            </a:br>
            <a:endParaRPr lang="ru-RU" sz="2400" b="1" dirty="0">
              <a:solidFill>
                <a:srgbClr val="000000"/>
              </a:solidFill>
              <a:latin typeface="Constantia" charset="0"/>
            </a:endParaRPr>
          </a:p>
          <a:p>
            <a:pPr marL="595313" indent="-595313" hangingPunct="1">
              <a:lnSpc>
                <a:spcPct val="80000"/>
              </a:lnSpc>
              <a:spcBef>
                <a:spcPts val="563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595313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  <a:tab pos="957897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Constantia" charset="0"/>
              </a:rPr>
              <a:t>Основы иудейской культуры;</a:t>
            </a:r>
            <a:br>
              <a:rPr lang="ru-RU" sz="2400" b="1" dirty="0">
                <a:solidFill>
                  <a:srgbClr val="000000"/>
                </a:solidFill>
                <a:latin typeface="Constantia" charset="0"/>
              </a:rPr>
            </a:br>
            <a:endParaRPr lang="ru-RU" sz="2400" b="1" dirty="0">
              <a:solidFill>
                <a:srgbClr val="000000"/>
              </a:solidFill>
              <a:latin typeface="Constantia" charset="0"/>
            </a:endParaRPr>
          </a:p>
          <a:p>
            <a:pPr marL="595313" indent="-595313" hangingPunct="1">
              <a:lnSpc>
                <a:spcPct val="80000"/>
              </a:lnSpc>
              <a:spcBef>
                <a:spcPts val="563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595313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  <a:tab pos="957897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Constantia" charset="0"/>
              </a:rPr>
              <a:t>Основы мировых религиозных культур;</a:t>
            </a:r>
            <a:r>
              <a:rPr lang="ru-RU" sz="2800" b="1" dirty="0">
                <a:solidFill>
                  <a:srgbClr val="000000"/>
                </a:solidFill>
                <a:latin typeface="Constantia" charset="0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Constantia" charset="0"/>
              </a:rPr>
            </a:br>
            <a:endParaRPr lang="ru-RU" sz="2800" b="1" dirty="0">
              <a:solidFill>
                <a:srgbClr val="000000"/>
              </a:solidFill>
              <a:latin typeface="Constantia" charset="0"/>
            </a:endParaRPr>
          </a:p>
          <a:p>
            <a:pPr marL="595313" indent="-595313" hangingPunct="1">
              <a:lnSpc>
                <a:spcPct val="80000"/>
              </a:lnSpc>
              <a:spcBef>
                <a:spcPts val="563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595313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  <a:tab pos="957897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Constantia" charset="0"/>
              </a:rPr>
              <a:t>Основы светской этики</a:t>
            </a:r>
            <a:r>
              <a:rPr lang="ru-RU" sz="2800" b="1" dirty="0">
                <a:solidFill>
                  <a:srgbClr val="000000"/>
                </a:solidFill>
                <a:latin typeface="Constantia" charset="0"/>
              </a:rPr>
              <a:t>.</a:t>
            </a:r>
            <a:br>
              <a:rPr lang="ru-RU" sz="2800" b="1" dirty="0">
                <a:solidFill>
                  <a:srgbClr val="000000"/>
                </a:solidFill>
                <a:latin typeface="Constantia" charset="0"/>
              </a:rPr>
            </a:br>
            <a:r>
              <a:rPr lang="ru-RU" sz="2400" b="1" dirty="0">
                <a:solidFill>
                  <a:srgbClr val="990000"/>
                </a:solidFill>
                <a:latin typeface="Constantia" charset="0"/>
              </a:rPr>
              <a:t/>
            </a:r>
            <a:br>
              <a:rPr lang="ru-RU" sz="2400" b="1" dirty="0">
                <a:solidFill>
                  <a:srgbClr val="990000"/>
                </a:solidFill>
                <a:latin typeface="Constantia" charset="0"/>
              </a:rPr>
            </a:br>
            <a:endParaRPr lang="ru-RU" sz="2400" b="1" dirty="0">
              <a:solidFill>
                <a:srgbClr val="990000"/>
              </a:solidFill>
              <a:latin typeface="Constantia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071688"/>
            <a:ext cx="37655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74625"/>
            <a:ext cx="8064500" cy="668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Методические основы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Блок 1.</a:t>
            </a:r>
            <a:r>
              <a:rPr lang="ru-RU" sz="2400" dirty="0" smtClean="0"/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Блок 2. –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содержание выбранного модуля</a:t>
            </a:r>
            <a:r>
              <a:rPr lang="ru-RU" sz="2800" dirty="0" smtClean="0"/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Блок 3. </a:t>
            </a:r>
            <a:r>
              <a:rPr lang="ru-RU" sz="2400" dirty="0" smtClean="0"/>
              <a:t>Духовные традиции многонационального народа России. Любовь и уважение к Отечеству. Патриотизм многонационального и </a:t>
            </a:r>
            <a:r>
              <a:rPr lang="ru-RU" sz="2400" dirty="0" err="1" smtClean="0"/>
              <a:t>многоконфес</a:t>
            </a:r>
            <a:r>
              <a:rPr lang="ru-RU" sz="2400" dirty="0" smtClean="0"/>
              <a:t>–</a:t>
            </a:r>
            <a:r>
              <a:rPr lang="ru-RU" sz="2400" dirty="0" err="1" smtClean="0"/>
              <a:t>сионального</a:t>
            </a:r>
            <a:r>
              <a:rPr lang="ru-RU" sz="2400" dirty="0" smtClean="0"/>
              <a:t> народа России.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Блоки 1 и 3 – </a:t>
            </a:r>
            <a:r>
              <a:rPr lang="ru-RU" sz="2800" b="1" i="1" dirty="0" smtClean="0"/>
              <a:t>для совместного изучения всеми учащимися класса</a:t>
            </a:r>
            <a:r>
              <a:rPr lang="ru-RU" sz="2800" dirty="0" smtClean="0"/>
              <a:t>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642938"/>
            <a:ext cx="7991503" cy="92867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Georgia" pitchFamily="18" charset="0"/>
              </a:rPr>
              <a:t>   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Основы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светской этики</a:t>
            </a:r>
          </a:p>
        </p:txBody>
      </p:sp>
      <p:pic>
        <p:nvPicPr>
          <p:cNvPr id="8195" name="Рисунок 8" descr="4-5095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1" y="1928802"/>
            <a:ext cx="3857620" cy="4929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214313" y="2071688"/>
            <a:ext cx="44291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  <a:cs typeface="Gautami" pitchFamily="2" charset="0"/>
              </a:rPr>
              <a:t>Учебник знакомит  учащихся с основами светской этики . Что такое добро и зло, добродетель и порок, альтруизм и эгоизм? Что значит быть моральным? Учащиеся узнают о том, что такое настоящий друг, честь и достоинство, стыд и совесть, этикет и о многом другом. Светская этика даст знания, которые помогут учащимся самостоятельно совершать моральные поступки, а значит, сделать свою жизнь и жизнь других людей лучше.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462</Words>
  <Application>Microsoft Office PowerPoint</Application>
  <PresentationFormat>Экран (4:3)</PresentationFormat>
  <Paragraphs>45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Цель комплексного учебного курса ОРКиСЭ</vt:lpstr>
      <vt:lpstr>Слайд 3</vt:lpstr>
      <vt:lpstr>Слайд 4</vt:lpstr>
      <vt:lpstr>Слайд 5</vt:lpstr>
      <vt:lpstr>  Учебный курс ОРКСЭ включает в себя модули:  </vt:lpstr>
      <vt:lpstr>Слайд 7</vt:lpstr>
      <vt:lpstr>Методические основы</vt:lpstr>
      <vt:lpstr>     Основы светской этики</vt:lpstr>
      <vt:lpstr>Слайд 10</vt:lpstr>
      <vt:lpstr>Основы православной культуры</vt:lpstr>
      <vt:lpstr>Слайд 12</vt:lpstr>
      <vt:lpstr>Основы иудейской культуры</vt:lpstr>
      <vt:lpstr>Основы буддийской культуры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Admin</cp:lastModifiedBy>
  <cp:revision>31</cp:revision>
  <dcterms:created xsi:type="dcterms:W3CDTF">2013-03-15T17:58:47Z</dcterms:created>
  <dcterms:modified xsi:type="dcterms:W3CDTF">2018-04-11T14:55:40Z</dcterms:modified>
</cp:coreProperties>
</file>