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300" r:id="rId2"/>
    <p:sldId id="256" r:id="rId3"/>
    <p:sldId id="257" r:id="rId4"/>
    <p:sldId id="262" r:id="rId5"/>
    <p:sldId id="258" r:id="rId6"/>
    <p:sldId id="263" r:id="rId7"/>
    <p:sldId id="259" r:id="rId8"/>
    <p:sldId id="264" r:id="rId9"/>
    <p:sldId id="26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66" r:id="rId19"/>
    <p:sldId id="261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301" r:id="rId30"/>
    <p:sldId id="277" r:id="rId31"/>
    <p:sldId id="278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303" r:id="rId43"/>
    <p:sldId id="304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80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90" autoAdjust="0"/>
  </p:normalViewPr>
  <p:slideViewPr>
    <p:cSldViewPr>
      <p:cViewPr>
        <p:scale>
          <a:sx n="69" d="100"/>
          <a:sy n="69" d="100"/>
        </p:scale>
        <p:origin x="-14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BBE68-68E0-468F-B1E6-74D5EDB3E5CE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C939E-34D5-4DEF-A2DC-49C80AB9C1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17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C939E-34D5-4DEF-A2DC-49C80AB9C1F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5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8;&#1088;&#1080;&#1085;&#1072;\Downloads\SHkolnye_Pesni-uchat_v_shkole_minus_mp3_converted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8;&#1088;&#1080;&#1085;&#1072;\Downloads\rotation-ra-ta-ta%20(mp3cut.net).mp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8;&#1088;&#1080;&#1085;&#1072;\Downloads\Bolshoy_Detskiy_hor_p-u_V_converted.mp3" TargetMode="Externa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8;&#1088;&#1080;&#1085;&#1072;\Downloads\lubitel_ribolov.mp3" TargetMode="Externa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087" y="0"/>
            <a:ext cx="9182087" cy="628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85860"/>
            <a:ext cx="9144000" cy="4143404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40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КОНКУРС-ВИКТОРИНА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56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«ЗНАЙ И  </a:t>
            </a:r>
            <a:r>
              <a:rPr lang="ru-RU" sz="5600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УМЕЙ!»</a:t>
            </a:r>
            <a:r>
              <a:rPr lang="ru-RU" sz="8000" i="1" dirty="0"/>
              <a:t/>
            </a:r>
            <a:br>
              <a:rPr lang="ru-RU" sz="8000" i="1" dirty="0"/>
            </a:br>
            <a:endParaRPr lang="ru-RU" sz="8000" dirty="0"/>
          </a:p>
        </p:txBody>
      </p:sp>
      <p:pic>
        <p:nvPicPr>
          <p:cNvPr id="7" name="SHkolnye_Pesni-uchat_v_shkole_minus_mp3_converte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43768" y="4286256"/>
            <a:ext cx="1009656" cy="100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6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6400800" cy="3474720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Изделие относится к плечевой группе. Выполняется в основном из хлопчатобумажной ткани. При пошиве применяются следующие швы: двойной, окантовочный, шов вподгибку с закрытым срезом. Эта вещь делает ночной отдых более комфортным.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Конкурс: «Черный ящик»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rotation-ra-ta-ta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0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/>
              <a:t>              Ночная сорочка </a:t>
            </a:r>
            <a:endParaRPr lang="ru-RU" sz="3200" b="1" i="1" dirty="0"/>
          </a:p>
        </p:txBody>
      </p:sp>
      <p:pic>
        <p:nvPicPr>
          <p:cNvPr id="1026" name="Picture 2" descr="http://img0.liveinternet.ru/images/attach/c/2/69/338/69338181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1298"/>
            <a:ext cx="3528392" cy="53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57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106408"/>
            <a:ext cx="6400800" cy="34747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/>
              <a:t>Изделие относится к поясной группе. Выполняется из всех видов ткани. Может быть частью костюма или самостоятельным изделием. Носят как мужчины, так и женщины. </a:t>
            </a:r>
          </a:p>
        </p:txBody>
      </p:sp>
    </p:spTree>
    <p:extLst>
      <p:ext uri="{BB962C8B-B14F-4D97-AF65-F5344CB8AC3E}">
        <p14:creationId xmlns:p14="http://schemas.microsoft.com/office/powerpoint/2010/main" val="224351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88640"/>
            <a:ext cx="6400800" cy="3474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                </a:t>
            </a:r>
            <a:r>
              <a:rPr lang="ru-RU" sz="3200" b="1" i="1" dirty="0" smtClean="0"/>
              <a:t>Брюки </a:t>
            </a:r>
            <a:endParaRPr lang="ru-RU" sz="32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01743"/>
            <a:ext cx="4844008" cy="58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62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826488"/>
            <a:ext cx="6400800" cy="347472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Столярный</a:t>
            </a:r>
            <a:r>
              <a:rPr lang="ru-RU" sz="2800" dirty="0"/>
              <a:t> молоток из дерева твёрдых </a:t>
            </a:r>
            <a:r>
              <a:rPr lang="ru-RU" sz="2800" dirty="0" smtClean="0"/>
              <a:t>пород. Применяется  </a:t>
            </a:r>
            <a:r>
              <a:rPr lang="ru-RU" sz="2800" dirty="0"/>
              <a:t>при долбёжных работах, выполняемых долотом и стамеской, а также для выбивания резцов при настройке строгальных инструментов</a:t>
            </a:r>
            <a:r>
              <a:rPr lang="ru-RU" sz="2800" dirty="0" smtClean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7461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404664"/>
            <a:ext cx="6400800" cy="3474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dirty="0" smtClean="0"/>
              <a:t>Киянка </a:t>
            </a:r>
            <a:endParaRPr lang="ru-RU" sz="32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66675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7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466448"/>
            <a:ext cx="6400800" cy="3474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Инструмент </a:t>
            </a:r>
            <a:r>
              <a:rPr lang="ru-RU" sz="2800" dirty="0"/>
              <a:t>Г-образной формы: к концу толстой деревянной колодки под прямым углом присоединен конец </a:t>
            </a:r>
            <a:r>
              <a:rPr lang="ru-RU" sz="2800" dirty="0" smtClean="0"/>
              <a:t>или деревянной </a:t>
            </a:r>
            <a:r>
              <a:rPr lang="ru-RU" sz="2800" dirty="0"/>
              <a:t>прямой полосы — </a:t>
            </a:r>
            <a:r>
              <a:rPr lang="ru-RU" sz="2800" dirty="0" smtClean="0"/>
              <a:t>линейки. Используется </a:t>
            </a:r>
            <a:r>
              <a:rPr lang="ru-RU" sz="2800" dirty="0"/>
              <a:t>для разметки </a:t>
            </a:r>
            <a:r>
              <a:rPr lang="ru-RU" sz="2800" dirty="0" smtClean="0"/>
              <a:t>углов.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207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31520"/>
            <a:ext cx="9144000" cy="3474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dirty="0" smtClean="0"/>
              <a:t>Угольник столярный </a:t>
            </a:r>
            <a:endParaRPr lang="ru-RU" sz="3200" b="1" i="1" dirty="0"/>
          </a:p>
        </p:txBody>
      </p:sp>
      <p:pic>
        <p:nvPicPr>
          <p:cNvPr id="31748" name="Picture 4" descr="http://pinie.cz/files/soubory/produkty/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14554"/>
            <a:ext cx="4895848" cy="3155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44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122" name="Picture 2" descr="http://catalog.sibnet.ru/upload/118215/photo_4788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628800"/>
            <a:ext cx="8086725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Конкурс: «</a:t>
            </a:r>
            <a:r>
              <a:rPr lang="ru-RU" sz="4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Клубок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Bolshoy_Detskiy_hor_p-u_V_converte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05716" y="5419716"/>
            <a:ext cx="1438284" cy="14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6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3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628800"/>
            <a:ext cx="6400800" cy="3474720"/>
          </a:xfrm>
        </p:spPr>
        <p:txBody>
          <a:bodyPr>
            <a:noAutofit/>
          </a:bodyPr>
          <a:lstStyle/>
          <a:p>
            <a:pPr algn="ctr"/>
            <a:endParaRPr lang="ru-RU" sz="3600" dirty="0" smtClean="0"/>
          </a:p>
          <a:p>
            <a:pPr algn="ctr"/>
            <a:endParaRPr lang="ru-RU" sz="3600" dirty="0"/>
          </a:p>
          <a:p>
            <a:pPr>
              <a:buNone/>
            </a:pPr>
            <a:r>
              <a:rPr lang="ru-RU" sz="3600" dirty="0" smtClean="0"/>
              <a:t>  Используя </a:t>
            </a:r>
            <a:r>
              <a:rPr lang="ru-RU" sz="3600" dirty="0"/>
              <a:t>буквы слова </a:t>
            </a:r>
            <a:r>
              <a:rPr lang="ru-RU" sz="3600" dirty="0">
                <a:solidFill>
                  <a:schemeClr val="accent6"/>
                </a:solidFill>
              </a:rPr>
              <a:t>«моделирование», </a:t>
            </a:r>
            <a:r>
              <a:rPr lang="ru-RU" sz="3600" dirty="0"/>
              <a:t>составить новые </a:t>
            </a:r>
            <a:r>
              <a:rPr lang="ru-RU" sz="3600" dirty="0" smtClean="0"/>
              <a:t>слова.</a:t>
            </a:r>
            <a:endParaRPr lang="ru-RU" sz="3600" dirty="0"/>
          </a:p>
          <a:p>
            <a:pPr algn="r"/>
            <a:endParaRPr lang="ru-RU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Конкурс: «</a:t>
            </a:r>
            <a:r>
              <a:rPr lang="ru-RU" sz="4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Слова спрятались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109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814" y="80059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Задание: найти «лишнее» слово, которое стоит вне логического ряда.</a:t>
            </a:r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2708920"/>
            <a:ext cx="9230882" cy="230832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/>
              <a:t>1</a:t>
            </a:r>
            <a:r>
              <a:rPr lang="ru-RU" sz="3600" dirty="0"/>
              <a:t>.     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Простыня;</a:t>
            </a:r>
          </a:p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        Наволочка;</a:t>
            </a:r>
            <a:endParaRPr lang="ru-RU" sz="36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36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       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Скатерть;</a:t>
            </a:r>
          </a:p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        Пододеяльник.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Конкурс: «Четвертый лишний»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00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fontAlgn="base"/>
            <a:endParaRPr lang="ru-RU" dirty="0" smtClean="0"/>
          </a:p>
          <a:p>
            <a:pPr fontAlgn="base"/>
            <a:endParaRPr lang="ru-RU" dirty="0"/>
          </a:p>
          <a:p>
            <a:pPr fontAlgn="base"/>
            <a:endParaRPr lang="ru-RU" dirty="0" smtClean="0"/>
          </a:p>
          <a:p>
            <a:pPr fontAlgn="base"/>
            <a:endParaRPr lang="ru-RU" dirty="0"/>
          </a:p>
          <a:p>
            <a:pPr fontAlgn="base"/>
            <a:endParaRPr lang="ru-RU" sz="2800" dirty="0" smtClean="0"/>
          </a:p>
          <a:p>
            <a:pPr fontAlgn="base">
              <a:buNone/>
            </a:pPr>
            <a:r>
              <a:rPr lang="ru-RU" sz="2800" dirty="0" smtClean="0"/>
              <a:t>  Угадайте </a:t>
            </a:r>
            <a:r>
              <a:rPr lang="ru-RU" sz="2800" dirty="0"/>
              <a:t>название сказки согласно прочитанному тексту</a:t>
            </a:r>
            <a:r>
              <a:rPr lang="ru-RU" sz="2800" dirty="0" smtClean="0"/>
              <a:t>:</a:t>
            </a:r>
          </a:p>
          <a:p>
            <a:pPr marL="45720" indent="0" fontAlgn="base">
              <a:buNone/>
            </a:pPr>
            <a:endParaRPr lang="ru-RU" sz="2800" dirty="0" smtClean="0"/>
          </a:p>
          <a:p>
            <a:pPr fontAlgn="base">
              <a:buNone/>
            </a:pPr>
            <a:r>
              <a:rPr lang="ru-RU" sz="2800" dirty="0" smtClean="0"/>
              <a:t>  1</a:t>
            </a:r>
            <a:r>
              <a:rPr lang="ru-RU" sz="2800" dirty="0"/>
              <a:t>. « Всю ночь просидели они за работой и сожгли более 16 свечей, - всем было ясно, что они старались </a:t>
            </a:r>
            <a:r>
              <a:rPr lang="ru-RU" sz="2800" dirty="0" smtClean="0"/>
              <a:t>закончить </a:t>
            </a:r>
            <a:r>
              <a:rPr lang="ru-RU" sz="2800" dirty="0"/>
              <a:t>к сроку. Они притворились, что снимают ткань со станков, кроят её большими ножницами и потом шьют иголками без ниток».</a:t>
            </a:r>
          </a:p>
          <a:p>
            <a:pPr fontAlgn="base"/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Конкурс: «</a:t>
            </a:r>
            <a:r>
              <a:rPr lang="ru-RU" sz="44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Сказочные портные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1823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88640"/>
            <a:ext cx="8712968" cy="3474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/>
              <a:t>Г. Х. </a:t>
            </a:r>
            <a:r>
              <a:rPr lang="ru-RU" sz="2800" i="1" dirty="0" smtClean="0"/>
              <a:t>Андерсен </a:t>
            </a:r>
            <a:r>
              <a:rPr lang="ru-RU" sz="2800" i="1" dirty="0"/>
              <a:t>«Новое платье короля</a:t>
            </a:r>
            <a:r>
              <a:rPr lang="ru-RU" sz="2800" dirty="0" smtClean="0"/>
              <a:t>».</a:t>
            </a:r>
          </a:p>
          <a:p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64563"/>
            <a:ext cx="53721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66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fontAlgn="base">
              <a:buNone/>
            </a:pPr>
            <a:r>
              <a:rPr lang="ru-RU" sz="3600" dirty="0"/>
              <a:t> </a:t>
            </a:r>
          </a:p>
          <a:p>
            <a:pPr marL="45720" indent="0" fontAlgn="base">
              <a:buNone/>
            </a:pPr>
            <a:r>
              <a:rPr lang="ru-RU" sz="3600" dirty="0"/>
              <a:t>2. Кабы я была царица, -</a:t>
            </a:r>
          </a:p>
          <a:p>
            <a:pPr marL="45720" indent="0" fontAlgn="base">
              <a:buNone/>
            </a:pPr>
            <a:r>
              <a:rPr lang="ru-RU" sz="3600" dirty="0"/>
              <a:t>Говорит её сестрица, -</a:t>
            </a:r>
          </a:p>
          <a:p>
            <a:pPr marL="45720" indent="0" fontAlgn="base">
              <a:buNone/>
            </a:pPr>
            <a:r>
              <a:rPr lang="ru-RU" sz="3600" dirty="0"/>
              <a:t>То на весь бы мир одна</a:t>
            </a:r>
          </a:p>
          <a:p>
            <a:pPr marL="45720" indent="0" fontAlgn="base">
              <a:buNone/>
            </a:pPr>
            <a:r>
              <a:rPr lang="ru-RU" sz="3600" dirty="0"/>
              <a:t>Наткала бы полотна.</a:t>
            </a:r>
          </a:p>
        </p:txBody>
      </p:sp>
    </p:spTree>
    <p:extLst>
      <p:ext uri="{BB962C8B-B14F-4D97-AF65-F5344CB8AC3E}">
        <p14:creationId xmlns:p14="http://schemas.microsoft.com/office/powerpoint/2010/main" val="30512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715148" cy="3474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/>
              <a:t>  Сестра </a:t>
            </a:r>
            <a:r>
              <a:rPr lang="ru-RU" sz="2800" i="1" dirty="0"/>
              <a:t>царицы, ткачиха из «Сказки о царе Салтане…» </a:t>
            </a:r>
            <a:r>
              <a:rPr lang="ru-RU" sz="2800" i="1" dirty="0" smtClean="0"/>
              <a:t>А</a:t>
            </a:r>
            <a:r>
              <a:rPr lang="ru-RU" sz="2800" i="1" dirty="0"/>
              <a:t>. </a:t>
            </a:r>
            <a:r>
              <a:rPr lang="ru-RU" sz="2800" i="1" dirty="0" smtClean="0"/>
              <a:t>С.Пушкина.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4536504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13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base">
              <a:buNone/>
            </a:pPr>
            <a:r>
              <a:rPr lang="ru-RU" sz="3600" dirty="0" smtClean="0"/>
              <a:t>  3</a:t>
            </a:r>
            <a:r>
              <a:rPr lang="ru-RU" sz="3600" dirty="0"/>
              <a:t>. В какой сказке героиня ткала рубашки для своих братьев из крапивы</a:t>
            </a:r>
            <a:r>
              <a:rPr lang="ru-RU" sz="3600" dirty="0" smtClean="0"/>
              <a:t>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870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98641" y="5350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i="1" dirty="0" smtClean="0"/>
              <a:t>Г</a:t>
            </a:r>
            <a:r>
              <a:rPr lang="ru-RU" sz="2800" i="1" dirty="0"/>
              <a:t>. Х.Андерсен. «Дикие лебеди</a:t>
            </a:r>
            <a:r>
              <a:rPr lang="ru-RU" sz="2800" i="1" dirty="0" smtClean="0"/>
              <a:t>».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600" y="598304"/>
            <a:ext cx="4921655" cy="614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46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1412776"/>
            <a:ext cx="6400800" cy="34747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  4</a:t>
            </a:r>
            <a:r>
              <a:rPr lang="ru-RU" sz="3200" dirty="0"/>
              <a:t>. «Подаёт Иван – царевич отцу скатерть, – какая же красота выткана: и морями, и лесами, и звёздочками, и месяцем, и кораблём! Невозможно придумать и невозможно описать».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214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973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/>
              <a:t>Царевна – лягушка из русской народной сказки</a:t>
            </a:r>
            <a:r>
              <a:rPr lang="ru-RU" sz="2800" i="1" dirty="0" smtClean="0"/>
              <a:t>.</a:t>
            </a: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62000"/>
            <a:ext cx="46101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19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0"/>
            <a:ext cx="9289032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/>
              <a:t>Конкурс: «Анаграммы»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52536" y="1410188"/>
            <a:ext cx="4248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/>
              <a:t>	</a:t>
            </a:r>
            <a:endParaRPr lang="ru-RU" sz="4000" dirty="0"/>
          </a:p>
          <a:p>
            <a:pPr lvl="0"/>
            <a:r>
              <a:rPr lang="ru-RU" sz="4000" dirty="0" smtClean="0"/>
              <a:t>      АЗОГОТКВА</a:t>
            </a:r>
          </a:p>
          <a:p>
            <a:pPr lvl="0"/>
            <a:r>
              <a:rPr lang="ru-RU" sz="4000" dirty="0" smtClean="0"/>
              <a:t>      ИЕЕЛДЗИ </a:t>
            </a:r>
          </a:p>
          <a:p>
            <a:pPr lvl="0"/>
            <a:r>
              <a:rPr lang="ru-RU" sz="4000" dirty="0" smtClean="0"/>
              <a:t>      ОНБЛША	</a:t>
            </a:r>
          </a:p>
          <a:p>
            <a:pPr lvl="0"/>
            <a:r>
              <a:rPr lang="ru-RU" sz="4000" dirty="0" smtClean="0"/>
              <a:t>      ПЕРСНАТОК</a:t>
            </a:r>
          </a:p>
          <a:p>
            <a:r>
              <a:rPr lang="ru-RU" sz="4000" dirty="0" smtClean="0"/>
              <a:t>      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823520" y="1916832"/>
            <a:ext cx="4320480" cy="31700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000" i="1"/>
            </a:lvl1pPr>
          </a:lstStyle>
          <a:p>
            <a:r>
              <a:rPr lang="ru-RU" i="0" dirty="0" smtClean="0"/>
              <a:t>      ИПЛА</a:t>
            </a:r>
            <a:endParaRPr lang="ru-RU" i="0" dirty="0"/>
          </a:p>
          <a:p>
            <a:r>
              <a:rPr lang="ru-RU" i="0" dirty="0"/>
              <a:t>      ЦЫНИНОЖ	</a:t>
            </a:r>
          </a:p>
          <a:p>
            <a:r>
              <a:rPr lang="ru-RU" i="0" dirty="0"/>
              <a:t>      ЫВАТКЧА</a:t>
            </a:r>
          </a:p>
          <a:p>
            <a:r>
              <a:rPr lang="ru-RU" i="0" dirty="0"/>
              <a:t>      КСАЛКДА </a:t>
            </a:r>
          </a:p>
          <a:p>
            <a:endParaRPr lang="ru-RU" i="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1124744"/>
            <a:ext cx="3779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Команда 1</a:t>
            </a:r>
            <a:endParaRPr lang="ru-RU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44616" y="1124744"/>
            <a:ext cx="3779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Команда 2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28460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04" y="2882"/>
            <a:ext cx="9289032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Проверь себя: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468560" y="1410188"/>
            <a:ext cx="489654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/>
              <a:t>	</a:t>
            </a:r>
            <a:endParaRPr lang="ru-RU" sz="4000" dirty="0"/>
          </a:p>
          <a:p>
            <a:pPr lvl="0"/>
            <a:r>
              <a:rPr lang="ru-RU" sz="4000" dirty="0" smtClean="0"/>
              <a:t>    </a:t>
            </a:r>
            <a:r>
              <a:rPr lang="ru-RU" sz="2800" dirty="0" err="1" smtClean="0"/>
              <a:t>азоготква</a:t>
            </a:r>
            <a:r>
              <a:rPr lang="ru-RU" sz="2800" dirty="0" smtClean="0"/>
              <a:t>-</a:t>
            </a:r>
            <a:r>
              <a:rPr lang="ru-RU" sz="2800" dirty="0" smtClean="0">
                <a:solidFill>
                  <a:srgbClr val="FF0000"/>
                </a:solidFill>
              </a:rPr>
              <a:t>ЗАГОТОВКА</a:t>
            </a:r>
            <a:r>
              <a:rPr lang="ru-RU" sz="2800" dirty="0" smtClean="0"/>
              <a:t> </a:t>
            </a:r>
          </a:p>
          <a:p>
            <a:pPr lvl="0"/>
            <a:r>
              <a:rPr lang="ru-RU" sz="2800" dirty="0" smtClean="0"/>
              <a:t>      </a:t>
            </a:r>
            <a:r>
              <a:rPr lang="ru-RU" sz="2800" dirty="0" err="1" smtClean="0"/>
              <a:t>иеелдзи</a:t>
            </a:r>
            <a:r>
              <a:rPr lang="ru-RU" sz="2800" dirty="0"/>
              <a:t> </a:t>
            </a:r>
            <a:r>
              <a:rPr lang="ru-RU" sz="2800" dirty="0" smtClean="0"/>
              <a:t>- </a:t>
            </a:r>
            <a:r>
              <a:rPr lang="ru-RU" sz="2800" dirty="0" smtClean="0">
                <a:solidFill>
                  <a:srgbClr val="FF0000"/>
                </a:solidFill>
              </a:rPr>
              <a:t>ИЗДЕЛИЕ</a:t>
            </a:r>
          </a:p>
          <a:p>
            <a:pPr lvl="0"/>
            <a:r>
              <a:rPr lang="ru-RU" sz="2800" dirty="0" smtClean="0"/>
              <a:t>      </a:t>
            </a:r>
            <a:r>
              <a:rPr lang="ru-RU" sz="2800" dirty="0" err="1" smtClean="0"/>
              <a:t>онблша</a:t>
            </a:r>
            <a:r>
              <a:rPr lang="ru-RU" sz="2800" dirty="0" smtClean="0"/>
              <a:t> - </a:t>
            </a:r>
            <a:r>
              <a:rPr lang="ru-RU" sz="2800" dirty="0" smtClean="0">
                <a:solidFill>
                  <a:srgbClr val="FF0000"/>
                </a:solidFill>
              </a:rPr>
              <a:t>ШАБЛОН</a:t>
            </a:r>
            <a:r>
              <a:rPr lang="ru-RU" sz="2800" dirty="0" smtClean="0"/>
              <a:t>	</a:t>
            </a:r>
          </a:p>
          <a:p>
            <a:pPr lvl="0"/>
            <a:r>
              <a:rPr lang="ru-RU" sz="2800" dirty="0" smtClean="0"/>
              <a:t>      </a:t>
            </a:r>
            <a:r>
              <a:rPr lang="ru-RU" sz="2800" dirty="0" err="1" smtClean="0"/>
              <a:t>перснаток</a:t>
            </a:r>
            <a:r>
              <a:rPr lang="ru-RU" sz="2800" dirty="0"/>
              <a:t> </a:t>
            </a:r>
            <a:r>
              <a:rPr lang="ru-RU" sz="2800" dirty="0" smtClean="0"/>
              <a:t>- </a:t>
            </a:r>
            <a:r>
              <a:rPr lang="ru-RU" sz="2800" dirty="0" smtClean="0">
                <a:solidFill>
                  <a:srgbClr val="FF0000"/>
                </a:solidFill>
              </a:rPr>
              <a:t>НАПЕРСТОК</a:t>
            </a:r>
          </a:p>
          <a:p>
            <a:r>
              <a:rPr lang="ru-RU" sz="4000" dirty="0" smtClean="0"/>
              <a:t>      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1916832"/>
            <a:ext cx="4501008" cy="26161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000" i="1"/>
            </a:lvl1pPr>
          </a:lstStyle>
          <a:p>
            <a:r>
              <a:rPr lang="ru-RU" i="0" dirty="0" smtClean="0"/>
              <a:t>    </a:t>
            </a:r>
            <a:r>
              <a:rPr lang="ru-RU" sz="2800" i="0" dirty="0" err="1" smtClean="0"/>
              <a:t>ипла</a:t>
            </a:r>
            <a:r>
              <a:rPr lang="ru-RU" sz="2800" i="0" dirty="0" smtClean="0"/>
              <a:t> - </a:t>
            </a:r>
            <a:r>
              <a:rPr lang="ru-RU" sz="2800" i="0" dirty="0" smtClean="0">
                <a:solidFill>
                  <a:srgbClr val="FF0000"/>
                </a:solidFill>
              </a:rPr>
              <a:t>ПИЛА</a:t>
            </a:r>
          </a:p>
          <a:p>
            <a:r>
              <a:rPr lang="ru-RU" sz="2800" i="0" dirty="0" smtClean="0"/>
              <a:t>      </a:t>
            </a:r>
            <a:r>
              <a:rPr lang="ru-RU" sz="2800" i="0" dirty="0" err="1" smtClean="0"/>
              <a:t>цынинож</a:t>
            </a:r>
            <a:r>
              <a:rPr lang="ru-RU" sz="2800" i="0" dirty="0" smtClean="0"/>
              <a:t> – </a:t>
            </a:r>
            <a:r>
              <a:rPr lang="ru-RU" sz="2800" i="0" dirty="0" smtClean="0">
                <a:solidFill>
                  <a:srgbClr val="FF0000"/>
                </a:solidFill>
              </a:rPr>
              <a:t>НОЖНИЦЫ</a:t>
            </a:r>
            <a:endParaRPr lang="ru-RU" sz="2800" i="0" dirty="0"/>
          </a:p>
          <a:p>
            <a:r>
              <a:rPr lang="ru-RU" sz="2800" i="0" dirty="0" smtClean="0"/>
              <a:t>      </a:t>
            </a:r>
            <a:r>
              <a:rPr lang="ru-RU" sz="2800" i="0" dirty="0" err="1" smtClean="0"/>
              <a:t>ываткча</a:t>
            </a:r>
            <a:r>
              <a:rPr lang="ru-RU" sz="2800" i="0" dirty="0" smtClean="0"/>
              <a:t> - </a:t>
            </a:r>
            <a:r>
              <a:rPr lang="ru-RU" sz="2800" i="0" dirty="0" smtClean="0">
                <a:solidFill>
                  <a:srgbClr val="FF0000"/>
                </a:solidFill>
              </a:rPr>
              <a:t>ВЫТАЧКА</a:t>
            </a:r>
          </a:p>
          <a:p>
            <a:r>
              <a:rPr lang="ru-RU" sz="2800" i="0" dirty="0" smtClean="0"/>
              <a:t>      </a:t>
            </a:r>
            <a:r>
              <a:rPr lang="ru-RU" sz="2800" i="0" dirty="0" err="1" smtClean="0"/>
              <a:t>ксалкда</a:t>
            </a:r>
            <a:r>
              <a:rPr lang="ru-RU" sz="2800" i="0" dirty="0" smtClean="0"/>
              <a:t> - </a:t>
            </a:r>
            <a:r>
              <a:rPr lang="ru-RU" sz="2800" i="0" dirty="0" smtClean="0">
                <a:solidFill>
                  <a:srgbClr val="FF0000"/>
                </a:solidFill>
              </a:rPr>
              <a:t>СКЛАДКА</a:t>
            </a:r>
            <a:r>
              <a:rPr lang="ru-RU" sz="2800" i="0" dirty="0" smtClean="0"/>
              <a:t> </a:t>
            </a:r>
          </a:p>
          <a:p>
            <a:endParaRPr lang="ru-RU" i="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1124744"/>
            <a:ext cx="3779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Команда 1</a:t>
            </a:r>
            <a:endParaRPr lang="ru-RU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44616" y="1124744"/>
            <a:ext cx="3779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Команда 2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9099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124744"/>
            <a:ext cx="7349567" cy="554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86116" y="357166"/>
            <a:ext cx="3284984" cy="96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Скатерть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18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777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000" dirty="0" smtClean="0"/>
              <a:t>        </a:t>
            </a:r>
          </a:p>
          <a:p>
            <a:pPr>
              <a:buNone/>
            </a:pPr>
            <a:r>
              <a:rPr lang="ru-RU" sz="4000" dirty="0" smtClean="0"/>
              <a:t>  1 </a:t>
            </a:r>
            <a:r>
              <a:rPr lang="ru-RU" sz="4000" dirty="0"/>
              <a:t>. В Африке этот фрукт считается одним из самых эффективных антисептических средств. Африканские знахари считают плод панацеей от цинги, болей в сердце, гипертонии и многих других недугов. Сок этого фрукта с медом помогает при гриппе. Что это за фрукт?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Конкурс: «Что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это?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7555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31520"/>
            <a:ext cx="9144000" cy="3474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ЛИМОН</a:t>
            </a:r>
            <a:endParaRPr lang="ru-RU" sz="3600" dirty="0"/>
          </a:p>
        </p:txBody>
      </p:sp>
      <p:pic>
        <p:nvPicPr>
          <p:cNvPr id="13314" name="Picture 2" descr="https://nmedik.org/images/stories/pitanie/lim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858016" cy="45720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085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2</a:t>
            </a:r>
            <a:r>
              <a:rPr lang="ru-RU" sz="2800" dirty="0"/>
              <a:t>. Это фруктовое дерево впервые завез в Италию в 1840 г. Неаполитанец Мишель Тенор. Растение свое название получило в Китае из-за того, что плоды его были доступны лишь богатым. Этот фрукт очень любим детьми. В России он считается новогодним фруктом. Что это за фрукт? </a:t>
            </a:r>
          </a:p>
        </p:txBody>
      </p:sp>
    </p:spTree>
    <p:extLst>
      <p:ext uri="{BB962C8B-B14F-4D97-AF65-F5344CB8AC3E}">
        <p14:creationId xmlns:p14="http://schemas.microsoft.com/office/powerpoint/2010/main" val="17359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           МАНДАРИН</a:t>
            </a:r>
            <a:endParaRPr lang="ru-RU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687837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03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3</a:t>
            </a:r>
            <a:r>
              <a:rPr lang="ru-RU" sz="2800" dirty="0"/>
              <a:t>. Существовало такое поверье: отвезешь в лес вечером миску с этим пареным овощем – утром на том же самом месте найдешь слиток золота. Так щедро заплатят гномы за любимое лакомство. </a:t>
            </a:r>
            <a:br>
              <a:rPr lang="ru-RU" sz="2800" dirty="0"/>
            </a:br>
            <a:r>
              <a:rPr lang="ru-RU" sz="2800" dirty="0"/>
              <a:t>В Росси этот богатейший витаминами и каротином овощ употребляется в пищу уже четыре столетия. Он используется для супов, борщей, в салатах и т.д. Как вы думаете, что это за овощ?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         МОРКОВЬ</a:t>
            </a:r>
            <a:endParaRPr lang="ru-RU" sz="2800" dirty="0"/>
          </a:p>
        </p:txBody>
      </p:sp>
      <p:pic>
        <p:nvPicPr>
          <p:cNvPr id="13314" name="Picture 2" descr="http://a66c7b.medialib.glogster.com/media/ee/ee70e79cd0eb56aa7f1950f8f11621f1fbb5168b230d27c726ffd5acddfb3a38/carro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086475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8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61752"/>
            <a:ext cx="75608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4. Родиной этого овоща считается древний Вавилон. Однако к нам название его пришло из греческого языка – от слова «сеуклон». Этот овощ у древних персов считался символом ссор, раздора и сплетен. </a:t>
            </a:r>
            <a:br>
              <a:rPr lang="ru-RU" sz="3200" dirty="0"/>
            </a:br>
            <a:r>
              <a:rPr lang="ru-RU" sz="3200" dirty="0"/>
              <a:t>На Руси же издавна почтительно относились к нему. Сок этого овоща применяли в лечебных целях. Без этого овоща не </a:t>
            </a:r>
            <a:r>
              <a:rPr lang="ru-RU" sz="3200" dirty="0" smtClean="0"/>
              <a:t>получился бы  </a:t>
            </a:r>
            <a:r>
              <a:rPr lang="ru-RU" sz="3200" dirty="0"/>
              <a:t>всем известный винегрет. Что это за овощ? </a:t>
            </a:r>
          </a:p>
        </p:txBody>
      </p:sp>
    </p:spTree>
    <p:extLst>
      <p:ext uri="{BB962C8B-B14F-4D97-AF65-F5344CB8AC3E}">
        <p14:creationId xmlns:p14="http://schemas.microsoft.com/office/powerpoint/2010/main" val="7001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СВЕКЛА </a:t>
            </a:r>
            <a:endParaRPr lang="ru-RU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714488"/>
            <a:ext cx="432048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37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8640960" cy="42484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000" dirty="0" smtClean="0"/>
              <a:t>  5. </a:t>
            </a:r>
            <a:r>
              <a:rPr lang="ru-RU" sz="4000" dirty="0"/>
              <a:t>Этот двухэтажный хлеб с маслом носит имя лорда, жившего в XVIII веке. Лорд был страстным игроком и мог проводить целые дни за карточным столом. Чтобы не прерывать игру даже во время обеда, он стал приносить с собой два кусочка хлеба, намазанные маслом, с вложенным между ними кусочками мяса. Его примеру последовали партнеры, а вскоре этот бутерброд пересек границы Великобритании и стал известен во всем мире. Как называется этот бутерброд?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78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31520"/>
            <a:ext cx="9144000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dirty="0" smtClean="0"/>
              <a:t>СЭНДВИЧ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4" y="1700808"/>
            <a:ext cx="62865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/>
              <a:t>2.</a:t>
            </a:r>
            <a:r>
              <a:rPr lang="ru-RU" sz="3600" dirty="0"/>
              <a:t>  </a:t>
            </a:r>
            <a:r>
              <a:rPr lang="ru-RU" sz="3600" dirty="0" smtClean="0"/>
              <a:t>   </a:t>
            </a:r>
          </a:p>
          <a:p>
            <a:pPr marL="45720" indent="0">
              <a:buNone/>
            </a:pP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Ножной привод;</a:t>
            </a:r>
          </a:p>
          <a:p>
            <a:pPr marL="45720" indent="0">
              <a:buNone/>
            </a:pP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Ручной привод;</a:t>
            </a:r>
          </a:p>
          <a:p>
            <a:pPr marL="45720" indent="0">
              <a:buNone/>
            </a:pP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Электрический привод;</a:t>
            </a:r>
          </a:p>
          <a:p>
            <a:pPr marL="45720" indent="0">
              <a:buNone/>
            </a:pP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Гидравлический привод.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9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704856" cy="34747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6. </a:t>
            </a:r>
            <a:r>
              <a:rPr lang="ru-RU" sz="2800" dirty="0"/>
              <a:t>Этим столовым прибором человек пользуется сравнительно недавно: 700-800 лет. Во времена средневековья (да и позже) его, как правило, изготавливали из дорогостоящего металла – золота, серебра или слоновой кости. Поэтому он употреблялся только на столах знати. Большая часть населения следовала укоренившейся привычке есть руками. В Росси этот предмет как обязательную принадлежность стола ввел Петр I . Что это за столовый прибор? </a:t>
            </a:r>
          </a:p>
        </p:txBody>
      </p:sp>
    </p:spTree>
    <p:extLst>
      <p:ext uri="{BB962C8B-B14F-4D97-AF65-F5344CB8AC3E}">
        <p14:creationId xmlns:p14="http://schemas.microsoft.com/office/powerpoint/2010/main" val="71127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642918"/>
            <a:ext cx="6400800" cy="3198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ВИЛКА</a:t>
            </a:r>
            <a:endParaRPr lang="ru-RU" sz="2800" dirty="0"/>
          </a:p>
        </p:txBody>
      </p:sp>
      <p:pic>
        <p:nvPicPr>
          <p:cNvPr id="3074" name="Picture 2" descr="http://www.kulinarochki.ru/wp-content/uploads/2009/12/istoriya-poyavleniya-razvitiya-stolovoj-vil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28736"/>
            <a:ext cx="4000528" cy="4740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741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freelance.ru/img/portfolio/pics/00/11/67/11405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076324"/>
            <a:ext cx="4762500" cy="578167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Конкурс: «Без труда не выловишь и рыбку из пруда»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lubitel_ribol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643702" y="5562592"/>
            <a:ext cx="1295408" cy="1295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857232"/>
            <a:ext cx="91440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Блиц-опрос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2466" name="Picture 2" descr="http://www.murzilka.org/upload/vipuski/01%202012/pervii_rasskaz_ob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26"/>
            <a:ext cx="6150292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oborudka.ru/img/board/1204_ba2fd310dcaa8781a9a652a31baf3c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044" y="1844824"/>
            <a:ext cx="5328592" cy="461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0" y="714356"/>
            <a:ext cx="9144000" cy="96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Гидравлический привод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46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692696"/>
            <a:ext cx="6572200" cy="3513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/>
              <a:t>3</a:t>
            </a:r>
            <a:r>
              <a:rPr lang="ru-RU" sz="3600" b="1" i="1" dirty="0"/>
              <a:t>.</a:t>
            </a:r>
            <a:r>
              <a:rPr lang="ru-RU" sz="3600" dirty="0"/>
              <a:t>     </a:t>
            </a:r>
            <a:endParaRPr lang="ru-RU" sz="3600" dirty="0" smtClean="0"/>
          </a:p>
          <a:p>
            <a:pPr marL="45720" indent="0">
              <a:buNone/>
            </a:pP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Сантиметровая лента; Угольник;</a:t>
            </a:r>
          </a:p>
          <a:p>
            <a:pPr marL="45720" indent="0">
              <a:buNone/>
            </a:pP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Ножницы;</a:t>
            </a:r>
          </a:p>
          <a:p>
            <a:pPr marL="45720" indent="0">
              <a:buNone/>
            </a:pP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Линейка.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81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24000"/>
            <a:ext cx="7615014" cy="276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428992" y="714356"/>
            <a:ext cx="3284984" cy="96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Ножницы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29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sz="3600" dirty="0" smtClean="0"/>
              <a:t>4</a:t>
            </a:r>
            <a:r>
              <a:rPr lang="ru-RU" sz="3600" dirty="0"/>
              <a:t>. </a:t>
            </a:r>
            <a:endParaRPr lang="ru-RU" sz="3600" dirty="0" smtClean="0"/>
          </a:p>
          <a:p>
            <a:pPr marL="45720" indent="0">
              <a:buNone/>
            </a:pP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Ножовка;</a:t>
            </a:r>
          </a:p>
          <a:p>
            <a:pPr marL="45720" indent="0">
              <a:buNone/>
            </a:pP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Двуручка;</a:t>
            </a:r>
          </a:p>
          <a:p>
            <a:pPr marL="45720" indent="0">
              <a:buNone/>
            </a:pP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Лобзик;</a:t>
            </a:r>
          </a:p>
          <a:p>
            <a:pPr marL="45720" indent="0">
              <a:buNone/>
            </a:pP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Рубанок.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54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28992" y="714356"/>
            <a:ext cx="3284984" cy="96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/>
              <a:t>Рубанок</a:t>
            </a:r>
            <a:endParaRPr lang="ru-RU" sz="3200" i="1" dirty="0"/>
          </a:p>
        </p:txBody>
      </p:sp>
      <p:pic>
        <p:nvPicPr>
          <p:cNvPr id="39938" name="Picture 2" descr="http://usiter.com/uploads/20120208/rubanok+rubanok+derevyannij+rubanok+ruchnoj+270561652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6000792" cy="3926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171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435</TotalTime>
  <Words>722</Words>
  <Application>Microsoft Office PowerPoint</Application>
  <PresentationFormat>Экран (4:3)</PresentationFormat>
  <Paragraphs>104</Paragraphs>
  <Slides>43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Воздушный поток</vt:lpstr>
      <vt:lpstr>КОНКУРС-ВИКТОРИНА  «ЗНАЙ И  УМЕЙ!»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Конкурс: «Анаграммы»</vt:lpstr>
      <vt:lpstr>Проверь себя: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lasen</dc:creator>
  <cp:lastModifiedBy>user</cp:lastModifiedBy>
  <cp:revision>37</cp:revision>
  <dcterms:created xsi:type="dcterms:W3CDTF">2014-02-21T12:08:06Z</dcterms:created>
  <dcterms:modified xsi:type="dcterms:W3CDTF">2018-01-08T13:23:41Z</dcterms:modified>
</cp:coreProperties>
</file>