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 id="263" r:id="rId8"/>
    <p:sldId id="264" r:id="rId9"/>
    <p:sldId id="261" r:id="rId10"/>
    <p:sldId id="266" r:id="rId11"/>
    <p:sldId id="265" r:id="rId12"/>
    <p:sldId id="267" r:id="rId13"/>
    <p:sldId id="268" r:id="rId14"/>
    <p:sldId id="269" r:id="rId15"/>
    <p:sldId id="270" r:id="rId16"/>
    <p:sldId id="271" r:id="rId17"/>
    <p:sldId id="272" r:id="rId18"/>
    <p:sldId id="273" r:id="rId19"/>
    <p:sldId id="274" r:id="rId20"/>
    <p:sldId id="278" r:id="rId21"/>
    <p:sldId id="275" r:id="rId22"/>
    <p:sldId id="276" r:id="rId23"/>
    <p:sldId id="277" r:id="rId24"/>
    <p:sldId id="279" r:id="rId25"/>
    <p:sldId id="284" r:id="rId26"/>
    <p:sldId id="280" r:id="rId27"/>
    <p:sldId id="281" r:id="rId28"/>
    <p:sldId id="282" r:id="rId29"/>
    <p:sldId id="283"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13B"/>
    <a:srgbClr val="44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8170DB5-D400-4C68-AAB7-3C56DF7CAAEB}"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7925A8-6164-42F6-8267-2C72B5941B9E}" type="slidenum">
              <a:rPr lang="ru-RU" smtClean="0"/>
              <a:t>‹#›</a:t>
            </a:fld>
            <a:endParaRPr lang="ru-RU"/>
          </a:p>
        </p:txBody>
      </p:sp>
    </p:spTree>
    <p:extLst>
      <p:ext uri="{BB962C8B-B14F-4D97-AF65-F5344CB8AC3E}">
        <p14:creationId xmlns:p14="http://schemas.microsoft.com/office/powerpoint/2010/main" val="37711653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170DB5-D400-4C68-AAB7-3C56DF7CAAEB}"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7925A8-6164-42F6-8267-2C72B5941B9E}" type="slidenum">
              <a:rPr lang="ru-RU" smtClean="0"/>
              <a:t>‹#›</a:t>
            </a:fld>
            <a:endParaRPr lang="ru-RU"/>
          </a:p>
        </p:txBody>
      </p:sp>
    </p:spTree>
    <p:extLst>
      <p:ext uri="{BB962C8B-B14F-4D97-AF65-F5344CB8AC3E}">
        <p14:creationId xmlns:p14="http://schemas.microsoft.com/office/powerpoint/2010/main" val="112728359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170DB5-D400-4C68-AAB7-3C56DF7CAAEB}"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7925A8-6164-42F6-8267-2C72B5941B9E}" type="slidenum">
              <a:rPr lang="ru-RU" smtClean="0"/>
              <a:t>‹#›</a:t>
            </a:fld>
            <a:endParaRPr lang="ru-RU"/>
          </a:p>
        </p:txBody>
      </p:sp>
    </p:spTree>
    <p:extLst>
      <p:ext uri="{BB962C8B-B14F-4D97-AF65-F5344CB8AC3E}">
        <p14:creationId xmlns:p14="http://schemas.microsoft.com/office/powerpoint/2010/main" val="306804210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170DB5-D400-4C68-AAB7-3C56DF7CAAEB}"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7925A8-6164-42F6-8267-2C72B5941B9E}" type="slidenum">
              <a:rPr lang="ru-RU" smtClean="0"/>
              <a:t>‹#›</a:t>
            </a:fld>
            <a:endParaRPr lang="ru-RU"/>
          </a:p>
        </p:txBody>
      </p:sp>
    </p:spTree>
    <p:extLst>
      <p:ext uri="{BB962C8B-B14F-4D97-AF65-F5344CB8AC3E}">
        <p14:creationId xmlns:p14="http://schemas.microsoft.com/office/powerpoint/2010/main" val="307948170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8170DB5-D400-4C68-AAB7-3C56DF7CAAEB}"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7925A8-6164-42F6-8267-2C72B5941B9E}" type="slidenum">
              <a:rPr lang="ru-RU" smtClean="0"/>
              <a:t>‹#›</a:t>
            </a:fld>
            <a:endParaRPr lang="ru-RU"/>
          </a:p>
        </p:txBody>
      </p:sp>
    </p:spTree>
    <p:extLst>
      <p:ext uri="{BB962C8B-B14F-4D97-AF65-F5344CB8AC3E}">
        <p14:creationId xmlns:p14="http://schemas.microsoft.com/office/powerpoint/2010/main" val="423593821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8170DB5-D400-4C68-AAB7-3C56DF7CAAEB}" type="datetimeFigureOut">
              <a:rPr lang="ru-RU" smtClean="0"/>
              <a:t>28.01.2013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7925A8-6164-42F6-8267-2C72B5941B9E}" type="slidenum">
              <a:rPr lang="ru-RU" smtClean="0"/>
              <a:t>‹#›</a:t>
            </a:fld>
            <a:endParaRPr lang="ru-RU"/>
          </a:p>
        </p:txBody>
      </p:sp>
    </p:spTree>
    <p:extLst>
      <p:ext uri="{BB962C8B-B14F-4D97-AF65-F5344CB8AC3E}">
        <p14:creationId xmlns:p14="http://schemas.microsoft.com/office/powerpoint/2010/main" val="143075150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8170DB5-D400-4C68-AAB7-3C56DF7CAAEB}" type="datetimeFigureOut">
              <a:rPr lang="ru-RU" smtClean="0"/>
              <a:t>28.01.2013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7925A8-6164-42F6-8267-2C72B5941B9E}" type="slidenum">
              <a:rPr lang="ru-RU" smtClean="0"/>
              <a:t>‹#›</a:t>
            </a:fld>
            <a:endParaRPr lang="ru-RU"/>
          </a:p>
        </p:txBody>
      </p:sp>
    </p:spTree>
    <p:extLst>
      <p:ext uri="{BB962C8B-B14F-4D97-AF65-F5344CB8AC3E}">
        <p14:creationId xmlns:p14="http://schemas.microsoft.com/office/powerpoint/2010/main" val="25777041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8170DB5-D400-4C68-AAB7-3C56DF7CAAEB}" type="datetimeFigureOut">
              <a:rPr lang="ru-RU" smtClean="0"/>
              <a:t>28.01.2013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D7925A8-6164-42F6-8267-2C72B5941B9E}" type="slidenum">
              <a:rPr lang="ru-RU" smtClean="0"/>
              <a:t>‹#›</a:t>
            </a:fld>
            <a:endParaRPr lang="ru-RU"/>
          </a:p>
        </p:txBody>
      </p:sp>
    </p:spTree>
    <p:extLst>
      <p:ext uri="{BB962C8B-B14F-4D97-AF65-F5344CB8AC3E}">
        <p14:creationId xmlns:p14="http://schemas.microsoft.com/office/powerpoint/2010/main" val="74091068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170DB5-D400-4C68-AAB7-3C56DF7CAAEB}" type="datetimeFigureOut">
              <a:rPr lang="ru-RU" smtClean="0"/>
              <a:t>28.01.2013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7925A8-6164-42F6-8267-2C72B5941B9E}" type="slidenum">
              <a:rPr lang="ru-RU" smtClean="0"/>
              <a:t>‹#›</a:t>
            </a:fld>
            <a:endParaRPr lang="ru-RU"/>
          </a:p>
        </p:txBody>
      </p:sp>
    </p:spTree>
    <p:extLst>
      <p:ext uri="{BB962C8B-B14F-4D97-AF65-F5344CB8AC3E}">
        <p14:creationId xmlns:p14="http://schemas.microsoft.com/office/powerpoint/2010/main" val="249925951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170DB5-D400-4C68-AAB7-3C56DF7CAAEB}" type="datetimeFigureOut">
              <a:rPr lang="ru-RU" smtClean="0"/>
              <a:t>28.01.2013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7925A8-6164-42F6-8267-2C72B5941B9E}" type="slidenum">
              <a:rPr lang="ru-RU" smtClean="0"/>
              <a:t>‹#›</a:t>
            </a:fld>
            <a:endParaRPr lang="ru-RU"/>
          </a:p>
        </p:txBody>
      </p:sp>
    </p:spTree>
    <p:extLst>
      <p:ext uri="{BB962C8B-B14F-4D97-AF65-F5344CB8AC3E}">
        <p14:creationId xmlns:p14="http://schemas.microsoft.com/office/powerpoint/2010/main" val="367813952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8170DB5-D400-4C68-AAB7-3C56DF7CAAEB}" type="datetimeFigureOut">
              <a:rPr lang="ru-RU" smtClean="0"/>
              <a:t>28.01.2013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7925A8-6164-42F6-8267-2C72B5941B9E}" type="slidenum">
              <a:rPr lang="ru-RU" smtClean="0"/>
              <a:t>‹#›</a:t>
            </a:fld>
            <a:endParaRPr lang="ru-RU"/>
          </a:p>
        </p:txBody>
      </p:sp>
    </p:spTree>
    <p:extLst>
      <p:ext uri="{BB962C8B-B14F-4D97-AF65-F5344CB8AC3E}">
        <p14:creationId xmlns:p14="http://schemas.microsoft.com/office/powerpoint/2010/main" val="260521058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70DB5-D400-4C68-AAB7-3C56DF7CAAEB}" type="datetimeFigureOut">
              <a:rPr lang="ru-RU" smtClean="0"/>
              <a:t>28.01.2013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925A8-6164-42F6-8267-2C72B5941B9E}" type="slidenum">
              <a:rPr lang="ru-RU" smtClean="0"/>
              <a:t>‹#›</a:t>
            </a:fld>
            <a:endParaRPr lang="ru-RU"/>
          </a:p>
        </p:txBody>
      </p:sp>
    </p:spTree>
    <p:extLst>
      <p:ext uri="{BB962C8B-B14F-4D97-AF65-F5344CB8AC3E}">
        <p14:creationId xmlns:p14="http://schemas.microsoft.com/office/powerpoint/2010/main" val="3431866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tile tx="0" ty="0" sx="100000" sy="100000" flip="none" algn="tl"/>
        </a:blipFill>
        <a:effectLst/>
      </p:bgPr>
    </p:bg>
    <p:spTree>
      <p:nvGrpSpPr>
        <p:cNvPr id="1" name=""/>
        <p:cNvGrpSpPr/>
        <p:nvPr/>
      </p:nvGrpSpPr>
      <p:grpSpPr>
        <a:xfrm>
          <a:off x="0" y="0"/>
          <a:ext cx="0" cy="0"/>
          <a:chOff x="0" y="0"/>
          <a:chExt cx="0" cy="0"/>
        </a:xfrm>
      </p:grpSpPr>
      <p:sp useBgFill="1">
        <p:nvSpPr>
          <p:cNvPr id="2" name="Заголовок 1"/>
          <p:cNvSpPr>
            <a:spLocks noGrp="1"/>
          </p:cNvSpPr>
          <p:nvPr>
            <p:ph type="ctrTitle"/>
          </p:nvPr>
        </p:nvSpPr>
        <p:spPr>
          <a:xfrm>
            <a:off x="611560" y="1412776"/>
            <a:ext cx="7846641" cy="324036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endParaRPr lang="ru-RU" sz="8000" b="1" dirty="0">
              <a:solidFill>
                <a:srgbClr val="29113B"/>
              </a:solidFill>
            </a:endParaRPr>
          </a:p>
        </p:txBody>
      </p:sp>
      <p:sp>
        <p:nvSpPr>
          <p:cNvPr id="3" name="Подзаголовок 2"/>
          <p:cNvSpPr>
            <a:spLocks noGrp="1"/>
          </p:cNvSpPr>
          <p:nvPr>
            <p:ph type="subTitle" idx="1"/>
          </p:nvPr>
        </p:nvSpPr>
        <p:spPr>
          <a:xfrm>
            <a:off x="1547664" y="5013176"/>
            <a:ext cx="6400800" cy="1584176"/>
          </a:xfrm>
        </p:spPr>
        <p:txBody>
          <a:bodyPr>
            <a:normAutofit fontScale="62500" lnSpcReduction="20000"/>
          </a:bodyPr>
          <a:lstStyle/>
          <a:p>
            <a:pPr algn="l"/>
            <a:r>
              <a:rPr lang="ru-RU" b="1" i="1" dirty="0" smtClean="0">
                <a:ln>
                  <a:solidFill>
                    <a:srgbClr val="441D61"/>
                  </a:solidFill>
                </a:ln>
                <a:solidFill>
                  <a:srgbClr val="C00000"/>
                </a:solidFill>
              </a:rPr>
              <a:t>Мастер-класс </a:t>
            </a:r>
            <a:r>
              <a:rPr lang="ru-RU" b="1" i="1" dirty="0" smtClean="0">
                <a:ln>
                  <a:solidFill>
                    <a:srgbClr val="441D61"/>
                  </a:solidFill>
                </a:ln>
                <a:solidFill>
                  <a:srgbClr val="C00000"/>
                </a:solidFill>
              </a:rPr>
              <a:t>педагога дополнительного образования высшей категории, руководителя образцовой изостудии «Приазовье» МОБУ ДОД ЦВР</a:t>
            </a:r>
            <a:endParaRPr lang="ru-RU" b="1" i="1" dirty="0" smtClean="0">
              <a:ln>
                <a:solidFill>
                  <a:srgbClr val="441D61"/>
                </a:solidFill>
              </a:ln>
              <a:solidFill>
                <a:srgbClr val="C00000"/>
              </a:solidFill>
            </a:endParaRPr>
          </a:p>
          <a:p>
            <a:pPr algn="l"/>
            <a:r>
              <a:rPr lang="ru-RU" b="1" i="1" dirty="0" smtClean="0">
                <a:ln>
                  <a:solidFill>
                    <a:srgbClr val="441D61"/>
                  </a:solidFill>
                </a:ln>
                <a:solidFill>
                  <a:srgbClr val="C00000"/>
                </a:solidFill>
              </a:rPr>
              <a:t>Лавровой Е.Н. и </a:t>
            </a:r>
            <a:r>
              <a:rPr lang="ru-RU" b="1" i="1" dirty="0" smtClean="0">
                <a:ln>
                  <a:solidFill>
                    <a:srgbClr val="441D61"/>
                  </a:solidFill>
                </a:ln>
                <a:solidFill>
                  <a:srgbClr val="C00000"/>
                </a:solidFill>
              </a:rPr>
              <a:t>учителя изобразительного искусства высшей категории МОБУ лицея №4 Кольченко </a:t>
            </a:r>
            <a:r>
              <a:rPr lang="ru-RU" b="1" i="1" dirty="0" smtClean="0">
                <a:ln>
                  <a:solidFill>
                    <a:srgbClr val="441D61"/>
                  </a:solidFill>
                </a:ln>
                <a:solidFill>
                  <a:srgbClr val="C00000"/>
                </a:solidFill>
              </a:rPr>
              <a:t>А.И.</a:t>
            </a:r>
            <a:endParaRPr lang="ru-RU" b="1" i="1" dirty="0">
              <a:ln>
                <a:solidFill>
                  <a:srgbClr val="441D61"/>
                </a:solidFill>
              </a:ln>
              <a:solidFill>
                <a:srgbClr val="C00000"/>
              </a:solidFill>
            </a:endParaRPr>
          </a:p>
        </p:txBody>
      </p:sp>
      <p:sp>
        <p:nvSpPr>
          <p:cNvPr id="4" name="Прямоугольник 3"/>
          <p:cNvSpPr/>
          <p:nvPr/>
        </p:nvSpPr>
        <p:spPr>
          <a:xfrm>
            <a:off x="788755" y="1484784"/>
            <a:ext cx="7632000" cy="280076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ru-RU" sz="8800" b="1" cap="none" spc="0" dirty="0" smtClean="0">
                <a:ln w="11430">
                  <a:solidFill>
                    <a:srgbClr val="29113B"/>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63500" dist="50800" dir="8100000">
                    <a:prstClr val="black">
                      <a:alpha val="50000"/>
                    </a:prstClr>
                  </a:innerShdw>
                </a:effectLst>
              </a:rPr>
              <a:t>ОСНОВЫ  ДЕКУПАЖА</a:t>
            </a:r>
            <a:endParaRPr lang="ru-RU" sz="8800" b="1" cap="none" spc="0" dirty="0">
              <a:ln w="11430">
                <a:solidFill>
                  <a:srgbClr val="29113B"/>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63500" dist="50800" dir="8100000">
                  <a:prstClr val="black">
                    <a:alpha val="50000"/>
                  </a:prstClr>
                </a:innerShdw>
              </a:effectLst>
            </a:endParaRPr>
          </a:p>
        </p:txBody>
      </p:sp>
    </p:spTree>
    <p:extLst>
      <p:ext uri="{BB962C8B-B14F-4D97-AF65-F5344CB8AC3E}">
        <p14:creationId xmlns:p14="http://schemas.microsoft.com/office/powerpoint/2010/main" val="290829521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5536926" y="6253985"/>
            <a:ext cx="3217419" cy="369332"/>
          </a:xfrm>
          <a:prstGeom prst="rect">
            <a:avLst/>
          </a:prstGeom>
        </p:spPr>
        <p:txBody>
          <a:bodyPr wrap="none">
            <a:spAutoFit/>
          </a:bodyPr>
          <a:lstStyle/>
          <a:p>
            <a:r>
              <a:rPr lang="ru-RU" b="1" i="1" dirty="0" smtClean="0">
                <a:solidFill>
                  <a:srgbClr val="404548"/>
                </a:solidFill>
                <a:effectLst/>
                <a:latin typeface="Helvetica Neue"/>
              </a:rPr>
              <a:t>«Печаль короля», Матисс</a:t>
            </a:r>
            <a:endParaRPr lang="ru-RU" b="1" i="1"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88640"/>
            <a:ext cx="7973392" cy="6002826"/>
          </a:xfrm>
          <a:prstGeom prst="rect">
            <a:avLst/>
          </a:prstGeom>
        </p:spPr>
      </p:pic>
    </p:spTree>
    <p:extLst>
      <p:ext uri="{BB962C8B-B14F-4D97-AF65-F5344CB8AC3E}">
        <p14:creationId xmlns:p14="http://schemas.microsoft.com/office/powerpoint/2010/main" val="219600500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395536" y="548680"/>
            <a:ext cx="3672408" cy="6001643"/>
          </a:xfrm>
          <a:prstGeom prst="rect">
            <a:avLst/>
          </a:prstGeom>
        </p:spPr>
        <p:txBody>
          <a:bodyPr wrap="square">
            <a:spAutoFit/>
          </a:bodyPr>
          <a:lstStyle/>
          <a:p>
            <a:r>
              <a:rPr lang="ru-RU" sz="2400" b="1" dirty="0">
                <a:ea typeface="Calibri"/>
                <a:cs typeface="Times New Roman"/>
              </a:rPr>
              <a:t>В настоящее время самым популярным материалом стали трехслойные салфетки, поэтому во многих языках декупаж получил название – салфеточная техника. Но это не значит, что здесь можно использовать только салфетки – мотивы для украшения могут быть вырезаны из чего угодно: из журналов, этикеток, рисунков, распечатанных на принтере.</a:t>
            </a:r>
            <a:endParaRPr lang="ru-RU" sz="2400" b="1"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728" y="764704"/>
            <a:ext cx="2619651" cy="244827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3596001"/>
            <a:ext cx="2857500" cy="285750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5945" y="1079376"/>
            <a:ext cx="2095500" cy="4267200"/>
          </a:xfrm>
          <a:prstGeom prst="rect">
            <a:avLst/>
          </a:prstGeom>
        </p:spPr>
      </p:pic>
    </p:spTree>
    <p:extLst>
      <p:ext uri="{BB962C8B-B14F-4D97-AF65-F5344CB8AC3E}">
        <p14:creationId xmlns:p14="http://schemas.microsoft.com/office/powerpoint/2010/main" val="163411559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683568" y="764704"/>
            <a:ext cx="7704856" cy="1569660"/>
          </a:xfrm>
          <a:prstGeom prst="rect">
            <a:avLst/>
          </a:prstGeom>
        </p:spPr>
        <p:txBody>
          <a:bodyPr wrap="square">
            <a:spAutoFit/>
          </a:bodyPr>
          <a:lstStyle/>
          <a:p>
            <a:pPr algn="just"/>
            <a:r>
              <a:rPr lang="ru-RU" sz="2400" b="1" dirty="0" smtClean="0">
                <a:ea typeface="Calibri"/>
                <a:cs typeface="Times New Roman"/>
              </a:rPr>
              <a:t>Декорируемые поверхности могут </a:t>
            </a:r>
            <a:r>
              <a:rPr lang="ru-RU" sz="2400" b="1" dirty="0">
                <a:ea typeface="Calibri"/>
                <a:cs typeface="Times New Roman"/>
              </a:rPr>
              <a:t>быть самыми разнообразными: стеклянные, керамические, металлические, деревянные, </a:t>
            </a:r>
            <a:r>
              <a:rPr lang="ru-RU" sz="2400" b="1" dirty="0" smtClean="0">
                <a:ea typeface="Calibri"/>
                <a:cs typeface="Times New Roman"/>
              </a:rPr>
              <a:t>картонные, тканевые, кожаные, пластиковые и т.д.</a:t>
            </a:r>
            <a:endParaRPr lang="ru-RU" sz="2400" b="1"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924944"/>
            <a:ext cx="4796512" cy="3597384"/>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0128" y="3136967"/>
            <a:ext cx="3600823" cy="317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21562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32" y="155490"/>
            <a:ext cx="7320676" cy="65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05082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25" y="116632"/>
            <a:ext cx="8521847" cy="6615083"/>
          </a:xfrm>
          <a:prstGeom prst="rect">
            <a:avLst/>
          </a:prstGeom>
        </p:spPr>
      </p:pic>
    </p:spTree>
    <p:extLst>
      <p:ext uri="{BB962C8B-B14F-4D97-AF65-F5344CB8AC3E}">
        <p14:creationId xmlns:p14="http://schemas.microsoft.com/office/powerpoint/2010/main" val="315311002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60648"/>
            <a:ext cx="4730705" cy="631076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764704"/>
            <a:ext cx="3471639" cy="5056518"/>
          </a:xfrm>
          <a:prstGeom prst="rect">
            <a:avLst/>
          </a:prstGeom>
        </p:spPr>
      </p:pic>
    </p:spTree>
    <p:extLst>
      <p:ext uri="{BB962C8B-B14F-4D97-AF65-F5344CB8AC3E}">
        <p14:creationId xmlns:p14="http://schemas.microsoft.com/office/powerpoint/2010/main" val="163496911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841042"/>
            <a:ext cx="5518662" cy="360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21" y="476672"/>
            <a:ext cx="5474053" cy="3470928"/>
          </a:xfrm>
          <a:prstGeom prst="rect">
            <a:avLst/>
          </a:prstGeom>
        </p:spPr>
      </p:pic>
    </p:spTree>
    <p:extLst>
      <p:ext uri="{BB962C8B-B14F-4D97-AF65-F5344CB8AC3E}">
        <p14:creationId xmlns:p14="http://schemas.microsoft.com/office/powerpoint/2010/main" val="162906285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32656"/>
            <a:ext cx="524902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566678"/>
            <a:ext cx="3078088" cy="4708981"/>
          </a:xfrm>
          <a:prstGeom prst="rect">
            <a:avLst/>
          </a:prstGeom>
        </p:spPr>
        <p:txBody>
          <a:bodyPr wrap="square">
            <a:spAutoFit/>
          </a:bodyPr>
          <a:lstStyle/>
          <a:p>
            <a:r>
              <a:rPr lang="ru-RU" sz="2000" b="1" dirty="0">
                <a:ea typeface="Calibri"/>
                <a:cs typeface="Times New Roman"/>
              </a:rPr>
              <a:t>Любая, даже самая невзрачная вещица перерождается в новую великолепную, в настоящее произведение искусства. Это могут быть горшки для цветов, посуда, свечи, книги, музыкальные инструменты, шкатулки, сосуды, флаконы, мебель, т.д. и т.п. Даже одежда и обувь может быть украшена </a:t>
            </a:r>
            <a:r>
              <a:rPr lang="ru-RU" sz="2000" b="1" dirty="0" smtClean="0">
                <a:ea typeface="Calibri"/>
                <a:cs typeface="Times New Roman"/>
              </a:rPr>
              <a:t>вами </a:t>
            </a:r>
            <a:r>
              <a:rPr lang="ru-RU" sz="2000" b="1" dirty="0">
                <a:ea typeface="Calibri"/>
                <a:cs typeface="Times New Roman"/>
              </a:rPr>
              <a:t>на свой вкус. </a:t>
            </a:r>
            <a:endParaRPr lang="ru-RU" sz="2000" b="1" dirty="0"/>
          </a:p>
        </p:txBody>
      </p:sp>
    </p:spTree>
    <p:extLst>
      <p:ext uri="{BB962C8B-B14F-4D97-AF65-F5344CB8AC3E}">
        <p14:creationId xmlns:p14="http://schemas.microsoft.com/office/powerpoint/2010/main" val="99688214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414669"/>
            <a:ext cx="8229600" cy="854091"/>
          </a:xfrm>
        </p:spPr>
        <p:txBody>
          <a:bodyPr>
            <a:normAutofit fontScale="90000"/>
          </a:bodyPr>
          <a:lstStyle/>
          <a:p>
            <a:pPr lvl="0">
              <a:spcBef>
                <a:spcPts val="0"/>
              </a:spcBef>
            </a:pPr>
            <a:r>
              <a:rPr lang="ru-RU" sz="4000" b="1" dirty="0">
                <a:solidFill>
                  <a:prstClr val="black"/>
                </a:solidFill>
                <a:ea typeface="+mn-ea"/>
                <a:cs typeface="+mn-cs"/>
              </a:rPr>
              <a:t>Для декупажа понадобятся:</a:t>
            </a:r>
            <a:r>
              <a:rPr lang="ru-RU" sz="2000" b="1" dirty="0">
                <a:solidFill>
                  <a:prstClr val="black"/>
                </a:solidFill>
                <a:ea typeface="+mn-ea"/>
                <a:cs typeface="+mn-cs"/>
              </a:rPr>
              <a:t/>
            </a:r>
            <a:br>
              <a:rPr lang="ru-RU" sz="2000" b="1" dirty="0">
                <a:solidFill>
                  <a:prstClr val="black"/>
                </a:solidFill>
                <a:ea typeface="+mn-ea"/>
                <a:cs typeface="+mn-cs"/>
              </a:rPr>
            </a:br>
            <a:endParaRPr lang="ru-RU" dirty="0"/>
          </a:p>
        </p:txBody>
      </p:sp>
      <p:sp>
        <p:nvSpPr>
          <p:cNvPr id="5" name="Объект 4"/>
          <p:cNvSpPr>
            <a:spLocks noGrp="1"/>
          </p:cNvSpPr>
          <p:nvPr>
            <p:ph idx="1"/>
          </p:nvPr>
        </p:nvSpPr>
        <p:spPr>
          <a:xfrm>
            <a:off x="467544" y="1052736"/>
            <a:ext cx="6192688" cy="5472608"/>
          </a:xfrm>
        </p:spPr>
        <p:txBody>
          <a:bodyPr>
            <a:normAutofit/>
          </a:bodyPr>
          <a:lstStyle/>
          <a:p>
            <a:pPr lvl="0">
              <a:spcBef>
                <a:spcPts val="0"/>
              </a:spcBef>
              <a:buAutoNum type="arabicPeriod"/>
            </a:pPr>
            <a:r>
              <a:rPr lang="ru-RU" sz="2400" b="1" dirty="0" smtClean="0">
                <a:solidFill>
                  <a:prstClr val="black"/>
                </a:solidFill>
                <a:ea typeface="Calibri"/>
                <a:cs typeface="Times New Roman"/>
              </a:rPr>
              <a:t>Объект декорирования</a:t>
            </a:r>
          </a:p>
          <a:p>
            <a:pPr marL="0" indent="0">
              <a:spcAft>
                <a:spcPts val="1000"/>
              </a:spcAft>
              <a:buNone/>
            </a:pPr>
            <a:r>
              <a:rPr lang="ru-RU" sz="2400" b="1" dirty="0">
                <a:ea typeface="Calibri"/>
                <a:cs typeface="Times New Roman"/>
              </a:rPr>
              <a:t>2. Салфетки для </a:t>
            </a:r>
            <a:r>
              <a:rPr lang="ru-RU" sz="2400" b="1" dirty="0" smtClean="0">
                <a:ea typeface="Calibri"/>
                <a:cs typeface="Times New Roman"/>
              </a:rPr>
              <a:t>декупажа</a:t>
            </a:r>
            <a:endParaRPr lang="ru-RU" sz="2400" dirty="0" smtClean="0">
              <a:ea typeface="Calibri"/>
              <a:cs typeface="Times New Roman"/>
            </a:endParaRPr>
          </a:p>
          <a:p>
            <a:pPr marL="0" indent="0">
              <a:spcAft>
                <a:spcPts val="1000"/>
              </a:spcAft>
              <a:buNone/>
            </a:pPr>
            <a:r>
              <a:rPr lang="ru-RU" sz="2400" b="1" dirty="0" smtClean="0">
                <a:ea typeface="Calibri"/>
                <a:cs typeface="Times New Roman"/>
              </a:rPr>
              <a:t>3</a:t>
            </a:r>
            <a:r>
              <a:rPr lang="ru-RU" sz="2400" b="1" dirty="0">
                <a:ea typeface="Calibri"/>
                <a:cs typeface="Times New Roman"/>
              </a:rPr>
              <a:t>. Специальные ножницы для декупажа</a:t>
            </a:r>
            <a:endParaRPr lang="ru-RU" sz="2400" dirty="0">
              <a:ea typeface="Calibri"/>
              <a:cs typeface="Times New Roman"/>
            </a:endParaRPr>
          </a:p>
          <a:p>
            <a:pPr marL="0" indent="0">
              <a:spcAft>
                <a:spcPts val="1000"/>
              </a:spcAft>
              <a:buNone/>
            </a:pPr>
            <a:r>
              <a:rPr lang="ru-RU" sz="2400" b="1" dirty="0" smtClean="0">
                <a:ea typeface="Calibri"/>
                <a:cs typeface="Times New Roman"/>
              </a:rPr>
              <a:t>4</a:t>
            </a:r>
            <a:r>
              <a:rPr lang="ru-RU" sz="2400" b="1" dirty="0">
                <a:ea typeface="Calibri"/>
                <a:cs typeface="Times New Roman"/>
              </a:rPr>
              <a:t>. Кисточки для декупажа</a:t>
            </a:r>
            <a:endParaRPr lang="ru-RU" sz="2400" dirty="0">
              <a:ea typeface="Calibri"/>
              <a:cs typeface="Times New Roman"/>
            </a:endParaRPr>
          </a:p>
          <a:p>
            <a:pPr>
              <a:spcAft>
                <a:spcPts val="1000"/>
              </a:spcAft>
            </a:pPr>
            <a:r>
              <a:rPr lang="ru-RU" sz="2400" dirty="0">
                <a:ea typeface="Calibri"/>
                <a:cs typeface="Times New Roman"/>
              </a:rPr>
              <a:t>Удобно использовать плоскую полужесткую кисть шириной 1-2см, ей удобно наносить также и краски, и лак. Для крупных предметов лучше использовать кисти большей ширины.</a:t>
            </a:r>
          </a:p>
          <a:p>
            <a:pPr marL="0" indent="0">
              <a:spcAft>
                <a:spcPts val="1000"/>
              </a:spcAft>
              <a:buNone/>
            </a:pPr>
            <a:r>
              <a:rPr lang="ru-RU" sz="2400" b="1" dirty="0">
                <a:ea typeface="Calibri"/>
                <a:cs typeface="Times New Roman"/>
              </a:rPr>
              <a:t>5. Клей для </a:t>
            </a:r>
            <a:r>
              <a:rPr lang="ru-RU" sz="2400" b="1" dirty="0" smtClean="0">
                <a:ea typeface="Calibri"/>
                <a:cs typeface="Times New Roman"/>
              </a:rPr>
              <a:t>декупажа</a:t>
            </a:r>
          </a:p>
          <a:p>
            <a:pPr marL="0" indent="0">
              <a:spcAft>
                <a:spcPts val="1000"/>
              </a:spcAft>
              <a:buNone/>
            </a:pPr>
            <a:r>
              <a:rPr lang="ru-RU" sz="2400" b="1" dirty="0" smtClean="0">
                <a:ea typeface="Calibri"/>
                <a:cs typeface="Times New Roman"/>
              </a:rPr>
              <a:t>6</a:t>
            </a:r>
            <a:r>
              <a:rPr lang="ru-RU" sz="2400" b="1" dirty="0">
                <a:ea typeface="Calibri"/>
                <a:cs typeface="Times New Roman"/>
              </a:rPr>
              <a:t>. Лак для </a:t>
            </a:r>
            <a:r>
              <a:rPr lang="ru-RU" sz="2400" b="1" dirty="0" smtClean="0">
                <a:ea typeface="Calibri"/>
                <a:cs typeface="Times New Roman"/>
              </a:rPr>
              <a:t>декупажа</a:t>
            </a:r>
          </a:p>
          <a:p>
            <a:pPr marL="0" indent="0">
              <a:spcAft>
                <a:spcPts val="1000"/>
              </a:spcAft>
              <a:buNone/>
            </a:pPr>
            <a:endParaRPr lang="ru-RU" sz="1800" dirty="0">
              <a:ea typeface="Calibri"/>
              <a:cs typeface="Times New Roman"/>
            </a:endParaRPr>
          </a:p>
          <a:p>
            <a:pPr lvl="0">
              <a:spcBef>
                <a:spcPts val="0"/>
              </a:spcBef>
              <a:buAutoNum type="arabicPeriod"/>
            </a:pPr>
            <a:endParaRPr lang="ru-RU" sz="1800" dirty="0">
              <a:solidFill>
                <a:prstClr val="black"/>
              </a:solidFill>
            </a:endParaRPr>
          </a:p>
          <a:p>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192" y="2996952"/>
            <a:ext cx="2170931" cy="2170931"/>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5388" y="886626"/>
            <a:ext cx="1954907" cy="1932565"/>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555283" y="4182022"/>
            <a:ext cx="1095375" cy="3333750"/>
          </a:xfrm>
          <a:prstGeom prst="rect">
            <a:avLst/>
          </a:prstGeom>
        </p:spPr>
      </p:pic>
    </p:spTree>
    <p:extLst>
      <p:ext uri="{BB962C8B-B14F-4D97-AF65-F5344CB8AC3E}">
        <p14:creationId xmlns:p14="http://schemas.microsoft.com/office/powerpoint/2010/main" val="381727660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5266928" cy="6264696"/>
          </a:xfrm>
        </p:spPr>
        <p:txBody>
          <a:bodyPr>
            <a:normAutofit/>
          </a:bodyPr>
          <a:lstStyle/>
          <a:p>
            <a:pPr marL="0" lvl="0" indent="0">
              <a:lnSpc>
                <a:spcPct val="115000"/>
              </a:lnSpc>
              <a:spcAft>
                <a:spcPts val="1000"/>
              </a:spcAft>
              <a:buNone/>
            </a:pPr>
            <a:r>
              <a:rPr lang="ru-RU" sz="2000" b="1" dirty="0">
                <a:solidFill>
                  <a:prstClr val="black"/>
                </a:solidFill>
                <a:ea typeface="Calibri"/>
                <a:cs typeface="Times New Roman"/>
              </a:rPr>
              <a:t>7. Акриловые </a:t>
            </a:r>
            <a:r>
              <a:rPr lang="ru-RU" sz="2000" b="1" dirty="0" smtClean="0">
                <a:solidFill>
                  <a:prstClr val="black"/>
                </a:solidFill>
                <a:ea typeface="Calibri"/>
                <a:cs typeface="Times New Roman"/>
              </a:rPr>
              <a:t>краски</a:t>
            </a:r>
            <a:endParaRPr lang="ru-RU" sz="2000" dirty="0">
              <a:solidFill>
                <a:prstClr val="black"/>
              </a:solidFill>
              <a:ea typeface="Calibri"/>
              <a:cs typeface="Times New Roman"/>
            </a:endParaRPr>
          </a:p>
          <a:p>
            <a:pPr lvl="0">
              <a:lnSpc>
                <a:spcPct val="115000"/>
              </a:lnSpc>
              <a:spcAft>
                <a:spcPts val="1000"/>
              </a:spcAft>
            </a:pPr>
            <a:r>
              <a:rPr lang="ru-RU" sz="2000" dirty="0">
                <a:solidFill>
                  <a:prstClr val="black"/>
                </a:solidFill>
                <a:ea typeface="Calibri"/>
                <a:cs typeface="Times New Roman"/>
              </a:rPr>
              <a:t>Они быстро сохнут, легко накладываются, не растворяются в воде после высыхания, имеют широкую цветовую гамму </a:t>
            </a:r>
            <a:r>
              <a:rPr lang="ru-RU" sz="2000" dirty="0" smtClean="0">
                <a:solidFill>
                  <a:prstClr val="black"/>
                </a:solidFill>
                <a:ea typeface="Calibri"/>
                <a:cs typeface="Times New Roman"/>
              </a:rPr>
              <a:t>и </a:t>
            </a:r>
            <a:r>
              <a:rPr lang="ru-RU" sz="2000" dirty="0">
                <a:solidFill>
                  <a:prstClr val="black"/>
                </a:solidFill>
                <a:ea typeface="Calibri"/>
                <a:cs typeface="Times New Roman"/>
              </a:rPr>
              <a:t>различные эффекты (с блестками, металлическим эффектом, глянцевые, т.д. и т.п.)</a:t>
            </a:r>
          </a:p>
          <a:p>
            <a:pPr marL="0" lvl="0" indent="0">
              <a:lnSpc>
                <a:spcPct val="115000"/>
              </a:lnSpc>
              <a:spcAft>
                <a:spcPts val="1000"/>
              </a:spcAft>
              <a:buNone/>
            </a:pPr>
            <a:r>
              <a:rPr lang="ru-RU" sz="2000" b="1" dirty="0">
                <a:solidFill>
                  <a:prstClr val="black"/>
                </a:solidFill>
                <a:ea typeface="Calibri"/>
                <a:cs typeface="Times New Roman"/>
              </a:rPr>
              <a:t>8. Лаки с разными свойствами</a:t>
            </a:r>
            <a:endParaRPr lang="ru-RU" sz="2000" dirty="0">
              <a:solidFill>
                <a:prstClr val="black"/>
              </a:solidFill>
              <a:ea typeface="Calibri"/>
              <a:cs typeface="Times New Roman"/>
            </a:endParaRPr>
          </a:p>
          <a:p>
            <a:pPr lvl="0">
              <a:lnSpc>
                <a:spcPct val="115000"/>
              </a:lnSpc>
              <a:spcAft>
                <a:spcPts val="1000"/>
              </a:spcAft>
            </a:pPr>
            <a:r>
              <a:rPr lang="ru-RU" sz="2000" dirty="0">
                <a:solidFill>
                  <a:prstClr val="black"/>
                </a:solidFill>
                <a:ea typeface="Calibri"/>
                <a:cs typeface="Times New Roman"/>
              </a:rPr>
              <a:t>Одноэтапный </a:t>
            </a:r>
            <a:r>
              <a:rPr lang="ru-RU" sz="2000" dirty="0" err="1">
                <a:solidFill>
                  <a:prstClr val="black"/>
                </a:solidFill>
                <a:ea typeface="Calibri"/>
                <a:cs typeface="Times New Roman"/>
              </a:rPr>
              <a:t>кракелюрный</a:t>
            </a:r>
            <a:r>
              <a:rPr lang="ru-RU" sz="2000" dirty="0">
                <a:solidFill>
                  <a:prstClr val="black"/>
                </a:solidFill>
                <a:ea typeface="Calibri"/>
                <a:cs typeface="Times New Roman"/>
              </a:rPr>
              <a:t> лак на акриловой основе  (этот лак после высыхания трескается, создавая эффект "под старину"), двухэтапный </a:t>
            </a:r>
            <a:r>
              <a:rPr lang="ru-RU" sz="2000" dirty="0" err="1">
                <a:solidFill>
                  <a:prstClr val="black"/>
                </a:solidFill>
                <a:ea typeface="Calibri"/>
                <a:cs typeface="Times New Roman"/>
              </a:rPr>
              <a:t>кракелюрный</a:t>
            </a:r>
            <a:r>
              <a:rPr lang="ru-RU" sz="2000" dirty="0">
                <a:solidFill>
                  <a:prstClr val="black"/>
                </a:solidFill>
                <a:ea typeface="Calibri"/>
                <a:cs typeface="Times New Roman"/>
              </a:rPr>
              <a:t> набор (</a:t>
            </a:r>
            <a:r>
              <a:rPr lang="ru-RU" sz="2000" dirty="0" err="1">
                <a:solidFill>
                  <a:prstClr val="black"/>
                </a:solidFill>
                <a:ea typeface="Calibri"/>
                <a:cs typeface="Times New Roman"/>
              </a:rPr>
              <a:t>Antik</a:t>
            </a:r>
            <a:r>
              <a:rPr lang="ru-RU" sz="2000" dirty="0">
                <a:solidFill>
                  <a:prstClr val="black"/>
                </a:solidFill>
                <a:ea typeface="Calibri"/>
                <a:cs typeface="Times New Roman"/>
              </a:rPr>
              <a:t> I, </a:t>
            </a:r>
            <a:r>
              <a:rPr lang="ru-RU" sz="2000" dirty="0" err="1">
                <a:solidFill>
                  <a:prstClr val="black"/>
                </a:solidFill>
                <a:ea typeface="Calibri"/>
                <a:cs typeface="Times New Roman"/>
              </a:rPr>
              <a:t>Antik</a:t>
            </a:r>
            <a:r>
              <a:rPr lang="ru-RU" sz="2000" dirty="0">
                <a:solidFill>
                  <a:prstClr val="black"/>
                </a:solidFill>
                <a:ea typeface="Calibri"/>
                <a:cs typeface="Times New Roman"/>
              </a:rPr>
              <a:t> II, лак с блестками, радужный лак, патинирующие лаки и краски на разных основах (масло и акрил)).</a:t>
            </a:r>
          </a:p>
          <a:p>
            <a:pPr marL="0" indent="0">
              <a:buNone/>
            </a:pPr>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3068960"/>
            <a:ext cx="1209675" cy="3333750"/>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925" y="3037059"/>
            <a:ext cx="1847850" cy="333375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3179" y="332656"/>
            <a:ext cx="2001192" cy="2603781"/>
          </a:xfrm>
          <a:prstGeom prst="rect">
            <a:avLst/>
          </a:prstGeom>
        </p:spPr>
      </p:pic>
    </p:spTree>
    <p:extLst>
      <p:ext uri="{BB962C8B-B14F-4D97-AF65-F5344CB8AC3E}">
        <p14:creationId xmlns:p14="http://schemas.microsoft.com/office/powerpoint/2010/main" val="33598046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276872"/>
            <a:ext cx="4320480" cy="3816424"/>
          </a:xfrm>
        </p:spPr>
        <p:txBody>
          <a:bodyPr>
            <a:normAutofit fontScale="90000"/>
          </a:bodyPr>
          <a:lstStyle/>
          <a:p>
            <a:r>
              <a:rPr lang="ru-RU" sz="3200" dirty="0" smtClean="0">
                <a:ea typeface="Calibri"/>
                <a:cs typeface="Times New Roman"/>
              </a:rPr>
              <a:t>Декупаж </a:t>
            </a:r>
            <a:r>
              <a:rPr lang="ru-RU" sz="3200" dirty="0">
                <a:ea typeface="Calibri"/>
                <a:cs typeface="Times New Roman"/>
              </a:rPr>
              <a:t>— техника украшения, декорирования, оформления с помощью вырезанных бумажных </a:t>
            </a:r>
            <a:r>
              <a:rPr lang="ru-RU" sz="3200" dirty="0" smtClean="0">
                <a:ea typeface="Calibri"/>
                <a:cs typeface="Times New Roman"/>
              </a:rPr>
              <a:t>мотивов.</a:t>
            </a:r>
            <a:endParaRPr lang="ru-RU" sz="3200" dirty="0"/>
          </a:p>
        </p:txBody>
      </p:sp>
      <p:sp>
        <p:nvSpPr>
          <p:cNvPr id="3" name="Текст 2"/>
          <p:cNvSpPr>
            <a:spLocks noGrp="1"/>
          </p:cNvSpPr>
          <p:nvPr>
            <p:ph type="body" idx="1"/>
          </p:nvPr>
        </p:nvSpPr>
        <p:spPr>
          <a:xfrm>
            <a:off x="1367644" y="548680"/>
            <a:ext cx="6552728" cy="1500187"/>
          </a:xfrm>
        </p:spPr>
        <p:txBody>
          <a:bodyPr>
            <a:noAutofit/>
          </a:bodyPr>
          <a:lstStyle/>
          <a:p>
            <a:pPr algn="ctr"/>
            <a:r>
              <a:rPr lang="en-US" sz="5400" b="1" cap="all" dirty="0">
                <a:solidFill>
                  <a:prstClr val="black"/>
                </a:solidFill>
                <a:ea typeface="Calibri"/>
                <a:cs typeface="Times New Roman"/>
              </a:rPr>
              <a:t>D</a:t>
            </a:r>
            <a:r>
              <a:rPr lang="ru-RU" sz="5400" b="1" cap="all" dirty="0" err="1">
                <a:solidFill>
                  <a:prstClr val="black"/>
                </a:solidFill>
                <a:ea typeface="Calibri"/>
                <a:cs typeface="Times New Roman"/>
              </a:rPr>
              <a:t>ecoupage</a:t>
            </a:r>
            <a:r>
              <a:rPr lang="ru-RU" sz="5400" b="1" cap="all" dirty="0">
                <a:solidFill>
                  <a:prstClr val="black"/>
                </a:solidFill>
                <a:ea typeface="Calibri"/>
                <a:cs typeface="Times New Roman"/>
              </a:rPr>
              <a:t> - «вырезать» (фр.). </a:t>
            </a:r>
            <a:endParaRPr lang="ru-RU" sz="54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636912"/>
            <a:ext cx="4286250" cy="2381250"/>
          </a:xfrm>
          <a:prstGeom prst="rect">
            <a:avLst/>
          </a:prstGeom>
        </p:spPr>
      </p:pic>
    </p:spTree>
    <p:extLst>
      <p:ext uri="{BB962C8B-B14F-4D97-AF65-F5344CB8AC3E}">
        <p14:creationId xmlns:p14="http://schemas.microsoft.com/office/powerpoint/2010/main" val="164115344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476672"/>
            <a:ext cx="3096344" cy="5815951"/>
          </a:xfrm>
          <a:prstGeom prst="rect">
            <a:avLst/>
          </a:prstGeom>
        </p:spPr>
        <p:txBody>
          <a:bodyPr wrap="square">
            <a:spAutoFit/>
          </a:bodyPr>
          <a:lstStyle/>
          <a:p>
            <a:pPr lvl="0">
              <a:lnSpc>
                <a:spcPct val="115000"/>
              </a:lnSpc>
              <a:spcBef>
                <a:spcPct val="20000"/>
              </a:spcBef>
              <a:spcAft>
                <a:spcPts val="1000"/>
              </a:spcAft>
            </a:pPr>
            <a:r>
              <a:rPr lang="ru-RU" sz="2400" b="1" dirty="0">
                <a:solidFill>
                  <a:prstClr val="black"/>
                </a:solidFill>
                <a:ea typeface="Calibri"/>
                <a:cs typeface="Times New Roman"/>
              </a:rPr>
              <a:t>9. Вспомогательные материалы для обработки поверхности: </a:t>
            </a:r>
            <a:r>
              <a:rPr lang="ru-RU" sz="2400" dirty="0">
                <a:solidFill>
                  <a:prstClr val="black"/>
                </a:solidFill>
                <a:ea typeface="Calibri"/>
                <a:cs typeface="Times New Roman"/>
              </a:rPr>
              <a:t>шкурка для обработки шероховатостей деревянной поверхности, грунтовка и т.п., (если требуется).</a:t>
            </a:r>
          </a:p>
          <a:p>
            <a:pPr lvl="0">
              <a:lnSpc>
                <a:spcPct val="115000"/>
              </a:lnSpc>
              <a:spcBef>
                <a:spcPct val="20000"/>
              </a:spcBef>
              <a:spcAft>
                <a:spcPts val="1000"/>
              </a:spcAft>
            </a:pPr>
            <a:r>
              <a:rPr lang="ru-RU" sz="2400" b="1" dirty="0">
                <a:solidFill>
                  <a:prstClr val="black"/>
                </a:solidFill>
                <a:ea typeface="Calibri"/>
                <a:cs typeface="Times New Roman"/>
              </a:rPr>
              <a:t>10. Фен </a:t>
            </a:r>
            <a:r>
              <a:rPr lang="ru-RU" sz="2400" dirty="0">
                <a:solidFill>
                  <a:prstClr val="black"/>
                </a:solidFill>
                <a:ea typeface="Calibri"/>
                <a:cs typeface="Times New Roman"/>
              </a:rPr>
              <a:t>– для более быстрой обработки поверхности.</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556" y="1268760"/>
            <a:ext cx="4801716" cy="3921401"/>
          </a:xfrm>
          <a:prstGeom prst="rect">
            <a:avLst/>
          </a:prstGeom>
        </p:spPr>
      </p:pic>
    </p:spTree>
    <p:extLst>
      <p:ext uri="{BB962C8B-B14F-4D97-AF65-F5344CB8AC3E}">
        <p14:creationId xmlns:p14="http://schemas.microsoft.com/office/powerpoint/2010/main" val="85450708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260649"/>
            <a:ext cx="8712968" cy="6408712"/>
          </a:xfrm>
          <a:prstGeom prst="rect">
            <a:avLst/>
          </a:prstGeom>
        </p:spPr>
        <p:txBody>
          <a:bodyPr wrap="square">
            <a:spAutoFit/>
          </a:bodyPr>
          <a:lstStyle/>
          <a:p>
            <a:pPr algn="ctr">
              <a:lnSpc>
                <a:spcPct val="115000"/>
              </a:lnSpc>
              <a:spcAft>
                <a:spcPts val="1000"/>
              </a:spcAft>
            </a:pPr>
            <a:r>
              <a:rPr lang="ru-RU" sz="2800" b="1" dirty="0">
                <a:ea typeface="Calibri"/>
                <a:cs typeface="Times New Roman"/>
              </a:rPr>
              <a:t>Этапы создания Вашего </a:t>
            </a:r>
            <a:r>
              <a:rPr lang="ru-RU" sz="2800" b="1" dirty="0" smtClean="0">
                <a:ea typeface="Calibri"/>
                <a:cs typeface="Times New Roman"/>
              </a:rPr>
              <a:t>шедевра:</a:t>
            </a:r>
            <a:endParaRPr lang="ru-RU" sz="2800" b="1" dirty="0">
              <a:ea typeface="Calibri"/>
              <a:cs typeface="Times New Roman"/>
            </a:endParaRPr>
          </a:p>
          <a:p>
            <a:pPr>
              <a:lnSpc>
                <a:spcPct val="115000"/>
              </a:lnSpc>
              <a:spcAft>
                <a:spcPts val="1000"/>
              </a:spcAft>
            </a:pPr>
            <a:r>
              <a:rPr lang="ru-RU" sz="2400" b="1" dirty="0">
                <a:ea typeface="Calibri"/>
                <a:cs typeface="Times New Roman"/>
              </a:rPr>
              <a:t>1. Идея</a:t>
            </a:r>
            <a:endParaRPr lang="ru-RU" sz="2400" dirty="0">
              <a:ea typeface="Calibri"/>
              <a:cs typeface="Times New Roman"/>
            </a:endParaRPr>
          </a:p>
          <a:p>
            <a:pPr>
              <a:lnSpc>
                <a:spcPct val="115000"/>
              </a:lnSpc>
              <a:spcAft>
                <a:spcPts val="1000"/>
              </a:spcAft>
            </a:pPr>
            <a:r>
              <a:rPr lang="ru-RU" sz="2400" dirty="0">
                <a:ea typeface="Calibri"/>
                <a:cs typeface="Times New Roman"/>
              </a:rPr>
              <a:t>На этом этапе зарождается проект будущей работы. Выбираются объекты декорирования, материалы и инструменты.</a:t>
            </a:r>
          </a:p>
          <a:p>
            <a:pPr>
              <a:lnSpc>
                <a:spcPct val="115000"/>
              </a:lnSpc>
              <a:spcAft>
                <a:spcPts val="1000"/>
              </a:spcAft>
            </a:pPr>
            <a:r>
              <a:rPr lang="ru-RU" sz="2400" b="1" dirty="0">
                <a:ea typeface="Calibri"/>
                <a:cs typeface="Times New Roman"/>
              </a:rPr>
              <a:t>2. Предварительная обработка</a:t>
            </a:r>
            <a:endParaRPr lang="ru-RU" sz="2400" dirty="0">
              <a:ea typeface="Calibri"/>
              <a:cs typeface="Times New Roman"/>
            </a:endParaRPr>
          </a:p>
          <a:p>
            <a:pPr>
              <a:lnSpc>
                <a:spcPct val="115000"/>
              </a:lnSpc>
              <a:spcAft>
                <a:spcPts val="1000"/>
              </a:spcAft>
            </a:pPr>
            <a:r>
              <a:rPr lang="ru-RU" sz="2400" dirty="0">
                <a:ea typeface="Calibri"/>
                <a:cs typeface="Times New Roman"/>
              </a:rPr>
              <a:t>На этой стадии </a:t>
            </a:r>
            <a:r>
              <a:rPr lang="ru-RU" sz="2400" dirty="0" smtClean="0">
                <a:ea typeface="Calibri"/>
                <a:cs typeface="Times New Roman"/>
              </a:rPr>
              <a:t>проводится обработка поверхности</a:t>
            </a:r>
            <a:r>
              <a:rPr lang="ru-RU" sz="2400" dirty="0">
                <a:ea typeface="Calibri"/>
                <a:cs typeface="Times New Roman"/>
              </a:rPr>
              <a:t>, если это необходимо. Например, не очень ровную, шероховатую деревянную поверхность лучше обработать шкуркой, нанести грунтовку, в качестве которой можно использовать акриловую краску подходящего цвета.</a:t>
            </a:r>
          </a:p>
          <a:p>
            <a:pPr>
              <a:lnSpc>
                <a:spcPct val="115000"/>
              </a:lnSpc>
              <a:spcAft>
                <a:spcPts val="1000"/>
              </a:spcAft>
            </a:pPr>
            <a:r>
              <a:rPr lang="ru-RU" sz="2400" dirty="0">
                <a:ea typeface="Calibri"/>
                <a:cs typeface="Times New Roman"/>
              </a:rPr>
              <a:t>Стеклянную поверхность предварительно следует обезжирить моющим средством.</a:t>
            </a:r>
          </a:p>
          <a:p>
            <a:pPr>
              <a:lnSpc>
                <a:spcPct val="115000"/>
              </a:lnSpc>
              <a:spcAft>
                <a:spcPts val="1000"/>
              </a:spcAft>
            </a:pPr>
            <a:endParaRPr lang="ru-RU" dirty="0">
              <a:ea typeface="Calibri"/>
              <a:cs typeface="Times New Roman"/>
            </a:endParaRPr>
          </a:p>
        </p:txBody>
      </p:sp>
    </p:spTree>
    <p:extLst>
      <p:ext uri="{BB962C8B-B14F-4D97-AF65-F5344CB8AC3E}">
        <p14:creationId xmlns:p14="http://schemas.microsoft.com/office/powerpoint/2010/main" val="248678210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88640"/>
            <a:ext cx="8784976" cy="6126805"/>
          </a:xfrm>
          <a:prstGeom prst="rect">
            <a:avLst/>
          </a:prstGeom>
        </p:spPr>
        <p:txBody>
          <a:bodyPr wrap="square">
            <a:spAutoFit/>
          </a:bodyPr>
          <a:lstStyle/>
          <a:p>
            <a:pPr lvl="0">
              <a:lnSpc>
                <a:spcPct val="115000"/>
              </a:lnSpc>
              <a:spcAft>
                <a:spcPts val="1000"/>
              </a:spcAft>
            </a:pPr>
            <a:r>
              <a:rPr lang="ru-RU" sz="2400" b="1" dirty="0">
                <a:solidFill>
                  <a:prstClr val="black"/>
                </a:solidFill>
                <a:ea typeface="Calibri"/>
                <a:cs typeface="Times New Roman"/>
              </a:rPr>
              <a:t>3. Вырезание узора</a:t>
            </a:r>
            <a:endParaRPr lang="ru-RU" sz="2400" dirty="0">
              <a:solidFill>
                <a:prstClr val="black"/>
              </a:solidFill>
              <a:ea typeface="Calibri"/>
              <a:cs typeface="Times New Roman"/>
            </a:endParaRPr>
          </a:p>
          <a:p>
            <a:pPr lvl="0">
              <a:lnSpc>
                <a:spcPct val="115000"/>
              </a:lnSpc>
              <a:spcAft>
                <a:spcPts val="1000"/>
              </a:spcAft>
            </a:pPr>
            <a:r>
              <a:rPr lang="ru-RU" sz="2400" dirty="0">
                <a:solidFill>
                  <a:prstClr val="black"/>
                </a:solidFill>
                <a:ea typeface="Calibri"/>
                <a:cs typeface="Times New Roman"/>
              </a:rPr>
              <a:t>Сначала необходимо отделить от салфетки верхний тонкий красочный слой. Именно он и потребуется </a:t>
            </a:r>
            <a:r>
              <a:rPr lang="ru-RU" sz="2400" dirty="0" smtClean="0">
                <a:solidFill>
                  <a:prstClr val="black"/>
                </a:solidFill>
                <a:ea typeface="Calibri"/>
                <a:cs typeface="Times New Roman"/>
              </a:rPr>
              <a:t>в </a:t>
            </a:r>
            <a:r>
              <a:rPr lang="ru-RU" sz="2400" dirty="0">
                <a:solidFill>
                  <a:prstClr val="black"/>
                </a:solidFill>
                <a:ea typeface="Calibri"/>
                <a:cs typeface="Times New Roman"/>
              </a:rPr>
              <a:t>процессе </a:t>
            </a:r>
            <a:r>
              <a:rPr lang="ru-RU" sz="2400" dirty="0" smtClean="0">
                <a:solidFill>
                  <a:prstClr val="black"/>
                </a:solidFill>
                <a:ea typeface="Calibri"/>
                <a:cs typeface="Times New Roman"/>
              </a:rPr>
              <a:t>работы.</a:t>
            </a:r>
          </a:p>
          <a:p>
            <a:pPr lvl="0">
              <a:lnSpc>
                <a:spcPct val="115000"/>
              </a:lnSpc>
              <a:spcAft>
                <a:spcPts val="1000"/>
              </a:spcAft>
            </a:pPr>
            <a:r>
              <a:rPr lang="ru-RU" sz="2400" dirty="0" smtClean="0">
                <a:solidFill>
                  <a:prstClr val="black"/>
                </a:solidFill>
                <a:ea typeface="Calibri"/>
                <a:cs typeface="Times New Roman"/>
              </a:rPr>
              <a:t>Вырезается мотив аккуратно, острыми ножницами. Если рисунок слишком мелкий и тонкий для вырезания, то вырезаем только крупные элементы, а мелкие подрисовываем тонкой кисточкой.</a:t>
            </a:r>
          </a:p>
          <a:p>
            <a:pPr lvl="0">
              <a:lnSpc>
                <a:spcPct val="115000"/>
              </a:lnSpc>
              <a:spcAft>
                <a:spcPts val="1000"/>
              </a:spcAft>
            </a:pPr>
            <a:r>
              <a:rPr lang="ru-RU" sz="2400" b="1" dirty="0" smtClean="0">
                <a:solidFill>
                  <a:prstClr val="black"/>
                </a:solidFill>
                <a:ea typeface="Calibri"/>
                <a:cs typeface="Times New Roman"/>
              </a:rPr>
              <a:t>4</a:t>
            </a:r>
            <a:r>
              <a:rPr lang="ru-RU" sz="2400" b="1" dirty="0">
                <a:solidFill>
                  <a:prstClr val="black"/>
                </a:solidFill>
                <a:ea typeface="Calibri"/>
                <a:cs typeface="Times New Roman"/>
              </a:rPr>
              <a:t>. Приклеивание</a:t>
            </a:r>
            <a:endParaRPr lang="ru-RU" sz="2400" dirty="0">
              <a:solidFill>
                <a:prstClr val="black"/>
              </a:solidFill>
              <a:ea typeface="Calibri"/>
              <a:cs typeface="Times New Roman"/>
            </a:endParaRPr>
          </a:p>
          <a:p>
            <a:pPr lvl="0">
              <a:lnSpc>
                <a:spcPct val="115000"/>
              </a:lnSpc>
              <a:spcAft>
                <a:spcPts val="1000"/>
              </a:spcAft>
            </a:pPr>
            <a:r>
              <a:rPr lang="ru-RU" sz="2400" dirty="0">
                <a:solidFill>
                  <a:prstClr val="black"/>
                </a:solidFill>
                <a:ea typeface="Calibri"/>
                <a:cs typeface="Times New Roman"/>
              </a:rPr>
              <a:t>Мотив </a:t>
            </a:r>
            <a:r>
              <a:rPr lang="ru-RU" sz="2400" dirty="0" smtClean="0">
                <a:solidFill>
                  <a:prstClr val="black"/>
                </a:solidFill>
                <a:ea typeface="Calibri"/>
                <a:cs typeface="Times New Roman"/>
              </a:rPr>
              <a:t>прикладывается </a:t>
            </a:r>
            <a:r>
              <a:rPr lang="ru-RU" sz="2400" dirty="0">
                <a:solidFill>
                  <a:prstClr val="black"/>
                </a:solidFill>
                <a:ea typeface="Calibri"/>
                <a:cs typeface="Times New Roman"/>
              </a:rPr>
              <a:t>на оформляемую </a:t>
            </a:r>
            <a:r>
              <a:rPr lang="ru-RU" sz="2400" dirty="0" smtClean="0">
                <a:solidFill>
                  <a:prstClr val="black"/>
                </a:solidFill>
                <a:ea typeface="Calibri"/>
                <a:cs typeface="Times New Roman"/>
              </a:rPr>
              <a:t>поверхность, и </a:t>
            </a:r>
            <a:r>
              <a:rPr lang="ru-RU" sz="2400" dirty="0">
                <a:solidFill>
                  <a:prstClr val="black"/>
                </a:solidFill>
                <a:ea typeface="Calibri"/>
                <a:cs typeface="Times New Roman"/>
              </a:rPr>
              <a:t>плоской кисточкой начинаем приклеивать, промазывая клеем с внешней стороны. Пропитываясь, салфетка начинает растягиваться, поэтому действовать надо очень осторожно, расправляя кисточкой все складочки и пузырьки.  Приклеивание следует начинать от центра мотива</a:t>
            </a:r>
            <a:r>
              <a:rPr lang="ru-RU" sz="2400" dirty="0" smtClean="0">
                <a:solidFill>
                  <a:prstClr val="black"/>
                </a:solidFill>
                <a:ea typeface="Calibri"/>
                <a:cs typeface="Times New Roman"/>
              </a:rPr>
              <a:t>.</a:t>
            </a:r>
            <a:endParaRPr lang="ru-RU" sz="2400" dirty="0">
              <a:solidFill>
                <a:prstClr val="black"/>
              </a:solidFill>
              <a:ea typeface="Calibri"/>
              <a:cs typeface="Times New Roman"/>
            </a:endParaRPr>
          </a:p>
        </p:txBody>
      </p:sp>
    </p:spTree>
    <p:extLst>
      <p:ext uri="{BB962C8B-B14F-4D97-AF65-F5344CB8AC3E}">
        <p14:creationId xmlns:p14="http://schemas.microsoft.com/office/powerpoint/2010/main" val="14647125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29816" y="404664"/>
            <a:ext cx="8640960" cy="5746188"/>
          </a:xfrm>
          <a:prstGeom prst="rect">
            <a:avLst/>
          </a:prstGeom>
        </p:spPr>
        <p:txBody>
          <a:bodyPr wrap="square">
            <a:spAutoFit/>
          </a:bodyPr>
          <a:lstStyle/>
          <a:p>
            <a:pPr lvl="0">
              <a:lnSpc>
                <a:spcPct val="115000"/>
              </a:lnSpc>
              <a:spcAft>
                <a:spcPts val="1000"/>
              </a:spcAft>
            </a:pPr>
            <a:r>
              <a:rPr lang="ru-RU" sz="2300" b="1" dirty="0">
                <a:solidFill>
                  <a:prstClr val="black"/>
                </a:solidFill>
                <a:ea typeface="Calibri"/>
                <a:cs typeface="Times New Roman"/>
              </a:rPr>
              <a:t>5. Работа красками </a:t>
            </a:r>
            <a:endParaRPr lang="ru-RU" sz="2300" dirty="0">
              <a:solidFill>
                <a:prstClr val="black"/>
              </a:solidFill>
              <a:ea typeface="Calibri"/>
              <a:cs typeface="Times New Roman"/>
            </a:endParaRPr>
          </a:p>
          <a:p>
            <a:pPr lvl="0">
              <a:lnSpc>
                <a:spcPct val="115000"/>
              </a:lnSpc>
              <a:spcAft>
                <a:spcPts val="1000"/>
              </a:spcAft>
            </a:pPr>
            <a:r>
              <a:rPr lang="ru-RU" sz="2300" dirty="0" smtClean="0">
                <a:solidFill>
                  <a:prstClr val="black"/>
                </a:solidFill>
                <a:ea typeface="Calibri"/>
                <a:cs typeface="Times New Roman"/>
              </a:rPr>
              <a:t>Дорисовываем </a:t>
            </a:r>
            <a:r>
              <a:rPr lang="ru-RU" sz="2300" dirty="0">
                <a:solidFill>
                  <a:prstClr val="black"/>
                </a:solidFill>
                <a:ea typeface="Calibri"/>
                <a:cs typeface="Times New Roman"/>
              </a:rPr>
              <a:t>все необходимые элементы, делаем работу завершенной. </a:t>
            </a:r>
          </a:p>
          <a:p>
            <a:pPr lvl="0">
              <a:lnSpc>
                <a:spcPct val="115000"/>
              </a:lnSpc>
              <a:spcAft>
                <a:spcPts val="1000"/>
              </a:spcAft>
            </a:pPr>
            <a:r>
              <a:rPr lang="ru-RU" sz="2300" b="1" dirty="0">
                <a:solidFill>
                  <a:prstClr val="black"/>
                </a:solidFill>
                <a:ea typeface="Calibri"/>
                <a:cs typeface="Times New Roman"/>
              </a:rPr>
              <a:t>6. Покрытие лаком </a:t>
            </a:r>
            <a:endParaRPr lang="ru-RU" sz="2300" dirty="0">
              <a:solidFill>
                <a:prstClr val="black"/>
              </a:solidFill>
              <a:ea typeface="Calibri"/>
              <a:cs typeface="Times New Roman"/>
            </a:endParaRPr>
          </a:p>
          <a:p>
            <a:pPr lvl="0">
              <a:lnSpc>
                <a:spcPct val="115000"/>
              </a:lnSpc>
              <a:spcAft>
                <a:spcPts val="1000"/>
              </a:spcAft>
            </a:pPr>
            <a:r>
              <a:rPr lang="ru-RU" sz="2300" dirty="0">
                <a:solidFill>
                  <a:prstClr val="black"/>
                </a:solidFill>
                <a:ea typeface="Calibri"/>
                <a:cs typeface="Times New Roman"/>
              </a:rPr>
              <a:t>Когда работа покрашена и обклеена, ее надо покрыть не менее чем двумя слоями лака, чтобы защитить от механических повреждений и влажности.</a:t>
            </a:r>
          </a:p>
          <a:p>
            <a:pPr lvl="0">
              <a:lnSpc>
                <a:spcPct val="115000"/>
              </a:lnSpc>
              <a:spcAft>
                <a:spcPts val="1000"/>
              </a:spcAft>
            </a:pPr>
            <a:r>
              <a:rPr lang="ru-RU" sz="2300" b="1" dirty="0">
                <a:solidFill>
                  <a:prstClr val="black"/>
                </a:solidFill>
                <a:ea typeface="Calibri"/>
                <a:cs typeface="Times New Roman"/>
              </a:rPr>
              <a:t>7. Дополнительная обработка </a:t>
            </a:r>
            <a:endParaRPr lang="ru-RU" sz="2300" dirty="0">
              <a:solidFill>
                <a:prstClr val="black"/>
              </a:solidFill>
              <a:ea typeface="Calibri"/>
              <a:cs typeface="Times New Roman"/>
            </a:endParaRPr>
          </a:p>
          <a:p>
            <a:pPr lvl="0">
              <a:lnSpc>
                <a:spcPct val="115000"/>
              </a:lnSpc>
              <a:spcAft>
                <a:spcPts val="1000"/>
              </a:spcAft>
            </a:pPr>
            <a:r>
              <a:rPr lang="ru-RU" sz="2300" dirty="0">
                <a:solidFill>
                  <a:prstClr val="black"/>
                </a:solidFill>
                <a:ea typeface="Calibri"/>
                <a:cs typeface="Times New Roman"/>
              </a:rPr>
              <a:t>Некоторые поверхности требуют дополнительной обработки. </a:t>
            </a:r>
          </a:p>
          <a:p>
            <a:pPr lvl="0">
              <a:lnSpc>
                <a:spcPct val="115000"/>
              </a:lnSpc>
              <a:spcAft>
                <a:spcPts val="1000"/>
              </a:spcAft>
            </a:pPr>
            <a:r>
              <a:rPr lang="ru-RU" sz="2300" dirty="0">
                <a:solidFill>
                  <a:prstClr val="black"/>
                </a:solidFill>
                <a:ea typeface="Calibri"/>
                <a:cs typeface="Times New Roman"/>
              </a:rPr>
              <a:t>Если рисунок нанесен на текстиль, то необходимо покрыть несколькими слоями лака. После высыхания ткань с рисунком можно осторожно прогладить теплым утюгом через тряпочку.</a:t>
            </a:r>
            <a:endParaRPr lang="ru-RU" sz="2300" dirty="0">
              <a:solidFill>
                <a:prstClr val="black"/>
              </a:solidFill>
            </a:endParaRPr>
          </a:p>
        </p:txBody>
      </p:sp>
    </p:spTree>
    <p:extLst>
      <p:ext uri="{BB962C8B-B14F-4D97-AF65-F5344CB8AC3E}">
        <p14:creationId xmlns:p14="http://schemas.microsoft.com/office/powerpoint/2010/main" val="115994339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303524" y="332656"/>
            <a:ext cx="4248920" cy="769441"/>
          </a:xfrm>
          <a:prstGeom prst="rect">
            <a:avLst/>
          </a:prstGeom>
          <a:noFill/>
        </p:spPr>
        <p:txBody>
          <a:bodyPr wrap="none" rtlCol="0">
            <a:spAutoFit/>
          </a:bodyPr>
          <a:lstStyle/>
          <a:p>
            <a:r>
              <a:rPr lang="ru-RU" sz="4400" b="1" dirty="0" smtClean="0"/>
              <a:t>Виды декупажа:</a:t>
            </a:r>
            <a:endParaRPr lang="ru-RU" sz="4400" b="1" dirty="0"/>
          </a:p>
        </p:txBody>
      </p:sp>
      <p:sp>
        <p:nvSpPr>
          <p:cNvPr id="4" name="Прямоугольник 3"/>
          <p:cNvSpPr/>
          <p:nvPr/>
        </p:nvSpPr>
        <p:spPr>
          <a:xfrm>
            <a:off x="4427984" y="1308828"/>
            <a:ext cx="4572000" cy="5452775"/>
          </a:xfrm>
          <a:prstGeom prst="rect">
            <a:avLst/>
          </a:prstGeom>
        </p:spPr>
        <p:txBody>
          <a:bodyPr>
            <a:spAutoFit/>
          </a:bodyPr>
          <a:lstStyle/>
          <a:p>
            <a:pPr lvl="0">
              <a:lnSpc>
                <a:spcPct val="115000"/>
              </a:lnSpc>
              <a:spcAft>
                <a:spcPts val="1000"/>
              </a:spcAft>
            </a:pPr>
            <a:r>
              <a:rPr lang="ru-RU" sz="2800" b="1" dirty="0">
                <a:solidFill>
                  <a:prstClr val="black"/>
                </a:solidFill>
                <a:ea typeface="Calibri"/>
                <a:cs typeface="Times New Roman"/>
              </a:rPr>
              <a:t>Прямой декупаж</a:t>
            </a:r>
            <a:r>
              <a:rPr lang="ru-RU" sz="2800" dirty="0">
                <a:solidFill>
                  <a:prstClr val="black"/>
                </a:solidFill>
                <a:ea typeface="Calibri"/>
                <a:cs typeface="Times New Roman"/>
              </a:rPr>
              <a:t> еще называют классическим. Картинка наклеивается непосредственно на декорируемую поверхность</a:t>
            </a:r>
            <a:r>
              <a:rPr lang="ru-RU" sz="2800" dirty="0" smtClean="0">
                <a:solidFill>
                  <a:prstClr val="black"/>
                </a:solidFill>
                <a:ea typeface="Calibri"/>
                <a:cs typeface="Times New Roman"/>
              </a:rPr>
              <a:t>.</a:t>
            </a:r>
            <a:r>
              <a:rPr lang="ru-RU" sz="2800" dirty="0">
                <a:solidFill>
                  <a:prstClr val="black"/>
                </a:solidFill>
                <a:ea typeface="Calibri"/>
                <a:cs typeface="Times New Roman"/>
              </a:rPr>
              <a:t> Существует несколько способов наклеивания салфеток, рисовой бумаги и </a:t>
            </a:r>
            <a:r>
              <a:rPr lang="ru-RU" sz="2800" dirty="0" err="1">
                <a:solidFill>
                  <a:prstClr val="black"/>
                </a:solidFill>
                <a:ea typeface="Calibri"/>
                <a:cs typeface="Times New Roman"/>
              </a:rPr>
              <a:t>декупажных</a:t>
            </a:r>
            <a:r>
              <a:rPr lang="ru-RU" sz="2800" dirty="0">
                <a:solidFill>
                  <a:prstClr val="black"/>
                </a:solidFill>
                <a:ea typeface="Calibri"/>
                <a:cs typeface="Times New Roman"/>
              </a:rPr>
              <a:t> карт - сухой, мокрый, горячий.</a:t>
            </a:r>
          </a:p>
          <a:p>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94" y="1988840"/>
            <a:ext cx="3935660" cy="3888432"/>
          </a:xfrm>
          <a:prstGeom prst="rect">
            <a:avLst/>
          </a:prstGeom>
        </p:spPr>
      </p:pic>
    </p:spTree>
    <p:extLst>
      <p:ext uri="{BB962C8B-B14F-4D97-AF65-F5344CB8AC3E}">
        <p14:creationId xmlns:p14="http://schemas.microsoft.com/office/powerpoint/2010/main" val="67670191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78988" y="404664"/>
            <a:ext cx="4572000" cy="1754326"/>
          </a:xfrm>
          <a:prstGeom prst="rect">
            <a:avLst/>
          </a:prstGeom>
        </p:spPr>
        <p:txBody>
          <a:bodyPr>
            <a:spAutoFit/>
          </a:bodyPr>
          <a:lstStyle/>
          <a:p>
            <a:r>
              <a:rPr lang="ru-RU" b="0" i="0" dirty="0" smtClean="0">
                <a:solidFill>
                  <a:srgbClr val="AAAAAA"/>
                </a:solidFill>
                <a:effectLst/>
                <a:latin typeface="Helvetica"/>
              </a:rPr>
              <a:t> </a:t>
            </a:r>
            <a:r>
              <a:rPr lang="ru-RU" b="1" i="0" dirty="0" smtClean="0">
                <a:effectLst/>
                <a:latin typeface="Helvetica"/>
              </a:rPr>
              <a:t> Сухой способ наклеивания – </a:t>
            </a:r>
            <a:r>
              <a:rPr lang="ru-RU" i="0" dirty="0" smtClean="0">
                <a:effectLst/>
                <a:latin typeface="Helvetica"/>
              </a:rPr>
              <a:t>простой и самый популярный. Берется подготовленный мотив, кладется на нужное место и мягкой плоской кисточкой приклеивается ОТ ЦЕНТРА К КРАЯМ.</a:t>
            </a:r>
            <a:endParaRPr lang="ru-RU" dirty="0"/>
          </a:p>
        </p:txBody>
      </p:sp>
      <p:sp>
        <p:nvSpPr>
          <p:cNvPr id="3" name="Прямоугольник 2"/>
          <p:cNvSpPr/>
          <p:nvPr/>
        </p:nvSpPr>
        <p:spPr>
          <a:xfrm>
            <a:off x="4211960" y="1988840"/>
            <a:ext cx="4572000" cy="1754326"/>
          </a:xfrm>
          <a:prstGeom prst="rect">
            <a:avLst/>
          </a:prstGeom>
        </p:spPr>
        <p:txBody>
          <a:bodyPr>
            <a:spAutoFit/>
          </a:bodyPr>
          <a:lstStyle/>
          <a:p>
            <a:pPr algn="just"/>
            <a:r>
              <a:rPr lang="ru-RU" b="1" i="0" dirty="0" smtClean="0">
                <a:effectLst/>
                <a:latin typeface="Helvetica"/>
              </a:rPr>
              <a:t> Мокрый способ наклеивания:</a:t>
            </a:r>
            <a:r>
              <a:rPr lang="ru-RU" b="0" i="0" dirty="0" smtClean="0">
                <a:effectLst/>
                <a:latin typeface="Helvetica"/>
              </a:rPr>
              <a:t/>
            </a:r>
            <a:br>
              <a:rPr lang="ru-RU" b="0" i="0" dirty="0" smtClean="0">
                <a:effectLst/>
                <a:latin typeface="Helvetica"/>
              </a:rPr>
            </a:br>
            <a:r>
              <a:rPr lang="ru-RU" b="0" i="0" dirty="0" smtClean="0">
                <a:effectLst/>
                <a:latin typeface="Helvetica"/>
              </a:rPr>
              <a:t>•   салфетка увлажняется водой; </a:t>
            </a:r>
          </a:p>
          <a:p>
            <a:pPr algn="just"/>
            <a:r>
              <a:rPr lang="ru-RU" b="0" i="0" dirty="0" smtClean="0">
                <a:effectLst/>
                <a:latin typeface="Helvetica"/>
              </a:rPr>
              <a:t>• на салфетку выливается клей и равномерно, от центра к краям, распределяется пальцем или мокрой кисточкой.</a:t>
            </a:r>
            <a:endParaRPr lang="ru-RU" b="0" i="0" dirty="0">
              <a:effectLst/>
              <a:latin typeface="Helvetica"/>
            </a:endParaRPr>
          </a:p>
        </p:txBody>
      </p:sp>
      <p:sp>
        <p:nvSpPr>
          <p:cNvPr id="4" name="Прямоугольник 3"/>
          <p:cNvSpPr/>
          <p:nvPr/>
        </p:nvSpPr>
        <p:spPr>
          <a:xfrm>
            <a:off x="395536" y="4077072"/>
            <a:ext cx="8136904" cy="2031325"/>
          </a:xfrm>
          <a:prstGeom prst="rect">
            <a:avLst/>
          </a:prstGeom>
        </p:spPr>
        <p:txBody>
          <a:bodyPr wrap="square">
            <a:spAutoFit/>
          </a:bodyPr>
          <a:lstStyle/>
          <a:p>
            <a:r>
              <a:rPr lang="ru-RU" b="1" i="0" dirty="0" smtClean="0">
                <a:effectLst/>
                <a:latin typeface="Helvetica"/>
              </a:rPr>
              <a:t>Горячий способ наклеивания</a:t>
            </a:r>
            <a:r>
              <a:rPr lang="ru-RU" b="0" i="0" dirty="0" smtClean="0">
                <a:effectLst/>
                <a:latin typeface="Helvetica"/>
              </a:rPr>
              <a:t> связан с утюгом. Лучше всего этот способ подходит для плоских поверхностей из дерева:</a:t>
            </a:r>
            <a:br>
              <a:rPr lang="ru-RU" b="0" i="0" dirty="0" smtClean="0">
                <a:effectLst/>
                <a:latin typeface="Helvetica"/>
              </a:rPr>
            </a:br>
            <a:r>
              <a:rPr lang="ru-RU" b="0" i="0" dirty="0" smtClean="0">
                <a:effectLst/>
                <a:latin typeface="Helvetica"/>
              </a:rPr>
              <a:t>• </a:t>
            </a:r>
            <a:r>
              <a:rPr lang="ru-RU" b="0" i="0" dirty="0" smtClean="0">
                <a:effectLst/>
                <a:latin typeface="Helvetica"/>
              </a:rPr>
              <a:t>на </a:t>
            </a:r>
            <a:r>
              <a:rPr lang="ru-RU" b="0" i="0" dirty="0" smtClean="0">
                <a:effectLst/>
                <a:latin typeface="Helvetica"/>
              </a:rPr>
              <a:t>подготовленную поверхность наносим слой клея средней толщины и оставляем </a:t>
            </a:r>
            <a:r>
              <a:rPr lang="ru-RU" b="0" i="0" dirty="0" smtClean="0">
                <a:effectLst/>
                <a:latin typeface="Helvetica"/>
              </a:rPr>
              <a:t>сохнуть;</a:t>
            </a:r>
            <a:r>
              <a:rPr lang="ru-RU" b="0" i="0" dirty="0" smtClean="0">
                <a:effectLst/>
                <a:latin typeface="Helvetica"/>
              </a:rPr>
              <a:t/>
            </a:r>
            <a:br>
              <a:rPr lang="ru-RU" b="0" i="0" dirty="0" smtClean="0">
                <a:effectLst/>
                <a:latin typeface="Helvetica"/>
              </a:rPr>
            </a:br>
            <a:r>
              <a:rPr lang="ru-RU" b="0" i="0" dirty="0" smtClean="0">
                <a:effectLst/>
                <a:latin typeface="Helvetica"/>
              </a:rPr>
              <a:t>• </a:t>
            </a:r>
            <a:r>
              <a:rPr lang="ru-RU" b="0" i="0" dirty="0" smtClean="0">
                <a:effectLst/>
                <a:latin typeface="Helvetica"/>
              </a:rPr>
              <a:t>на </a:t>
            </a:r>
            <a:r>
              <a:rPr lang="ru-RU" b="0" i="0" dirty="0" smtClean="0">
                <a:effectLst/>
                <a:latin typeface="Helvetica"/>
              </a:rPr>
              <a:t>просохший клей накладываем подготовленный мотив, прикрываем листом вощеной бумаги и гладим утюгом (средняя температура</a:t>
            </a:r>
            <a:r>
              <a:rPr lang="ru-RU" b="0" i="0" dirty="0" smtClean="0">
                <a:effectLst/>
                <a:latin typeface="Helvetica"/>
              </a:rPr>
              <a:t>);</a:t>
            </a:r>
            <a:endParaRPr lang="ru-RU" dirty="0">
              <a:latin typeface="Helvetica"/>
            </a:endParaRPr>
          </a:p>
          <a:p>
            <a:pPr marL="285750" indent="-285750">
              <a:buFont typeface="Arial" pitchFamily="34" charset="0"/>
              <a:buChar char="•"/>
            </a:pPr>
            <a:r>
              <a:rPr lang="ru-RU" b="0" i="0" dirty="0" smtClean="0">
                <a:effectLst/>
                <a:latin typeface="Helvetica"/>
              </a:rPr>
              <a:t>проглаживаем </a:t>
            </a:r>
            <a:r>
              <a:rPr lang="ru-RU" b="0" i="0" dirty="0" smtClean="0">
                <a:effectLst/>
                <a:latin typeface="Helvetica"/>
              </a:rPr>
              <a:t>до полного приклеивания через вощеную бумагу.</a:t>
            </a:r>
            <a:endParaRPr lang="ru-RU" b="0" i="0" dirty="0">
              <a:effectLst/>
              <a:latin typeface="Helvetica"/>
            </a:endParaRPr>
          </a:p>
        </p:txBody>
      </p:sp>
    </p:spTree>
    <p:extLst>
      <p:ext uri="{BB962C8B-B14F-4D97-AF65-F5344CB8AC3E}">
        <p14:creationId xmlns:p14="http://schemas.microsoft.com/office/powerpoint/2010/main" val="258055991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908720"/>
            <a:ext cx="4248472" cy="5189113"/>
          </a:xfrm>
          <a:prstGeom prst="rect">
            <a:avLst/>
          </a:prstGeom>
        </p:spPr>
        <p:txBody>
          <a:bodyPr wrap="square">
            <a:spAutoFit/>
          </a:bodyPr>
          <a:lstStyle/>
          <a:p>
            <a:pPr lvl="0">
              <a:lnSpc>
                <a:spcPct val="115000"/>
              </a:lnSpc>
              <a:spcAft>
                <a:spcPts val="1000"/>
              </a:spcAft>
            </a:pPr>
            <a:r>
              <a:rPr lang="ru-RU" sz="2400" b="1" dirty="0">
                <a:solidFill>
                  <a:prstClr val="black"/>
                </a:solidFill>
                <a:ea typeface="Calibri"/>
                <a:cs typeface="Times New Roman"/>
              </a:rPr>
              <a:t>Обратный декупаж</a:t>
            </a:r>
            <a:r>
              <a:rPr lang="ru-RU" sz="2400" dirty="0">
                <a:solidFill>
                  <a:prstClr val="black"/>
                </a:solidFill>
                <a:ea typeface="Calibri"/>
                <a:cs typeface="Times New Roman"/>
              </a:rPr>
              <a:t> применим для декорирования прозрачных стеклянных поверхностей. Причем картинка (салфетка, рисовая бумага, </a:t>
            </a:r>
            <a:r>
              <a:rPr lang="ru-RU" sz="2400" dirty="0" err="1">
                <a:solidFill>
                  <a:prstClr val="black"/>
                </a:solidFill>
                <a:ea typeface="Calibri"/>
                <a:cs typeface="Times New Roman"/>
              </a:rPr>
              <a:t>декупажная</a:t>
            </a:r>
            <a:r>
              <a:rPr lang="ru-RU" sz="2400" dirty="0">
                <a:solidFill>
                  <a:prstClr val="black"/>
                </a:solidFill>
                <a:ea typeface="Calibri"/>
                <a:cs typeface="Times New Roman"/>
              </a:rPr>
              <a:t> карта) клеится с обратной стороны предмета лицевой стороной к стеклу. И </a:t>
            </a:r>
            <a:r>
              <a:rPr lang="ru-RU" sz="2400" dirty="0" smtClean="0">
                <a:solidFill>
                  <a:prstClr val="black"/>
                </a:solidFill>
                <a:ea typeface="Calibri"/>
                <a:cs typeface="Times New Roman"/>
              </a:rPr>
              <a:t>вся </a:t>
            </a:r>
            <a:r>
              <a:rPr lang="ru-RU" sz="2400" dirty="0">
                <a:solidFill>
                  <a:prstClr val="black"/>
                </a:solidFill>
                <a:ea typeface="Calibri"/>
                <a:cs typeface="Times New Roman"/>
              </a:rPr>
              <a:t>последовательность действий идет в обратном порядке (в отличие от прямого).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530565"/>
            <a:ext cx="3123728" cy="312372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311" y="3933056"/>
            <a:ext cx="2571750" cy="2590800"/>
          </a:xfrm>
          <a:prstGeom prst="rect">
            <a:avLst/>
          </a:prstGeom>
        </p:spPr>
      </p:pic>
    </p:spTree>
    <p:extLst>
      <p:ext uri="{BB962C8B-B14F-4D97-AF65-F5344CB8AC3E}">
        <p14:creationId xmlns:p14="http://schemas.microsoft.com/office/powerpoint/2010/main" val="232920450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260648"/>
            <a:ext cx="4104456" cy="5964710"/>
          </a:xfrm>
          <a:prstGeom prst="rect">
            <a:avLst/>
          </a:prstGeom>
        </p:spPr>
        <p:txBody>
          <a:bodyPr wrap="square">
            <a:spAutoFit/>
          </a:bodyPr>
          <a:lstStyle/>
          <a:p>
            <a:pPr lvl="0">
              <a:spcAft>
                <a:spcPts val="1000"/>
              </a:spcAft>
            </a:pPr>
            <a:r>
              <a:rPr lang="ru-RU" sz="2400" b="1" dirty="0">
                <a:solidFill>
                  <a:prstClr val="black"/>
                </a:solidFill>
                <a:ea typeface="Calibri"/>
                <a:cs typeface="Times New Roman"/>
              </a:rPr>
              <a:t>Объемный декупаж</a:t>
            </a:r>
            <a:endParaRPr lang="ru-RU" sz="2400" dirty="0">
              <a:solidFill>
                <a:prstClr val="black"/>
              </a:solidFill>
              <a:ea typeface="Calibri"/>
              <a:cs typeface="Times New Roman"/>
            </a:endParaRPr>
          </a:p>
          <a:p>
            <a:pPr lvl="0">
              <a:spcAft>
                <a:spcPts val="1000"/>
              </a:spcAft>
            </a:pPr>
            <a:r>
              <a:rPr lang="ru-RU" sz="2000" dirty="0">
                <a:solidFill>
                  <a:prstClr val="black"/>
                </a:solidFill>
                <a:ea typeface="Calibri"/>
                <a:cs typeface="Times New Roman"/>
              </a:rPr>
              <a:t>Придать объем некоторым элементам декора, позволяет применение разных таких </a:t>
            </a:r>
            <a:r>
              <a:rPr lang="ru-RU" sz="2000" dirty="0" smtClean="0">
                <a:solidFill>
                  <a:prstClr val="black"/>
                </a:solidFill>
                <a:ea typeface="Calibri"/>
                <a:cs typeface="Times New Roman"/>
              </a:rPr>
              <a:t>техник</a:t>
            </a:r>
            <a:r>
              <a:rPr lang="ru-RU" sz="2000" dirty="0">
                <a:solidFill>
                  <a:prstClr val="black"/>
                </a:solidFill>
                <a:ea typeface="Calibri"/>
                <a:cs typeface="Times New Roman"/>
              </a:rPr>
              <a:t> </a:t>
            </a:r>
            <a:r>
              <a:rPr lang="ru-RU" sz="2000" dirty="0" smtClean="0">
                <a:solidFill>
                  <a:prstClr val="black"/>
                </a:solidFill>
                <a:ea typeface="Calibri"/>
                <a:cs typeface="Times New Roman"/>
              </a:rPr>
              <a:t>, как</a:t>
            </a:r>
            <a:r>
              <a:rPr lang="ru-RU" sz="2000" dirty="0">
                <a:solidFill>
                  <a:prstClr val="black"/>
                </a:solidFill>
                <a:ea typeface="Calibri"/>
                <a:cs typeface="Times New Roman"/>
              </a:rPr>
              <a:t>:</a:t>
            </a:r>
          </a:p>
          <a:p>
            <a:pPr marL="342900" lvl="0" indent="-342900">
              <a:spcAft>
                <a:spcPts val="1000"/>
              </a:spcAft>
              <a:buSzPts val="1000"/>
              <a:buFont typeface="Symbol"/>
              <a:buChar char=""/>
              <a:tabLst>
                <a:tab pos="457200" algn="l"/>
              </a:tabLst>
            </a:pPr>
            <a:r>
              <a:rPr lang="ru-RU" sz="2000" dirty="0">
                <a:solidFill>
                  <a:prstClr val="black"/>
                </a:solidFill>
                <a:ea typeface="Calibri"/>
                <a:cs typeface="Times New Roman"/>
              </a:rPr>
              <a:t>Применение объемной </a:t>
            </a:r>
            <a:r>
              <a:rPr lang="ru-RU" sz="2000" dirty="0" smtClean="0">
                <a:solidFill>
                  <a:prstClr val="black"/>
                </a:solidFill>
                <a:ea typeface="Calibri"/>
                <a:cs typeface="Times New Roman"/>
              </a:rPr>
              <a:t>пасты</a:t>
            </a:r>
          </a:p>
          <a:p>
            <a:pPr marL="342900" lvl="0" indent="-342900">
              <a:spcAft>
                <a:spcPts val="1000"/>
              </a:spcAft>
              <a:buSzPts val="1000"/>
              <a:buFont typeface="Symbol"/>
              <a:buChar char=""/>
              <a:tabLst>
                <a:tab pos="457200" algn="l"/>
              </a:tabLst>
            </a:pPr>
            <a:r>
              <a:rPr lang="ru-RU" sz="2000" dirty="0" smtClean="0">
                <a:solidFill>
                  <a:prstClr val="black"/>
                </a:solidFill>
                <a:ea typeface="Calibri"/>
                <a:cs typeface="Times New Roman"/>
              </a:rPr>
              <a:t>Создание </a:t>
            </a:r>
            <a:r>
              <a:rPr lang="ru-RU" sz="2000" dirty="0">
                <a:solidFill>
                  <a:prstClr val="black"/>
                </a:solidFill>
                <a:ea typeface="Calibri"/>
                <a:cs typeface="Times New Roman"/>
              </a:rPr>
              <a:t>объема при помощи драпировки </a:t>
            </a:r>
            <a:r>
              <a:rPr lang="ru-RU" sz="2000" dirty="0" smtClean="0">
                <a:solidFill>
                  <a:prstClr val="black"/>
                </a:solidFill>
                <a:ea typeface="Calibri"/>
                <a:cs typeface="Times New Roman"/>
              </a:rPr>
              <a:t>ткани, </a:t>
            </a:r>
            <a:r>
              <a:rPr lang="ru-RU" sz="2000" dirty="0">
                <a:solidFill>
                  <a:prstClr val="black"/>
                </a:solidFill>
                <a:ea typeface="Calibri"/>
                <a:cs typeface="Times New Roman"/>
              </a:rPr>
              <a:t>обработанной специальным </a:t>
            </a:r>
            <a:r>
              <a:rPr lang="ru-RU" sz="2000" dirty="0" smtClean="0">
                <a:solidFill>
                  <a:prstClr val="black"/>
                </a:solidFill>
                <a:ea typeface="Calibri"/>
                <a:cs typeface="Times New Roman"/>
              </a:rPr>
              <a:t>составом</a:t>
            </a:r>
            <a:endParaRPr lang="ru-RU" sz="2000" dirty="0">
              <a:solidFill>
                <a:prstClr val="black"/>
              </a:solidFill>
              <a:ea typeface="Calibri"/>
              <a:cs typeface="Times New Roman"/>
            </a:endParaRPr>
          </a:p>
          <a:p>
            <a:pPr marL="342900" lvl="0" indent="-342900">
              <a:spcAft>
                <a:spcPts val="1000"/>
              </a:spcAft>
              <a:buSzPts val="1000"/>
              <a:buFont typeface="Symbol"/>
              <a:buChar char=""/>
              <a:tabLst>
                <a:tab pos="457200" algn="l"/>
              </a:tabLst>
            </a:pPr>
            <a:r>
              <a:rPr lang="ru-RU" sz="2000" dirty="0">
                <a:solidFill>
                  <a:prstClr val="black"/>
                </a:solidFill>
                <a:ea typeface="Calibri"/>
                <a:cs typeface="Times New Roman"/>
              </a:rPr>
              <a:t>Создание объема при помощи </a:t>
            </a:r>
            <a:r>
              <a:rPr lang="ru-RU" sz="2000" dirty="0" smtClean="0">
                <a:solidFill>
                  <a:prstClr val="black"/>
                </a:solidFill>
                <a:ea typeface="Calibri"/>
                <a:cs typeface="Times New Roman"/>
              </a:rPr>
              <a:t>скорлупы</a:t>
            </a:r>
          </a:p>
          <a:p>
            <a:pPr marL="342900" lvl="0" indent="-342900">
              <a:spcAft>
                <a:spcPts val="1000"/>
              </a:spcAft>
              <a:buSzPts val="1000"/>
              <a:buFont typeface="Symbol"/>
              <a:buChar char=""/>
              <a:tabLst>
                <a:tab pos="457200" algn="l"/>
              </a:tabLst>
            </a:pPr>
            <a:r>
              <a:rPr lang="ru-RU" sz="2000" dirty="0" smtClean="0">
                <a:solidFill>
                  <a:prstClr val="black"/>
                </a:solidFill>
                <a:ea typeface="Calibri"/>
                <a:cs typeface="Times New Roman"/>
              </a:rPr>
              <a:t>Создание объема при помощи специальных 3</a:t>
            </a:r>
            <a:r>
              <a:rPr lang="en-US" sz="2000" dirty="0" smtClean="0">
                <a:solidFill>
                  <a:prstClr val="black"/>
                </a:solidFill>
                <a:ea typeface="Calibri"/>
                <a:cs typeface="Times New Roman"/>
              </a:rPr>
              <a:t>D-</a:t>
            </a:r>
            <a:r>
              <a:rPr lang="ru-RU" sz="2000" dirty="0" err="1" smtClean="0">
                <a:solidFill>
                  <a:prstClr val="black"/>
                </a:solidFill>
                <a:ea typeface="Calibri"/>
                <a:cs typeface="Times New Roman"/>
              </a:rPr>
              <a:t>декупажных</a:t>
            </a:r>
            <a:r>
              <a:rPr lang="ru-RU" sz="2000" dirty="0" smtClean="0">
                <a:solidFill>
                  <a:prstClr val="black"/>
                </a:solidFill>
                <a:ea typeface="Calibri"/>
                <a:cs typeface="Times New Roman"/>
              </a:rPr>
              <a:t> карт.</a:t>
            </a:r>
            <a:endParaRPr lang="ru-RU" sz="2000" dirty="0" smtClean="0">
              <a:solidFill>
                <a:prstClr val="black"/>
              </a:solidFill>
              <a:ea typeface="Calibri"/>
              <a:cs typeface="Times New Roman"/>
            </a:endParaRPr>
          </a:p>
          <a:p>
            <a:pPr marL="342900" lvl="0" indent="-342900">
              <a:lnSpc>
                <a:spcPct val="115000"/>
              </a:lnSpc>
              <a:spcAft>
                <a:spcPts val="1000"/>
              </a:spcAft>
              <a:buSzPts val="1000"/>
              <a:buFont typeface="Symbol"/>
              <a:buChar char=""/>
              <a:tabLst>
                <a:tab pos="457200" algn="l"/>
              </a:tabLst>
            </a:pPr>
            <a:endParaRPr lang="ru-RU" sz="2400" dirty="0">
              <a:solidFill>
                <a:prstClr val="black"/>
              </a:solidFill>
              <a:ea typeface="Calibri"/>
              <a:cs typeface="Times New Roman"/>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04664"/>
            <a:ext cx="3791744" cy="284380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8062" y="3678958"/>
            <a:ext cx="3757730" cy="2500599"/>
          </a:xfrm>
          <a:prstGeom prst="rect">
            <a:avLst/>
          </a:prstGeom>
        </p:spPr>
      </p:pic>
    </p:spTree>
    <p:extLst>
      <p:ext uri="{BB962C8B-B14F-4D97-AF65-F5344CB8AC3E}">
        <p14:creationId xmlns:p14="http://schemas.microsoft.com/office/powerpoint/2010/main" val="94527312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188640"/>
            <a:ext cx="8496944" cy="2215991"/>
          </a:xfrm>
          <a:prstGeom prst="rect">
            <a:avLst/>
          </a:prstGeom>
        </p:spPr>
        <p:txBody>
          <a:bodyPr wrap="square">
            <a:spAutoFit/>
          </a:bodyPr>
          <a:lstStyle/>
          <a:p>
            <a:pPr lvl="0">
              <a:lnSpc>
                <a:spcPct val="115000"/>
              </a:lnSpc>
              <a:spcAft>
                <a:spcPts val="1000"/>
              </a:spcAft>
            </a:pPr>
            <a:r>
              <a:rPr lang="ru-RU" sz="2400" b="1" dirty="0">
                <a:solidFill>
                  <a:prstClr val="black"/>
                </a:solidFill>
                <a:ea typeface="Calibri"/>
                <a:cs typeface="Times New Roman"/>
              </a:rPr>
              <a:t>Художественный декупаж</a:t>
            </a:r>
            <a:r>
              <a:rPr lang="ru-RU" sz="2400" dirty="0">
                <a:solidFill>
                  <a:prstClr val="black"/>
                </a:solidFill>
                <a:ea typeface="Calibri"/>
                <a:cs typeface="Times New Roman"/>
              </a:rPr>
              <a:t> еще называют дымчатым</a:t>
            </a:r>
            <a:r>
              <a:rPr lang="ru-RU" sz="2400" dirty="0" smtClean="0">
                <a:solidFill>
                  <a:prstClr val="black"/>
                </a:solidFill>
                <a:ea typeface="Calibri"/>
                <a:cs typeface="Times New Roman"/>
              </a:rPr>
              <a:t>. При </a:t>
            </a:r>
            <a:r>
              <a:rPr lang="ru-RU" sz="2400" dirty="0">
                <a:solidFill>
                  <a:prstClr val="black"/>
                </a:solidFill>
                <a:ea typeface="Calibri"/>
                <a:cs typeface="Times New Roman"/>
              </a:rPr>
              <a:t>этом происходит полная имитация художественной росписи. За счет различных приемов, полностью стирается граница между наклеенной картинкой (салфеткой, рисовой бумагой, </a:t>
            </a:r>
            <a:r>
              <a:rPr lang="ru-RU" sz="2400" dirty="0" err="1">
                <a:solidFill>
                  <a:prstClr val="black"/>
                </a:solidFill>
                <a:ea typeface="Calibri"/>
                <a:cs typeface="Times New Roman"/>
              </a:rPr>
              <a:t>декупажной</a:t>
            </a:r>
            <a:r>
              <a:rPr lang="ru-RU" sz="2400" dirty="0">
                <a:solidFill>
                  <a:prstClr val="black"/>
                </a:solidFill>
                <a:ea typeface="Calibri"/>
                <a:cs typeface="Times New Roman"/>
              </a:rPr>
              <a:t> картой) и фоном.</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969" y="2492896"/>
            <a:ext cx="5715000" cy="3838575"/>
          </a:xfrm>
          <a:prstGeom prst="rect">
            <a:avLst/>
          </a:prstGeom>
        </p:spPr>
      </p:pic>
    </p:spTree>
    <p:extLst>
      <p:ext uri="{BB962C8B-B14F-4D97-AF65-F5344CB8AC3E}">
        <p14:creationId xmlns:p14="http://schemas.microsoft.com/office/powerpoint/2010/main" val="21861634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548680"/>
            <a:ext cx="4572000" cy="6001643"/>
          </a:xfrm>
          <a:prstGeom prst="rect">
            <a:avLst/>
          </a:prstGeom>
        </p:spPr>
        <p:txBody>
          <a:bodyPr>
            <a:spAutoFit/>
          </a:bodyPr>
          <a:lstStyle/>
          <a:p>
            <a:pPr lvl="0"/>
            <a:r>
              <a:rPr lang="ru-RU" sz="2400" b="1" dirty="0">
                <a:solidFill>
                  <a:prstClr val="black"/>
                </a:solidFill>
                <a:ea typeface="Calibri"/>
                <a:cs typeface="Times New Roman"/>
              </a:rPr>
              <a:t>Декопатч</a:t>
            </a:r>
            <a:r>
              <a:rPr lang="ru-RU" sz="2400" dirty="0">
                <a:solidFill>
                  <a:prstClr val="black"/>
                </a:solidFill>
                <a:ea typeface="Calibri"/>
                <a:cs typeface="Times New Roman"/>
              </a:rPr>
              <a:t> заключается в том что декорируемую поверхность оклеивают кусочками бумаги. Получается имитация лоскутного одеяла, или техники </a:t>
            </a:r>
            <a:r>
              <a:rPr lang="ru-RU" sz="2400" dirty="0" smtClean="0">
                <a:solidFill>
                  <a:prstClr val="black"/>
                </a:solidFill>
                <a:ea typeface="Calibri"/>
                <a:cs typeface="Times New Roman"/>
              </a:rPr>
              <a:t>пэчворк</a:t>
            </a:r>
            <a:r>
              <a:rPr lang="ru-RU" sz="2400" dirty="0">
                <a:solidFill>
                  <a:prstClr val="black"/>
                </a:solidFill>
                <a:ea typeface="Calibri"/>
                <a:cs typeface="Times New Roman"/>
              </a:rPr>
              <a:t>. Бумагу для этого чаще используют специальную которая так и называется: бумага для </a:t>
            </a:r>
            <a:r>
              <a:rPr lang="ru-RU" sz="2400" b="1" dirty="0" smtClean="0">
                <a:solidFill>
                  <a:prstClr val="black"/>
                </a:solidFill>
                <a:ea typeface="Calibri"/>
                <a:cs typeface="Times New Roman"/>
              </a:rPr>
              <a:t>декопатча </a:t>
            </a:r>
            <a:r>
              <a:rPr lang="ru-RU" sz="2400" dirty="0" smtClean="0">
                <a:solidFill>
                  <a:prstClr val="black"/>
                </a:solidFill>
                <a:ea typeface="Calibri"/>
                <a:cs typeface="Times New Roman"/>
              </a:rPr>
              <a:t>(</a:t>
            </a:r>
            <a:r>
              <a:rPr lang="ru-RU" sz="2400" dirty="0">
                <a:solidFill>
                  <a:prstClr val="black"/>
                </a:solidFill>
                <a:ea typeface="Calibri"/>
                <a:cs typeface="Times New Roman"/>
              </a:rPr>
              <a:t>ее дизайны имитируют ситец, содержат мелкий геометрический или цветочный рисунок, зачастую изображают окраску звериных шкур), а можно использовать салфетки, или любую другую бумагу.</a:t>
            </a:r>
            <a:endParaRPr lang="ru-RU" sz="2400" dirty="0">
              <a:solidFill>
                <a:prstClr val="black"/>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468" y="764704"/>
            <a:ext cx="3936436" cy="2952327"/>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468" y="3884444"/>
            <a:ext cx="3936436" cy="2624291"/>
          </a:xfrm>
          <a:prstGeom prst="rect">
            <a:avLst/>
          </a:prstGeom>
        </p:spPr>
      </p:pic>
    </p:spTree>
    <p:extLst>
      <p:ext uri="{BB962C8B-B14F-4D97-AF65-F5344CB8AC3E}">
        <p14:creationId xmlns:p14="http://schemas.microsoft.com/office/powerpoint/2010/main" val="392469371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302359" y="753089"/>
            <a:ext cx="3816424" cy="5016758"/>
          </a:xfrm>
          <a:prstGeom prst="rect">
            <a:avLst/>
          </a:prstGeom>
        </p:spPr>
        <p:txBody>
          <a:bodyPr wrap="square">
            <a:spAutoFit/>
          </a:bodyPr>
          <a:lstStyle/>
          <a:p>
            <a:r>
              <a:rPr lang="ru-RU" sz="3200" b="1" dirty="0">
                <a:ea typeface="Calibri"/>
                <a:cs typeface="Times New Roman"/>
              </a:rPr>
              <a:t>Такая техника украшения была </a:t>
            </a:r>
            <a:r>
              <a:rPr lang="ru-RU" sz="3200" b="1" dirty="0" smtClean="0">
                <a:ea typeface="Calibri"/>
                <a:cs typeface="Times New Roman"/>
              </a:rPr>
              <a:t>в Китае в </a:t>
            </a:r>
            <a:r>
              <a:rPr lang="ru-RU" sz="3200" b="1" dirty="0">
                <a:ea typeface="Calibri"/>
                <a:cs typeface="Times New Roman"/>
              </a:rPr>
              <a:t>XII веке, именно </a:t>
            </a:r>
            <a:r>
              <a:rPr lang="ru-RU" sz="3200" b="1" dirty="0" smtClean="0">
                <a:ea typeface="Calibri"/>
                <a:cs typeface="Times New Roman"/>
              </a:rPr>
              <a:t>там делали </a:t>
            </a:r>
            <a:r>
              <a:rPr lang="ru-RU" sz="3200" b="1" dirty="0">
                <a:ea typeface="Calibri"/>
                <a:cs typeface="Times New Roman"/>
              </a:rPr>
              <a:t>тонкую красочную бумагу и стали украшать с ее помощью различные предметы. </a:t>
            </a:r>
            <a:endParaRPr lang="ru-RU" sz="3200" b="1"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633177"/>
            <a:ext cx="4310396" cy="5256583"/>
          </a:xfrm>
          <a:prstGeom prst="rect">
            <a:avLst/>
          </a:prstGeom>
        </p:spPr>
      </p:pic>
    </p:spTree>
    <p:extLst>
      <p:ext uri="{BB962C8B-B14F-4D97-AF65-F5344CB8AC3E}">
        <p14:creationId xmlns:p14="http://schemas.microsoft.com/office/powerpoint/2010/main" val="234563878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4"/>
          <p:cNvSpPr/>
          <p:nvPr/>
        </p:nvSpPr>
        <p:spPr>
          <a:xfrm>
            <a:off x="1403648" y="980728"/>
            <a:ext cx="6408712" cy="3970318"/>
          </a:xfrm>
          <a:prstGeom prst="rect">
            <a:avLst/>
          </a:prstGeom>
        </p:spPr>
        <p:txBody>
          <a:bodyPr wrap="square">
            <a:spAutoFit/>
          </a:bodyPr>
          <a:lstStyle/>
          <a:p>
            <a:r>
              <a:rPr lang="ru-RU" sz="2800" b="1" dirty="0" smtClean="0">
                <a:solidFill>
                  <a:srgbClr val="330000"/>
                </a:solidFill>
                <a:latin typeface="verdana"/>
              </a:rPr>
              <a:t>Творенье </a:t>
            </a:r>
            <a:r>
              <a:rPr lang="ru-RU" sz="2800" b="1" dirty="0">
                <a:solidFill>
                  <a:srgbClr val="330000"/>
                </a:solidFill>
                <a:latin typeface="verdana"/>
              </a:rPr>
              <a:t>может пережить творца:</a:t>
            </a:r>
            <a:r>
              <a:rPr lang="ru-RU" sz="2800" b="1" dirty="0"/>
              <a:t/>
            </a:r>
            <a:br>
              <a:rPr lang="ru-RU" sz="2800" b="1" dirty="0"/>
            </a:br>
            <a:r>
              <a:rPr lang="ru-RU" sz="2800" b="1" dirty="0">
                <a:solidFill>
                  <a:srgbClr val="330000"/>
                </a:solidFill>
                <a:latin typeface="verdana"/>
              </a:rPr>
              <a:t>Творец уйдет, природой побежденный,</a:t>
            </a:r>
            <a:r>
              <a:rPr lang="ru-RU" sz="2800" b="1" dirty="0"/>
              <a:t/>
            </a:r>
            <a:br>
              <a:rPr lang="ru-RU" sz="2800" b="1" dirty="0"/>
            </a:br>
            <a:r>
              <a:rPr lang="ru-RU" sz="2800" b="1" dirty="0">
                <a:solidFill>
                  <a:srgbClr val="330000"/>
                </a:solidFill>
                <a:latin typeface="verdana"/>
              </a:rPr>
              <a:t>Однако образ, им запечатленный,</a:t>
            </a:r>
            <a:r>
              <a:rPr lang="ru-RU" sz="2800" b="1" dirty="0"/>
              <a:t/>
            </a:r>
            <a:br>
              <a:rPr lang="ru-RU" sz="2800" b="1" dirty="0"/>
            </a:br>
            <a:r>
              <a:rPr lang="ru-RU" sz="2800" b="1" dirty="0">
                <a:solidFill>
                  <a:srgbClr val="330000"/>
                </a:solidFill>
                <a:latin typeface="verdana"/>
              </a:rPr>
              <a:t>Веками будет согревать сердца</a:t>
            </a:r>
            <a:r>
              <a:rPr lang="ru-RU" sz="2800" b="1" dirty="0" smtClean="0">
                <a:solidFill>
                  <a:srgbClr val="330000"/>
                </a:solidFill>
                <a:latin typeface="verdana"/>
              </a:rPr>
              <a:t>.</a:t>
            </a:r>
          </a:p>
          <a:p>
            <a:pPr algn="r"/>
            <a:r>
              <a:rPr lang="ru-RU" sz="2800" b="1" dirty="0" smtClean="0">
                <a:solidFill>
                  <a:srgbClr val="330000"/>
                </a:solidFill>
                <a:latin typeface="verdana"/>
              </a:rPr>
              <a:t> </a:t>
            </a:r>
            <a:r>
              <a:rPr lang="ru-RU" sz="2800" b="1" i="1" dirty="0" smtClean="0">
                <a:solidFill>
                  <a:srgbClr val="330000"/>
                </a:solidFill>
                <a:latin typeface="verdana"/>
              </a:rPr>
              <a:t>Микеланджело.</a:t>
            </a:r>
            <a:endParaRPr lang="ru-RU" sz="2800" b="1" i="1" dirty="0"/>
          </a:p>
        </p:txBody>
      </p:sp>
    </p:spTree>
    <p:extLst>
      <p:ext uri="{BB962C8B-B14F-4D97-AF65-F5344CB8AC3E}">
        <p14:creationId xmlns:p14="http://schemas.microsoft.com/office/powerpoint/2010/main" val="363757254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454402" y="1628800"/>
            <a:ext cx="8208912"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Успехов в творчестве!</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7042215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8378"/>
          </a:xfrm>
        </p:spPr>
        <p:txBody>
          <a:bodyPr>
            <a:normAutofit/>
          </a:bodyPr>
          <a:lstStyle/>
          <a:p>
            <a:pPr algn="just"/>
            <a:r>
              <a:rPr lang="ru-RU" sz="2800" b="1" dirty="0" smtClean="0"/>
              <a:t>По другой версии </a:t>
            </a:r>
            <a:r>
              <a:rPr lang="ru-RU" sz="2800" b="1" i="0" dirty="0" smtClean="0">
                <a:solidFill>
                  <a:srgbClr val="000000"/>
                </a:solidFill>
                <a:effectLst/>
              </a:rPr>
              <a:t>наиболее вероятным местом происхождения декупажа является Восточная Сибирь. Кочевники использовали декупаж на предметах быта. Из Сибири от кочевников эта практика пришла в Китай.</a:t>
            </a:r>
            <a:endParaRPr lang="ru-RU" sz="2800" b="1"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5" y="3140968"/>
            <a:ext cx="4286250" cy="3333750"/>
          </a:xfrm>
          <a:prstGeom prst="rect">
            <a:avLst/>
          </a:prstGeom>
        </p:spPr>
      </p:pic>
    </p:spTree>
    <p:extLst>
      <p:ext uri="{BB962C8B-B14F-4D97-AF65-F5344CB8AC3E}">
        <p14:creationId xmlns:p14="http://schemas.microsoft.com/office/powerpoint/2010/main" val="171943916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4752528" cy="5904656"/>
          </a:xfrm>
        </p:spPr>
        <p:txBody>
          <a:bodyPr>
            <a:noAutofit/>
          </a:bodyPr>
          <a:lstStyle/>
          <a:p>
            <a:pPr lvl="0" algn="just">
              <a:spcBef>
                <a:spcPts val="0"/>
              </a:spcBef>
            </a:pPr>
            <a:r>
              <a:rPr lang="ru-RU" sz="2800" b="1" dirty="0">
                <a:solidFill>
                  <a:prstClr val="black"/>
                </a:solidFill>
                <a:latin typeface="+mn-lt"/>
                <a:ea typeface="Calibri"/>
                <a:cs typeface="Times New Roman"/>
              </a:rPr>
              <a:t>В Европу </a:t>
            </a:r>
            <a:r>
              <a:rPr lang="ru-RU" sz="2800" b="1" dirty="0" smtClean="0">
                <a:solidFill>
                  <a:prstClr val="black"/>
                </a:solidFill>
                <a:latin typeface="+mn-lt"/>
                <a:ea typeface="Calibri"/>
                <a:cs typeface="Times New Roman"/>
              </a:rPr>
              <a:t>этот </a:t>
            </a:r>
            <a:r>
              <a:rPr lang="ru-RU" sz="2800" b="1" dirty="0">
                <a:solidFill>
                  <a:prstClr val="black"/>
                </a:solidFill>
                <a:latin typeface="+mn-lt"/>
                <a:ea typeface="Calibri"/>
                <a:cs typeface="Times New Roman"/>
              </a:rPr>
              <a:t>интересный метод декорирования пришел в XVII-XVIII веках вместе с красивой лаковой китайской мебелью, когда там появилась мода на «Восток». Продавцы не могли удовлетворить огромный спрос, и  началось производство подделок. И техника декупажа распространилась по всей Европе.  </a:t>
            </a:r>
            <a:endParaRPr lang="ru-RU" sz="2800" b="1" dirty="0">
              <a:latin typeface="+mn-l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333500"/>
            <a:ext cx="3333750" cy="4191000"/>
          </a:xfrm>
          <a:prstGeom prst="rect">
            <a:avLst/>
          </a:prstGeom>
        </p:spPr>
      </p:pic>
    </p:spTree>
    <p:extLst>
      <p:ext uri="{BB962C8B-B14F-4D97-AF65-F5344CB8AC3E}">
        <p14:creationId xmlns:p14="http://schemas.microsoft.com/office/powerpoint/2010/main" val="367361001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147248" cy="6192688"/>
          </a:xfrm>
        </p:spPr>
        <p:txBody>
          <a:bodyPr>
            <a:normAutofit/>
          </a:bodyPr>
          <a:lstStyle/>
          <a:p>
            <a:pPr algn="just">
              <a:lnSpc>
                <a:spcPct val="150000"/>
              </a:lnSpc>
            </a:pPr>
            <a:r>
              <a:rPr lang="ru-RU" sz="2400" b="1" i="0" dirty="0" smtClean="0">
                <a:solidFill>
                  <a:srgbClr val="494949"/>
                </a:solidFill>
                <a:effectLst/>
                <a:latin typeface="Tahoma"/>
              </a:rPr>
              <a:t>В домах английской аристократии появились так называемые </a:t>
            </a:r>
            <a:r>
              <a:rPr lang="ru-RU" sz="2400" b="1" i="0" dirty="0" err="1" smtClean="0">
                <a:solidFill>
                  <a:srgbClr val="494949"/>
                </a:solidFill>
                <a:effectLst/>
                <a:latin typeface="Tahoma"/>
              </a:rPr>
              <a:t>Print</a:t>
            </a:r>
            <a:r>
              <a:rPr lang="ru-RU" sz="2400" b="1" i="0" dirty="0" smtClean="0">
                <a:solidFill>
                  <a:srgbClr val="494949"/>
                </a:solidFill>
                <a:effectLst/>
                <a:latin typeface="Tahoma"/>
              </a:rPr>
              <a:t> </a:t>
            </a:r>
            <a:r>
              <a:rPr lang="ru-RU" sz="2400" b="1" i="0" dirty="0" err="1" smtClean="0">
                <a:solidFill>
                  <a:srgbClr val="494949"/>
                </a:solidFill>
                <a:effectLst/>
                <a:latin typeface="Tahoma"/>
              </a:rPr>
              <a:t>Room</a:t>
            </a:r>
            <a:r>
              <a:rPr lang="ru-RU" sz="2400" b="1" i="0" dirty="0" smtClean="0">
                <a:solidFill>
                  <a:srgbClr val="494949"/>
                </a:solidFill>
                <a:effectLst/>
                <a:latin typeface="Tahoma"/>
              </a:rPr>
              <a:t> («печатные комнаты»), которые украшались эстампами с пейзажами и видами европейских городов. Рисунки наклеивали на стены и потолок, после чего их покрывали лаком и украшали дополнительным декором, чаще всего окантовкой.</a:t>
            </a:r>
            <a:endParaRPr lang="ru-RU" sz="2400" b="1" dirty="0"/>
          </a:p>
        </p:txBody>
      </p:sp>
    </p:spTree>
    <p:extLst>
      <p:ext uri="{BB962C8B-B14F-4D97-AF65-F5344CB8AC3E}">
        <p14:creationId xmlns:p14="http://schemas.microsoft.com/office/powerpoint/2010/main" val="396754305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75" y="332656"/>
            <a:ext cx="8637385" cy="59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47005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4932040" y="466070"/>
            <a:ext cx="3744416" cy="5493812"/>
          </a:xfrm>
          <a:prstGeom prst="rect">
            <a:avLst/>
          </a:prstGeom>
        </p:spPr>
        <p:txBody>
          <a:bodyPr wrap="square">
            <a:spAutoFit/>
          </a:bodyPr>
          <a:lstStyle/>
          <a:p>
            <a:pPr algn="just">
              <a:lnSpc>
                <a:spcPct val="150000"/>
              </a:lnSpc>
            </a:pPr>
            <a:r>
              <a:rPr lang="ru-RU" b="1" i="0" dirty="0" smtClean="0">
                <a:solidFill>
                  <a:srgbClr val="494949"/>
                </a:solidFill>
                <a:effectLst/>
                <a:latin typeface="Tahoma"/>
              </a:rPr>
              <a:t>Л</a:t>
            </a:r>
            <a:r>
              <a:rPr lang="ru-RU" b="1" dirty="0" smtClean="0">
                <a:solidFill>
                  <a:srgbClr val="494949"/>
                </a:solidFill>
                <a:latin typeface="Tahoma"/>
              </a:rPr>
              <a:t>орд </a:t>
            </a:r>
            <a:r>
              <a:rPr lang="ru-RU" b="1" dirty="0">
                <a:solidFill>
                  <a:srgbClr val="494949"/>
                </a:solidFill>
                <a:latin typeface="Tahoma"/>
              </a:rPr>
              <a:t>Байрон </a:t>
            </a:r>
            <a:r>
              <a:rPr lang="ru-RU" b="1" i="0" dirty="0" smtClean="0">
                <a:solidFill>
                  <a:srgbClr val="494949"/>
                </a:solidFill>
                <a:effectLst/>
                <a:latin typeface="Tahoma"/>
              </a:rPr>
              <a:t>украсил свою ширму портретами театральных актеров с одной стороны, а с другой – известных боксеров того времени. Для завершения этой работы Байрону понадобилось целых три года. В 1815 году эксклюзивная ширма была выкуплена у поэта его издателем </a:t>
            </a:r>
            <a:r>
              <a:rPr lang="ru-RU" b="1" i="0" dirty="0" err="1" smtClean="0">
                <a:solidFill>
                  <a:srgbClr val="494949"/>
                </a:solidFill>
                <a:effectLst/>
                <a:latin typeface="Tahoma"/>
              </a:rPr>
              <a:t>Дэлоном</a:t>
            </a:r>
            <a:r>
              <a:rPr lang="ru-RU" b="1" i="0" dirty="0" smtClean="0">
                <a:solidFill>
                  <a:srgbClr val="494949"/>
                </a:solidFill>
                <a:effectLst/>
                <a:latin typeface="Tahoma"/>
              </a:rPr>
              <a:t> </a:t>
            </a:r>
            <a:r>
              <a:rPr lang="ru-RU" b="1" i="0" dirty="0" err="1" smtClean="0">
                <a:solidFill>
                  <a:srgbClr val="494949"/>
                </a:solidFill>
                <a:effectLst/>
                <a:latin typeface="Tahoma"/>
              </a:rPr>
              <a:t>Мюррейем</a:t>
            </a:r>
            <a:r>
              <a:rPr lang="ru-RU" b="1" i="0" dirty="0" smtClean="0">
                <a:solidFill>
                  <a:srgbClr val="494949"/>
                </a:solidFill>
                <a:effectLst/>
                <a:latin typeface="Tahoma"/>
              </a:rPr>
              <a:t>.</a:t>
            </a:r>
            <a:endParaRPr lang="ru-RU" b="1"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692696"/>
            <a:ext cx="3975888" cy="5040560"/>
          </a:xfrm>
          <a:prstGeom prst="rect">
            <a:avLst/>
          </a:prstGeom>
        </p:spPr>
      </p:pic>
    </p:spTree>
    <p:extLst>
      <p:ext uri="{BB962C8B-B14F-4D97-AF65-F5344CB8AC3E}">
        <p14:creationId xmlns:p14="http://schemas.microsoft.com/office/powerpoint/2010/main" val="53502476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114800" cy="2002234"/>
          </a:xfrm>
        </p:spPr>
        <p:txBody>
          <a:bodyPr>
            <a:normAutofit/>
          </a:bodyPr>
          <a:lstStyle/>
          <a:p>
            <a:pPr algn="just"/>
            <a:r>
              <a:rPr lang="ru-RU" sz="2800" b="1" dirty="0">
                <a:solidFill>
                  <a:prstClr val="black"/>
                </a:solidFill>
                <a:ea typeface="Calibri"/>
                <a:cs typeface="Times New Roman"/>
              </a:rPr>
              <a:t>Декупаж использовали в своих работах даже знаменитые </a:t>
            </a:r>
            <a:r>
              <a:rPr lang="ru-RU" sz="2800" b="1" dirty="0" smtClean="0">
                <a:solidFill>
                  <a:prstClr val="black"/>
                </a:solidFill>
                <a:ea typeface="Calibri"/>
                <a:cs typeface="Times New Roman"/>
              </a:rPr>
              <a:t>Матисс </a:t>
            </a:r>
            <a:r>
              <a:rPr lang="ru-RU" sz="2800" b="1" dirty="0">
                <a:solidFill>
                  <a:prstClr val="black"/>
                </a:solidFill>
                <a:ea typeface="Calibri"/>
                <a:cs typeface="Times New Roman"/>
              </a:rPr>
              <a:t>и Пикассо. </a:t>
            </a:r>
            <a:endParaRPr lang="ru-RU" dirty="0"/>
          </a:p>
        </p:txBody>
      </p:sp>
      <p:sp>
        <p:nvSpPr>
          <p:cNvPr id="4" name="Прямоугольник 3"/>
          <p:cNvSpPr/>
          <p:nvPr/>
        </p:nvSpPr>
        <p:spPr>
          <a:xfrm>
            <a:off x="5017301" y="5723997"/>
            <a:ext cx="3741617" cy="923330"/>
          </a:xfrm>
          <a:prstGeom prst="rect">
            <a:avLst/>
          </a:prstGeom>
        </p:spPr>
        <p:txBody>
          <a:bodyPr wrap="square">
            <a:spAutoFit/>
          </a:bodyPr>
          <a:lstStyle/>
          <a:p>
            <a:pPr algn="r"/>
            <a:r>
              <a:rPr lang="en-US" b="1" i="1" dirty="0" smtClean="0">
                <a:solidFill>
                  <a:srgbClr val="000000"/>
                </a:solidFill>
                <a:effectLst/>
                <a:latin typeface="Arial"/>
              </a:rPr>
              <a:t>«Blue Nude»</a:t>
            </a:r>
            <a:r>
              <a:rPr lang="ru-RU" b="1" i="1" dirty="0" smtClean="0">
                <a:solidFill>
                  <a:srgbClr val="494949"/>
                </a:solidFill>
                <a:effectLst/>
                <a:latin typeface="Tahoma"/>
              </a:rPr>
              <a:t> </a:t>
            </a:r>
          </a:p>
          <a:p>
            <a:pPr algn="r"/>
            <a:r>
              <a:rPr lang="ru-RU" b="1" i="1" dirty="0">
                <a:solidFill>
                  <a:srgbClr val="494949"/>
                </a:solidFill>
                <a:latin typeface="Tahoma"/>
              </a:rPr>
              <a:t> </a:t>
            </a:r>
            <a:r>
              <a:rPr lang="ru-RU" b="1" i="1" dirty="0" smtClean="0">
                <a:solidFill>
                  <a:srgbClr val="494949"/>
                </a:solidFill>
                <a:latin typeface="Tahoma"/>
              </a:rPr>
              <a:t>  </a:t>
            </a:r>
            <a:r>
              <a:rPr lang="ru-RU" b="1" i="1" dirty="0" smtClean="0">
                <a:solidFill>
                  <a:srgbClr val="494949"/>
                </a:solidFill>
                <a:effectLst/>
                <a:latin typeface="Tahoma"/>
              </a:rPr>
              <a:t>(«Голубая обнаженная»)</a:t>
            </a:r>
            <a:r>
              <a:rPr lang="ru-RU" b="1" i="1" dirty="0" smtClean="0">
                <a:solidFill>
                  <a:srgbClr val="000000"/>
                </a:solidFill>
                <a:effectLst/>
                <a:latin typeface="Arial"/>
              </a:rPr>
              <a:t>,</a:t>
            </a:r>
            <a:r>
              <a:rPr lang="en-US" b="1" i="1" dirty="0" smtClean="0">
                <a:solidFill>
                  <a:srgbClr val="000000"/>
                </a:solidFill>
                <a:effectLst/>
                <a:latin typeface="Arial"/>
              </a:rPr>
              <a:t> </a:t>
            </a:r>
            <a:endParaRPr lang="ru-RU" b="1" i="1" dirty="0" smtClean="0">
              <a:solidFill>
                <a:srgbClr val="000000"/>
              </a:solidFill>
              <a:effectLst/>
              <a:latin typeface="Arial"/>
            </a:endParaRPr>
          </a:p>
          <a:p>
            <a:pPr algn="r"/>
            <a:r>
              <a:rPr lang="ru-RU" b="1" i="1" dirty="0" smtClean="0">
                <a:solidFill>
                  <a:srgbClr val="000000"/>
                </a:solidFill>
                <a:effectLst/>
                <a:latin typeface="Arial"/>
              </a:rPr>
              <a:t>Матисс.</a:t>
            </a:r>
            <a:endParaRPr lang="ru-RU" b="1" i="1"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692696"/>
            <a:ext cx="3741617" cy="5004413"/>
          </a:xfrm>
          <a:prstGeom prst="rect">
            <a:avLst/>
          </a:prstGeom>
        </p:spPr>
      </p:pic>
      <p:sp>
        <p:nvSpPr>
          <p:cNvPr id="6" name="Прямоугольник 5"/>
          <p:cNvSpPr/>
          <p:nvPr/>
        </p:nvSpPr>
        <p:spPr>
          <a:xfrm>
            <a:off x="467544" y="2375006"/>
            <a:ext cx="4104456" cy="3970318"/>
          </a:xfrm>
          <a:prstGeom prst="rect">
            <a:avLst/>
          </a:prstGeom>
        </p:spPr>
        <p:txBody>
          <a:bodyPr wrap="square">
            <a:spAutoFit/>
          </a:bodyPr>
          <a:lstStyle/>
          <a:p>
            <a:r>
              <a:rPr lang="ru-RU" b="1" i="0" dirty="0" smtClean="0">
                <a:solidFill>
                  <a:srgbClr val="494949"/>
                </a:solidFill>
                <a:effectLst/>
                <a:latin typeface="Tahoma"/>
              </a:rPr>
              <a:t>В старости Матисс стал слишком слаб, чтобы наносить на холст масло, кроме того, перенёс тяжелую операцию. Ухудшение здоровья вынудило его упростить свой стиль. Матисс, начал использовать для своих работ цветную бумагу, из которой он вырезал фигуры и наклеивал их на холст. О своей новой методе художник говорил так: </a:t>
            </a:r>
            <a:r>
              <a:rPr lang="ru-RU" b="1" i="1" dirty="0" smtClean="0">
                <a:solidFill>
                  <a:srgbClr val="494949"/>
                </a:solidFill>
                <a:effectLst/>
                <a:latin typeface="Tahoma"/>
              </a:rPr>
              <a:t>«Рисовать ножницами – это врезаться прямо в цвет»</a:t>
            </a:r>
            <a:r>
              <a:rPr lang="ru-RU" b="1" i="0" dirty="0" smtClean="0">
                <a:solidFill>
                  <a:srgbClr val="494949"/>
                </a:solidFill>
                <a:effectLst/>
                <a:latin typeface="Tahoma"/>
              </a:rPr>
              <a:t>.</a:t>
            </a:r>
            <a:endParaRPr lang="ru-RU" b="1" dirty="0"/>
          </a:p>
        </p:txBody>
      </p:sp>
    </p:spTree>
    <p:extLst>
      <p:ext uri="{BB962C8B-B14F-4D97-AF65-F5344CB8AC3E}">
        <p14:creationId xmlns:p14="http://schemas.microsoft.com/office/powerpoint/2010/main" val="164691148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Wheat</Template>
  <TotalTime>438</TotalTime>
  <Words>671</Words>
  <Application>Microsoft Office PowerPoint</Application>
  <PresentationFormat>Экран (4:3)</PresentationFormat>
  <Paragraphs>71</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Презентация PowerPoint</vt:lpstr>
      <vt:lpstr>Декупаж — техника украшения, декорирования, оформления с помощью вырезанных бумажных мотивов.</vt:lpstr>
      <vt:lpstr>Презентация PowerPoint</vt:lpstr>
      <vt:lpstr>По другой версии наиболее вероятным местом происхождения декупажа является Восточная Сибирь. Кочевники использовали декупаж на предметах быта. Из Сибири от кочевников эта практика пришла в Китай.</vt:lpstr>
      <vt:lpstr>В Европу этот интересный метод декорирования пришел в XVII-XVIII веках вместе с красивой лаковой китайской мебелью, когда там появилась мода на «Восток». Продавцы не могли удовлетворить огромный спрос, и  началось производство подделок. И техника декупажа распространилась по всей Европе.  </vt:lpstr>
      <vt:lpstr>В домах английской аристократии появились так называемые Print Room («печатные комнаты»), которые украшались эстампами с пейзажами и видами европейских городов. Рисунки наклеивали на стены и потолок, после чего их покрывали лаком и украшали дополнительным декором, чаще всего окантовкой.</vt:lpstr>
      <vt:lpstr>Презентация PowerPoint</vt:lpstr>
      <vt:lpstr>Презентация PowerPoint</vt:lpstr>
      <vt:lpstr>Декупаж использовали в своих работах даже знаменитые Матисс и Пикассо.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Для декупажа понадобятся: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ДЕКУПАЖА</dc:title>
  <dc:creator>Евгения</dc:creator>
  <cp:lastModifiedBy>Евгения</cp:lastModifiedBy>
  <cp:revision>40</cp:revision>
  <dcterms:created xsi:type="dcterms:W3CDTF">2013-01-27T10:56:35Z</dcterms:created>
  <dcterms:modified xsi:type="dcterms:W3CDTF">2013-01-28T18:16:46Z</dcterms:modified>
</cp:coreProperties>
</file>