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sldIdLst>
    <p:sldId id="279" r:id="rId2"/>
    <p:sldId id="280" r:id="rId3"/>
    <p:sldId id="257" r:id="rId4"/>
    <p:sldId id="256" r:id="rId5"/>
    <p:sldId id="260" r:id="rId6"/>
    <p:sldId id="262" r:id="rId7"/>
    <p:sldId id="264" r:id="rId8"/>
    <p:sldId id="263" r:id="rId9"/>
    <p:sldId id="283" r:id="rId10"/>
    <p:sldId id="278" r:id="rId11"/>
    <p:sldId id="269" r:id="rId12"/>
    <p:sldId id="271" r:id="rId13"/>
    <p:sldId id="282" r:id="rId14"/>
    <p:sldId id="273" r:id="rId15"/>
    <p:sldId id="277" r:id="rId16"/>
    <p:sldId id="275" r:id="rId17"/>
    <p:sldId id="268" r:id="rId18"/>
    <p:sldId id="270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E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5114" autoAdjust="0"/>
    <p:restoredTop sz="94660"/>
  </p:normalViewPr>
  <p:slideViewPr>
    <p:cSldViewPr>
      <p:cViewPr varScale="1">
        <p:scale>
          <a:sx n="74" d="100"/>
          <a:sy n="74" d="100"/>
        </p:scale>
        <p:origin x="6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B5CFD-A41F-473D-8F57-922844550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03021AE-F0D3-449B-BDEF-C30A8F10ED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45000">
              <a:schemeClr val="accent2">
                <a:lumMod val="40000"/>
                <a:lumOff val="60000"/>
              </a:schemeClr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 smtClean="0"/>
              <a:t>Эпиграф урока: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2060848"/>
            <a:ext cx="53823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«Пусть кто-нибудь попробует вычеркнуть из математики степени, и он увидит, что без них далеко не уедешь» </a:t>
            </a:r>
          </a:p>
          <a:p>
            <a:r>
              <a:rPr lang="ru-RU" sz="3600" b="1" dirty="0" smtClean="0"/>
              <a:t>М.В. Ломоносов </a:t>
            </a:r>
            <a:endParaRPr lang="ru-RU" sz="3600" b="1" dirty="0"/>
          </a:p>
        </p:txBody>
      </p:sp>
      <p:pic>
        <p:nvPicPr>
          <p:cNvPr id="19458" name="Picture 2" descr="https://lib.ks54.ru/images/stories/library/other/lomonos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3102300" cy="3861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13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51520" y="260648"/>
            <a:ext cx="8892480" cy="774700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ЗАПИСЬ В СТАНДАРТНОМ ВИДЕ</a:t>
            </a:r>
          </a:p>
        </p:txBody>
      </p:sp>
      <p:pic>
        <p:nvPicPr>
          <p:cNvPr id="165897" name="Picture 9" descr="img03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3357563"/>
            <a:ext cx="4354513" cy="3240087"/>
          </a:xfrm>
          <a:noFill/>
          <a:ln/>
        </p:spPr>
      </p:pic>
      <p:pic>
        <p:nvPicPr>
          <p:cNvPr id="165898" name="Picture 10" descr="img04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b="62112"/>
          <a:stretch>
            <a:fillRect/>
          </a:stretch>
        </p:blipFill>
        <p:spPr>
          <a:xfrm>
            <a:off x="323850" y="1268413"/>
            <a:ext cx="4032250" cy="3024187"/>
          </a:xfrm>
          <a:noFill/>
          <a:ln/>
        </p:spPr>
      </p:pic>
      <p:pic>
        <p:nvPicPr>
          <p:cNvPr id="165899" name="Picture 11" descr="img03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l="18527" t="28610" r="32422" b="59241"/>
          <a:stretch>
            <a:fillRect/>
          </a:stretch>
        </p:blipFill>
        <p:spPr>
          <a:xfrm>
            <a:off x="4500563" y="1268413"/>
            <a:ext cx="4464050" cy="1836737"/>
          </a:xfrm>
          <a:noFill/>
          <a:ln/>
        </p:spPr>
      </p:pic>
      <p:pic>
        <p:nvPicPr>
          <p:cNvPr id="165900" name="Picture 12" descr="img03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 l="47244" t="15147" r="30569" b="67992"/>
          <a:stretch>
            <a:fillRect/>
          </a:stretch>
        </p:blipFill>
        <p:spPr>
          <a:xfrm>
            <a:off x="250825" y="4437063"/>
            <a:ext cx="3960813" cy="21891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wixstatic.com/media/68f781_bf8f3fe03e5d42f2ba1fe4d36a5ca702~mv2_d_1600_1450_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106168"/>
            <a:ext cx="4139952" cy="3751832"/>
          </a:xfrm>
          <a:prstGeom prst="rect">
            <a:avLst/>
          </a:prstGeom>
          <a:noFill/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79387" y="692696"/>
            <a:ext cx="89646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dirty="0"/>
              <a:t>В стандартном виде можно представить любое </a:t>
            </a:r>
            <a:r>
              <a:rPr lang="ru-RU" sz="36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положительное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dirty="0"/>
              <a:t>число.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1520" y="1867471"/>
            <a:ext cx="3851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u="sng" dirty="0"/>
              <a:t>Масса </a:t>
            </a:r>
            <a:r>
              <a:rPr lang="ru-RU" sz="4400" b="1" u="sng" dirty="0" smtClean="0"/>
              <a:t>Земли:</a:t>
            </a:r>
            <a:endParaRPr lang="ru-RU" sz="4400" u="sng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79512" y="2636912"/>
            <a:ext cx="8964488" cy="2088232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spc="-300" dirty="0" smtClean="0"/>
              <a:t>5 980 000 000 000 000 000 000 т. </a:t>
            </a:r>
            <a:endParaRPr lang="en-US" sz="5400" spc="-300" dirty="0" smtClean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5400" spc="-300" dirty="0" smtClean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spc="-300" dirty="0" smtClean="0"/>
              <a:t>		= </a:t>
            </a:r>
            <a:r>
              <a:rPr lang="ru-RU" sz="5400" dirty="0" smtClean="0"/>
              <a:t>5,98 • 10</a:t>
            </a:r>
            <a:r>
              <a:rPr lang="ru-RU" sz="5400" baseline="30000" dirty="0" smtClean="0"/>
              <a:t>21   </a:t>
            </a:r>
            <a:r>
              <a:rPr lang="ru-RU" sz="5400" spc="-300" dirty="0" smtClean="0"/>
              <a:t> т.</a:t>
            </a:r>
            <a:r>
              <a:rPr kumimoji="0" lang="ru-RU" sz="5400" b="0" i="0" u="none" strike="noStrike" kern="1200" cap="none" spc="-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548680"/>
            <a:ext cx="89646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dirty="0"/>
              <a:t>В стандартном виде можно представить любое </a:t>
            </a:r>
            <a:r>
              <a:rPr lang="ru-RU" sz="36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положительное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dirty="0"/>
              <a:t>число.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520" y="1988840"/>
            <a:ext cx="864096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u="sng" dirty="0" smtClean="0"/>
              <a:t>Размер вируса гриппа</a:t>
            </a:r>
            <a:r>
              <a:rPr lang="ru-RU" sz="4400" b="1" dirty="0" smtClean="0"/>
              <a:t>: </a:t>
            </a:r>
            <a:r>
              <a:rPr lang="ru-RU" sz="4400" b="1" dirty="0" smtClean="0">
                <a:solidFill>
                  <a:schemeClr val="tx2"/>
                </a:solidFill>
              </a:rPr>
              <a:t> </a:t>
            </a:r>
            <a:r>
              <a:rPr lang="ru-RU" sz="4400" dirty="0" smtClean="0"/>
              <a:t>0,000000103 м. </a:t>
            </a:r>
            <a:endParaRPr lang="en-US" sz="4400" dirty="0" smtClean="0"/>
          </a:p>
          <a:p>
            <a:pPr>
              <a:spcBef>
                <a:spcPct val="50000"/>
              </a:spcBef>
            </a:pPr>
            <a:endParaRPr lang="ru-RU" sz="4400" dirty="0" smtClean="0"/>
          </a:p>
          <a:p>
            <a:pPr>
              <a:spcBef>
                <a:spcPct val="50000"/>
              </a:spcBef>
            </a:pPr>
            <a:r>
              <a:rPr lang="ru-RU" sz="4400" dirty="0" smtClean="0"/>
              <a:t>=</a:t>
            </a:r>
            <a:r>
              <a:rPr lang="ru-RU" sz="4400" dirty="0" smtClean="0">
                <a:solidFill>
                  <a:schemeClr val="tx2"/>
                </a:solidFill>
              </a:rPr>
              <a:t> </a:t>
            </a:r>
            <a:r>
              <a:rPr lang="ru-RU" sz="4400" dirty="0" smtClean="0"/>
              <a:t>1,03 • 10</a:t>
            </a:r>
            <a:r>
              <a:rPr lang="ru-RU" sz="4400" baseline="30000" dirty="0" smtClean="0"/>
              <a:t>–7</a:t>
            </a:r>
            <a:r>
              <a:rPr lang="ru-RU" sz="4400" dirty="0" smtClean="0"/>
              <a:t> м.</a:t>
            </a:r>
            <a:endParaRPr lang="ru-RU" sz="4400" dirty="0">
              <a:solidFill>
                <a:schemeClr val="tx2"/>
              </a:solidFill>
            </a:endParaRPr>
          </a:p>
        </p:txBody>
      </p:sp>
      <p:pic>
        <p:nvPicPr>
          <p:cNvPr id="28680" name="Picture 8" descr="http://elementy.ru/images/eltpub/stroitel_virusov_3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852936"/>
            <a:ext cx="4716016" cy="3537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584792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1,392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baseline="30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м − диаметр Солнца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1,7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baseline="30000" dirty="0" smtClean="0"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м − масса атома водорода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baseline="30000" dirty="0" smtClean="0">
                <a:latin typeface="Times New Roman" pitchFamily="18" charset="0"/>
                <a:cs typeface="Times New Roman" pitchFamily="18" charset="0"/>
              </a:rPr>
              <a:t>-8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кг − масса крыла мухи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5,5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кг − масса Останкинской башни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baseline="30000" dirty="0" smtClean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км/ч − скорость улитки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4,5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км/ч − скорость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58"/>
          <p:cNvGraphicFramePr>
            <a:graphicFrameLocks noGrp="1"/>
          </p:cNvGraphicFramePr>
          <p:nvPr/>
        </p:nvGraphicFramePr>
        <p:xfrm>
          <a:off x="143767" y="548224"/>
          <a:ext cx="8748713" cy="5401056"/>
        </p:xfrm>
        <a:graphic>
          <a:graphicData uri="http://schemas.openxmlformats.org/drawingml/2006/table">
            <a:tbl>
              <a:tblPr/>
              <a:tblGrid>
                <a:gridCol w="2087563"/>
                <a:gridCol w="1512391"/>
                <a:gridCol w="775196"/>
                <a:gridCol w="1960563"/>
                <a:gridCol w="1512887"/>
                <a:gridCol w="900113"/>
              </a:tblGrid>
              <a:tr h="6778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270</a:t>
                      </a:r>
                      <a:endParaRPr kumimoji="0" lang="ru-RU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∙ 10</a:t>
                      </a:r>
                      <a:r>
                        <a:rPr kumimoji="0" 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0,00088</a:t>
                      </a:r>
                      <a:endParaRPr kumimoji="0" lang="ru-RU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0,88 ∙ 10</a:t>
                      </a:r>
                      <a:r>
                        <a:rPr kumimoji="0" 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 ∙ 10</a:t>
                      </a:r>
                      <a:r>
                        <a:rPr kumimoji="0" 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 ∙ 10</a:t>
                      </a:r>
                      <a:r>
                        <a:rPr kumimoji="0" 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04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 ∙ 10</a:t>
                      </a:r>
                      <a:r>
                        <a:rPr kumimoji="0" lang="ru-RU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 ∙ 10</a:t>
                      </a:r>
                      <a:r>
                        <a:rPr kumimoji="0" 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35600000</a:t>
                      </a:r>
                      <a:endParaRPr kumimoji="0" lang="ru-RU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3,56 ∙ 10</a:t>
                      </a:r>
                      <a:r>
                        <a:rPr kumimoji="0" lang="ru-RU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53,67</a:t>
                      </a:r>
                      <a:endParaRPr kumimoji="0" lang="ru-RU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53,67 ∙ 10</a:t>
                      </a:r>
                      <a:r>
                        <a:rPr kumimoji="0" lang="ru-RU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3,56 ∙ 10</a:t>
                      </a:r>
                      <a:r>
                        <a:rPr kumimoji="0" 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0,5367 ∙ 10</a:t>
                      </a:r>
                      <a:r>
                        <a:rPr kumimoji="0" lang="ru-RU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35,6 ∙ 10</a:t>
                      </a:r>
                      <a:r>
                        <a:rPr kumimoji="0" 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5,367 ∙ 10</a:t>
                      </a:r>
                      <a:r>
                        <a:rPr kumimoji="0" 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339"/>
          <p:cNvSpPr txBox="1">
            <a:spLocks noChangeArrowheads="1"/>
          </p:cNvSpPr>
          <p:nvPr/>
        </p:nvSpPr>
        <p:spPr bwMode="auto">
          <a:xfrm>
            <a:off x="3755330" y="621249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/>
              <a:t>П</a:t>
            </a:r>
          </a:p>
        </p:txBody>
      </p:sp>
      <p:sp>
        <p:nvSpPr>
          <p:cNvPr id="4" name="Text Box 340"/>
          <p:cNvSpPr txBox="1">
            <a:spLocks noChangeArrowheads="1"/>
          </p:cNvSpPr>
          <p:nvPr/>
        </p:nvSpPr>
        <p:spPr bwMode="auto">
          <a:xfrm>
            <a:off x="3755330" y="1507074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Н</a:t>
            </a:r>
          </a:p>
        </p:txBody>
      </p:sp>
      <p:sp>
        <p:nvSpPr>
          <p:cNvPr id="5" name="Text Box 342"/>
          <p:cNvSpPr txBox="1">
            <a:spLocks noChangeArrowheads="1"/>
          </p:cNvSpPr>
          <p:nvPr/>
        </p:nvSpPr>
        <p:spPr bwMode="auto">
          <a:xfrm>
            <a:off x="3755330" y="2365912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/>
              <a:t>А</a:t>
            </a:r>
          </a:p>
        </p:txBody>
      </p:sp>
      <p:sp>
        <p:nvSpPr>
          <p:cNvPr id="6" name="Text Box 343"/>
          <p:cNvSpPr txBox="1">
            <a:spLocks noChangeArrowheads="1"/>
          </p:cNvSpPr>
          <p:nvPr/>
        </p:nvSpPr>
        <p:spPr bwMode="auto">
          <a:xfrm>
            <a:off x="3766442" y="3291424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А</a:t>
            </a:r>
          </a:p>
        </p:txBody>
      </p:sp>
      <p:sp>
        <p:nvSpPr>
          <p:cNvPr id="7" name="Text Box 344"/>
          <p:cNvSpPr txBox="1">
            <a:spLocks noChangeArrowheads="1"/>
          </p:cNvSpPr>
          <p:nvPr/>
        </p:nvSpPr>
        <p:spPr bwMode="auto">
          <a:xfrm>
            <a:off x="3744217" y="4221699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/>
              <a:t>И</a:t>
            </a:r>
          </a:p>
        </p:txBody>
      </p:sp>
      <p:sp>
        <p:nvSpPr>
          <p:cNvPr id="8" name="Text Box 345"/>
          <p:cNvSpPr txBox="1">
            <a:spLocks noChangeArrowheads="1"/>
          </p:cNvSpPr>
          <p:nvPr/>
        </p:nvSpPr>
        <p:spPr bwMode="auto">
          <a:xfrm>
            <a:off x="3804542" y="5012274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/>
              <a:t>Т</a:t>
            </a:r>
          </a:p>
        </p:txBody>
      </p:sp>
      <p:sp>
        <p:nvSpPr>
          <p:cNvPr id="9" name="Text Box 346"/>
          <p:cNvSpPr txBox="1">
            <a:spLocks noChangeArrowheads="1"/>
          </p:cNvSpPr>
          <p:nvPr/>
        </p:nvSpPr>
        <p:spPr bwMode="auto">
          <a:xfrm>
            <a:off x="8124130" y="567274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/>
              <a:t>К</a:t>
            </a:r>
          </a:p>
        </p:txBody>
      </p:sp>
      <p:sp>
        <p:nvSpPr>
          <p:cNvPr id="10" name="Text Box 347"/>
          <p:cNvSpPr txBox="1">
            <a:spLocks noChangeArrowheads="1"/>
          </p:cNvSpPr>
          <p:nvPr/>
        </p:nvSpPr>
        <p:spPr bwMode="auto">
          <a:xfrm>
            <a:off x="8114605" y="1480087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/>
              <a:t>Т</a:t>
            </a:r>
          </a:p>
        </p:txBody>
      </p:sp>
      <p:sp>
        <p:nvSpPr>
          <p:cNvPr id="11" name="Text Box 348"/>
          <p:cNvSpPr txBox="1">
            <a:spLocks noChangeArrowheads="1"/>
          </p:cNvSpPr>
          <p:nvPr/>
        </p:nvSpPr>
        <p:spPr bwMode="auto">
          <a:xfrm>
            <a:off x="8108255" y="2377024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Н</a:t>
            </a:r>
          </a:p>
        </p:txBody>
      </p:sp>
      <p:sp>
        <p:nvSpPr>
          <p:cNvPr id="12" name="Text Box 349"/>
          <p:cNvSpPr txBox="1">
            <a:spLocks noChangeArrowheads="1"/>
          </p:cNvSpPr>
          <p:nvPr/>
        </p:nvSpPr>
        <p:spPr bwMode="auto">
          <a:xfrm>
            <a:off x="8119367" y="3240624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/>
              <a:t>А</a:t>
            </a:r>
          </a:p>
        </p:txBody>
      </p:sp>
      <p:sp>
        <p:nvSpPr>
          <p:cNvPr id="13" name="Text Box 350"/>
          <p:cNvSpPr txBox="1">
            <a:spLocks noChangeArrowheads="1"/>
          </p:cNvSpPr>
          <p:nvPr/>
        </p:nvSpPr>
        <p:spPr bwMode="auto">
          <a:xfrm>
            <a:off x="8136830" y="4110574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/>
              <a:t>Е</a:t>
            </a:r>
          </a:p>
        </p:txBody>
      </p:sp>
      <p:sp>
        <p:nvSpPr>
          <p:cNvPr id="14" name="Text Box 351"/>
          <p:cNvSpPr txBox="1">
            <a:spLocks noChangeArrowheads="1"/>
          </p:cNvSpPr>
          <p:nvPr/>
        </p:nvSpPr>
        <p:spPr bwMode="auto">
          <a:xfrm>
            <a:off x="8119367" y="4975762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О</a:t>
            </a:r>
          </a:p>
        </p:txBody>
      </p:sp>
      <p:sp>
        <p:nvSpPr>
          <p:cNvPr id="15" name="Rectangle 362"/>
          <p:cNvSpPr>
            <a:spLocks noChangeArrowheads="1"/>
          </p:cNvSpPr>
          <p:nvPr/>
        </p:nvSpPr>
        <p:spPr bwMode="auto">
          <a:xfrm>
            <a:off x="2231330" y="1446749"/>
            <a:ext cx="1512391" cy="8810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363"/>
          <p:cNvSpPr>
            <a:spLocks noChangeArrowheads="1"/>
          </p:cNvSpPr>
          <p:nvPr/>
        </p:nvSpPr>
        <p:spPr bwMode="auto">
          <a:xfrm>
            <a:off x="2231330" y="3284984"/>
            <a:ext cx="1512391" cy="9001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Rectangle 364"/>
          <p:cNvSpPr>
            <a:spLocks noChangeArrowheads="1"/>
          </p:cNvSpPr>
          <p:nvPr/>
        </p:nvSpPr>
        <p:spPr bwMode="auto">
          <a:xfrm>
            <a:off x="6479480" y="2348880"/>
            <a:ext cx="1512887" cy="9361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Rectangle 365"/>
          <p:cNvSpPr>
            <a:spLocks noChangeArrowheads="1"/>
          </p:cNvSpPr>
          <p:nvPr/>
        </p:nvSpPr>
        <p:spPr bwMode="auto">
          <a:xfrm>
            <a:off x="6479480" y="5057105"/>
            <a:ext cx="1512887" cy="8921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Text Box 366"/>
          <p:cNvSpPr txBox="1">
            <a:spLocks noChangeArrowheads="1"/>
          </p:cNvSpPr>
          <p:nvPr/>
        </p:nvSpPr>
        <p:spPr bwMode="auto">
          <a:xfrm>
            <a:off x="3755330" y="1507074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20" name="Text Box 367"/>
          <p:cNvSpPr txBox="1">
            <a:spLocks noChangeArrowheads="1"/>
          </p:cNvSpPr>
          <p:nvPr/>
        </p:nvSpPr>
        <p:spPr bwMode="auto">
          <a:xfrm>
            <a:off x="8108255" y="2370674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21" name="Text Box 368"/>
          <p:cNvSpPr txBox="1">
            <a:spLocks noChangeArrowheads="1"/>
          </p:cNvSpPr>
          <p:nvPr/>
        </p:nvSpPr>
        <p:spPr bwMode="auto">
          <a:xfrm>
            <a:off x="3771205" y="3285074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2" name="Text Box 369"/>
          <p:cNvSpPr txBox="1">
            <a:spLocks noChangeArrowheads="1"/>
          </p:cNvSpPr>
          <p:nvPr/>
        </p:nvSpPr>
        <p:spPr bwMode="auto">
          <a:xfrm>
            <a:off x="8119367" y="4974174"/>
            <a:ext cx="72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3" name="Text Box 370"/>
          <p:cNvSpPr txBox="1">
            <a:spLocks noChangeArrowheads="1"/>
          </p:cNvSpPr>
          <p:nvPr/>
        </p:nvSpPr>
        <p:spPr bwMode="auto">
          <a:xfrm>
            <a:off x="2556520" y="6051376"/>
            <a:ext cx="129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24" name="Text Box 371"/>
          <p:cNvSpPr txBox="1">
            <a:spLocks noChangeArrowheads="1"/>
          </p:cNvSpPr>
          <p:nvPr/>
        </p:nvSpPr>
        <p:spPr bwMode="auto">
          <a:xfrm>
            <a:off x="3059832" y="6006232"/>
            <a:ext cx="1223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-9</a:t>
            </a:r>
          </a:p>
        </p:txBody>
      </p:sp>
      <p:sp>
        <p:nvSpPr>
          <p:cNvPr id="25" name="Text Box 372"/>
          <p:cNvSpPr txBox="1">
            <a:spLocks noChangeArrowheads="1"/>
          </p:cNvSpPr>
          <p:nvPr/>
        </p:nvSpPr>
        <p:spPr bwMode="auto">
          <a:xfrm>
            <a:off x="3563888" y="6100018"/>
            <a:ext cx="55801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00B050"/>
                </a:solidFill>
              </a:rPr>
              <a:t>(греч. </a:t>
            </a:r>
            <a:r>
              <a:rPr lang="en-US" sz="3600" b="1" dirty="0">
                <a:solidFill>
                  <a:srgbClr val="00B050"/>
                </a:solidFill>
              </a:rPr>
              <a:t>NANOS</a:t>
            </a:r>
            <a:r>
              <a:rPr lang="ru-RU" sz="3600" b="1" dirty="0">
                <a:solidFill>
                  <a:srgbClr val="00B050"/>
                </a:solidFill>
              </a:rPr>
              <a:t> – карлик)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2 0.04004 L -0.39496 0.68055 " pathEditMode="relative" rAng="0" ptsTypes="AA">
                                      <p:cBhvr>
                                        <p:cTn id="8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3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"/>
                            </p:stCondLst>
                            <p:childTnLst>
                              <p:par>
                                <p:cTn id="8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223 L -0.33386 0.4213 " pathEditMode="relative" rAng="0" ptsTypes="AA">
                                      <p:cBhvr>
                                        <p:cTn id="8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27 0.0507 L -0.76076 0.55463 " pathEditMode="relative" rAng="0" ptsTypes="AA">
                                      <p:cBhvr>
                                        <p:cTn id="8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00" y="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"/>
                            </p:stCondLst>
                            <p:childTnLst>
                              <p:par>
                                <p:cTn id="9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0695 L -0.70695 0.175 " pathEditMode="relative" rAng="0" ptsTypes="AA">
                                      <p:cBhvr>
                                        <p:cTn id="9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"/>
                            </p:stCondLst>
                            <p:childTnLst>
                              <p:par>
                                <p:cTn id="9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00"/>
                            </p:stCondLst>
                            <p:childTnLst>
                              <p:par>
                                <p:cTn id="10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"/>
                            </p:stCondLst>
                            <p:childTnLst>
                              <p:par>
                                <p:cTn id="10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45000">
              <a:schemeClr val="accent2">
                <a:lumMod val="40000"/>
                <a:lumOff val="60000"/>
              </a:schemeClr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899592" y="620688"/>
            <a:ext cx="6572200" cy="46085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err="1" smtClean="0">
                <a:solidFill>
                  <a:srgbClr val="FF0000"/>
                </a:solidFill>
              </a:rPr>
              <a:t>Физминутка</a:t>
            </a:r>
            <a:endParaRPr lang="ru-RU" sz="4800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Мы осанку исправляем,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Спинку дружно прогибаем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Вправо, влево мы нагнулись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До носочков дотянулись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Плечи вверх, назад и вниз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Улыбайся и садись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Picture 6" descr="D:\Мои документы\РИСУНКИ\Движение для физминуток\Снеговик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291" y="3573016"/>
            <a:ext cx="1919288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Смайлы Прыгуны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764704"/>
            <a:ext cx="1539987" cy="2083516"/>
          </a:xfrm>
          <a:prstGeom prst="rect">
            <a:avLst/>
          </a:prstGeom>
          <a:noFill/>
        </p:spPr>
      </p:pic>
      <p:pic>
        <p:nvPicPr>
          <p:cNvPr id="6" name="Рисунок 3" descr="17cf4c75a7617f6dc9951553ed8d0d2a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92365"/>
            <a:ext cx="1527175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5" descr="colec23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18573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 descr="35126b8bc2135f19cc605ec22bf9c868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23603"/>
            <a:ext cx="1540867" cy="203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3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34" name="Group 90"/>
          <p:cNvGraphicFramePr>
            <a:graphicFrameLocks noGrp="1"/>
          </p:cNvGraphicFramePr>
          <p:nvPr>
            <p:ph/>
          </p:nvPr>
        </p:nvGraphicFramePr>
        <p:xfrm>
          <a:off x="179388" y="970160"/>
          <a:ext cx="8785225" cy="1882776"/>
        </p:xfrm>
        <a:graphic>
          <a:graphicData uri="http://schemas.openxmlformats.org/drawingml/2006/table">
            <a:tbl>
              <a:tblPr/>
              <a:tblGrid>
                <a:gridCol w="1439862"/>
                <a:gridCol w="2089150"/>
                <a:gridCol w="1368425"/>
                <a:gridCol w="1943100"/>
                <a:gridCol w="1944688"/>
              </a:tblGrid>
              <a:tr h="91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852" name="Group 108"/>
          <p:cNvGraphicFramePr>
            <a:graphicFrameLocks noGrp="1"/>
          </p:cNvGraphicFramePr>
          <p:nvPr/>
        </p:nvGraphicFramePr>
        <p:xfrm>
          <a:off x="107950" y="3933081"/>
          <a:ext cx="9036050" cy="1887538"/>
        </p:xfrm>
        <a:graphic>
          <a:graphicData uri="http://schemas.openxmlformats.org/drawingml/2006/table">
            <a:tbl>
              <a:tblPr/>
              <a:tblGrid>
                <a:gridCol w="1368425"/>
                <a:gridCol w="1727200"/>
                <a:gridCol w="1368425"/>
                <a:gridCol w="1728788"/>
                <a:gridCol w="1439862"/>
                <a:gridCol w="1403350"/>
              </a:tblGrid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20" name="Text Box 76"/>
          <p:cNvSpPr txBox="1">
            <a:spLocks noChangeArrowheads="1"/>
          </p:cNvSpPr>
          <p:nvPr/>
        </p:nvSpPr>
        <p:spPr bwMode="auto">
          <a:xfrm>
            <a:off x="179388" y="1114623"/>
            <a:ext cx="151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/>
              <a:t>4 ∙ 10</a:t>
            </a:r>
          </a:p>
        </p:txBody>
      </p:sp>
      <p:sp>
        <p:nvSpPr>
          <p:cNvPr id="31822" name="Text Box 78"/>
          <p:cNvSpPr txBox="1">
            <a:spLocks noChangeArrowheads="1"/>
          </p:cNvSpPr>
          <p:nvPr/>
        </p:nvSpPr>
        <p:spPr bwMode="auto">
          <a:xfrm>
            <a:off x="1619250" y="1114623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/>
              <a:t>1,024∙10</a:t>
            </a:r>
          </a:p>
        </p:txBody>
      </p:sp>
      <p:sp>
        <p:nvSpPr>
          <p:cNvPr id="31826" name="Text Box 82"/>
          <p:cNvSpPr txBox="1">
            <a:spLocks noChangeArrowheads="1"/>
          </p:cNvSpPr>
          <p:nvPr/>
        </p:nvSpPr>
        <p:spPr bwMode="auto">
          <a:xfrm>
            <a:off x="3708400" y="1114623"/>
            <a:ext cx="151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/>
              <a:t>6 ∙ 10</a:t>
            </a:r>
          </a:p>
        </p:txBody>
      </p:sp>
      <p:sp>
        <p:nvSpPr>
          <p:cNvPr id="31830" name="Text Box 86"/>
          <p:cNvSpPr txBox="1">
            <a:spLocks noChangeArrowheads="1"/>
          </p:cNvSpPr>
          <p:nvPr/>
        </p:nvSpPr>
        <p:spPr bwMode="auto">
          <a:xfrm>
            <a:off x="5003800" y="1114623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/>
              <a:t>1,024∙10</a:t>
            </a:r>
          </a:p>
        </p:txBody>
      </p:sp>
      <p:sp>
        <p:nvSpPr>
          <p:cNvPr id="31831" name="Text Box 87"/>
          <p:cNvSpPr txBox="1">
            <a:spLocks noChangeArrowheads="1"/>
          </p:cNvSpPr>
          <p:nvPr/>
        </p:nvSpPr>
        <p:spPr bwMode="auto">
          <a:xfrm>
            <a:off x="6973888" y="1140023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/>
              <a:t>2,156∙10</a:t>
            </a:r>
          </a:p>
        </p:txBody>
      </p:sp>
      <p:sp>
        <p:nvSpPr>
          <p:cNvPr id="31836" name="Text Box 92"/>
          <p:cNvSpPr txBox="1">
            <a:spLocks noChangeArrowheads="1"/>
          </p:cNvSpPr>
          <p:nvPr/>
        </p:nvSpPr>
        <p:spPr bwMode="auto">
          <a:xfrm>
            <a:off x="1463675" y="4148981"/>
            <a:ext cx="23050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100" b="1"/>
              <a:t>1,024∙10</a:t>
            </a:r>
          </a:p>
        </p:txBody>
      </p:sp>
      <p:sp>
        <p:nvSpPr>
          <p:cNvPr id="31838" name="Text Box 94"/>
          <p:cNvSpPr txBox="1">
            <a:spLocks noChangeArrowheads="1"/>
          </p:cNvSpPr>
          <p:nvPr/>
        </p:nvSpPr>
        <p:spPr bwMode="auto">
          <a:xfrm>
            <a:off x="4546600" y="4148981"/>
            <a:ext cx="23050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100" b="1"/>
              <a:t>1,024∙10</a:t>
            </a:r>
          </a:p>
        </p:txBody>
      </p:sp>
      <p:sp>
        <p:nvSpPr>
          <p:cNvPr id="31841" name="Text Box 97"/>
          <p:cNvSpPr txBox="1">
            <a:spLocks noChangeArrowheads="1"/>
          </p:cNvSpPr>
          <p:nvPr/>
        </p:nvSpPr>
        <p:spPr bwMode="auto">
          <a:xfrm>
            <a:off x="166688" y="4136281"/>
            <a:ext cx="151288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100" b="1" dirty="0"/>
              <a:t>8,5∙10 </a:t>
            </a:r>
          </a:p>
        </p:txBody>
      </p:sp>
      <p:sp>
        <p:nvSpPr>
          <p:cNvPr id="31842" name="Text Box 98"/>
          <p:cNvSpPr txBox="1">
            <a:spLocks noChangeArrowheads="1"/>
          </p:cNvSpPr>
          <p:nvPr/>
        </p:nvSpPr>
        <p:spPr bwMode="auto">
          <a:xfrm>
            <a:off x="3213100" y="4148981"/>
            <a:ext cx="15128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100" b="1"/>
              <a:t>4,2∙10 </a:t>
            </a:r>
          </a:p>
        </p:txBody>
      </p:sp>
      <p:sp>
        <p:nvSpPr>
          <p:cNvPr id="31843" name="Text Box 99"/>
          <p:cNvSpPr txBox="1">
            <a:spLocks noChangeArrowheads="1"/>
          </p:cNvSpPr>
          <p:nvPr/>
        </p:nvSpPr>
        <p:spPr bwMode="auto">
          <a:xfrm>
            <a:off x="6257925" y="4148981"/>
            <a:ext cx="16557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100" b="1"/>
              <a:t>2,82∙10 </a:t>
            </a:r>
          </a:p>
        </p:txBody>
      </p:sp>
      <p:sp>
        <p:nvSpPr>
          <p:cNvPr id="31847" name="Text Box 103"/>
          <p:cNvSpPr txBox="1">
            <a:spLocks noChangeArrowheads="1"/>
          </p:cNvSpPr>
          <p:nvPr/>
        </p:nvSpPr>
        <p:spPr bwMode="auto">
          <a:xfrm>
            <a:off x="7631113" y="4148981"/>
            <a:ext cx="151288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100" b="1"/>
              <a:t>5,08∙10 </a:t>
            </a:r>
          </a:p>
        </p:txBody>
      </p:sp>
      <p:sp>
        <p:nvSpPr>
          <p:cNvPr id="31853" name="Text Box 109"/>
          <p:cNvSpPr txBox="1">
            <a:spLocks noChangeArrowheads="1"/>
          </p:cNvSpPr>
          <p:nvPr/>
        </p:nvSpPr>
        <p:spPr bwMode="auto">
          <a:xfrm>
            <a:off x="1230313" y="919360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-6</a:t>
            </a:r>
          </a:p>
        </p:txBody>
      </p:sp>
      <p:sp>
        <p:nvSpPr>
          <p:cNvPr id="31854" name="Text Box 110"/>
          <p:cNvSpPr txBox="1">
            <a:spLocks noChangeArrowheads="1"/>
          </p:cNvSpPr>
          <p:nvPr/>
        </p:nvSpPr>
        <p:spPr bwMode="auto">
          <a:xfrm>
            <a:off x="3327400" y="949523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31855" name="Text Box 111"/>
          <p:cNvSpPr txBox="1">
            <a:spLocks noChangeArrowheads="1"/>
          </p:cNvSpPr>
          <p:nvPr/>
        </p:nvSpPr>
        <p:spPr bwMode="auto">
          <a:xfrm>
            <a:off x="4787900" y="941585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31856" name="Text Box 112"/>
          <p:cNvSpPr txBox="1">
            <a:spLocks noChangeArrowheads="1"/>
          </p:cNvSpPr>
          <p:nvPr/>
        </p:nvSpPr>
        <p:spPr bwMode="auto">
          <a:xfrm>
            <a:off x="6732588" y="932060"/>
            <a:ext cx="452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31857" name="Text Box 113"/>
          <p:cNvSpPr txBox="1">
            <a:spLocks noChangeArrowheads="1"/>
          </p:cNvSpPr>
          <p:nvPr/>
        </p:nvSpPr>
        <p:spPr bwMode="auto">
          <a:xfrm>
            <a:off x="8691563" y="970160"/>
            <a:ext cx="452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31858" name="Text Box 114"/>
          <p:cNvSpPr txBox="1">
            <a:spLocks noChangeArrowheads="1"/>
          </p:cNvSpPr>
          <p:nvPr/>
        </p:nvSpPr>
        <p:spPr bwMode="auto">
          <a:xfrm>
            <a:off x="1123950" y="3933081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</a:p>
        </p:txBody>
      </p:sp>
      <p:sp>
        <p:nvSpPr>
          <p:cNvPr id="31859" name="Text Box 115"/>
          <p:cNvSpPr txBox="1">
            <a:spLocks noChangeArrowheads="1"/>
          </p:cNvSpPr>
          <p:nvPr/>
        </p:nvSpPr>
        <p:spPr bwMode="auto">
          <a:xfrm>
            <a:off x="2903538" y="3910856"/>
            <a:ext cx="452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31860" name="Text Box 116"/>
          <p:cNvSpPr txBox="1">
            <a:spLocks noChangeArrowheads="1"/>
          </p:cNvSpPr>
          <p:nvPr/>
        </p:nvSpPr>
        <p:spPr bwMode="auto">
          <a:xfrm>
            <a:off x="6003925" y="3933081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31861" name="Text Box 117"/>
          <p:cNvSpPr txBox="1">
            <a:spLocks noChangeArrowheads="1"/>
          </p:cNvSpPr>
          <p:nvPr/>
        </p:nvSpPr>
        <p:spPr bwMode="auto">
          <a:xfrm>
            <a:off x="4211638" y="3933081"/>
            <a:ext cx="452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31862" name="Text Box 118"/>
          <p:cNvSpPr txBox="1">
            <a:spLocks noChangeArrowheads="1"/>
          </p:cNvSpPr>
          <p:nvPr/>
        </p:nvSpPr>
        <p:spPr bwMode="auto">
          <a:xfrm>
            <a:off x="7392988" y="3915618"/>
            <a:ext cx="53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</a:p>
        </p:txBody>
      </p:sp>
      <p:sp>
        <p:nvSpPr>
          <p:cNvPr id="31863" name="Text Box 119"/>
          <p:cNvSpPr txBox="1">
            <a:spLocks noChangeArrowheads="1"/>
          </p:cNvSpPr>
          <p:nvPr/>
        </p:nvSpPr>
        <p:spPr bwMode="auto">
          <a:xfrm>
            <a:off x="8732838" y="3920381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-5</a:t>
            </a:r>
          </a:p>
        </p:txBody>
      </p:sp>
      <p:sp>
        <p:nvSpPr>
          <p:cNvPr id="31864" name="Text Box 120"/>
          <p:cNvSpPr txBox="1">
            <a:spLocks noChangeArrowheads="1"/>
          </p:cNvSpPr>
          <p:nvPr/>
        </p:nvSpPr>
        <p:spPr bwMode="auto">
          <a:xfrm>
            <a:off x="539750" y="1906785"/>
            <a:ext cx="719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31865" name="Text Box 121"/>
          <p:cNvSpPr txBox="1">
            <a:spLocks noChangeArrowheads="1"/>
          </p:cNvSpPr>
          <p:nvPr/>
        </p:nvSpPr>
        <p:spPr bwMode="auto">
          <a:xfrm>
            <a:off x="2195513" y="1906785"/>
            <a:ext cx="7191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31866" name="Text Box 122"/>
          <p:cNvSpPr txBox="1">
            <a:spLocks noChangeArrowheads="1"/>
          </p:cNvSpPr>
          <p:nvPr/>
        </p:nvSpPr>
        <p:spPr bwMode="auto">
          <a:xfrm>
            <a:off x="4008438" y="1894085"/>
            <a:ext cx="7191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</p:txBody>
      </p:sp>
      <p:sp>
        <p:nvSpPr>
          <p:cNvPr id="31867" name="Text Box 123"/>
          <p:cNvSpPr txBox="1">
            <a:spLocks noChangeArrowheads="1"/>
          </p:cNvSpPr>
          <p:nvPr/>
        </p:nvSpPr>
        <p:spPr bwMode="auto">
          <a:xfrm>
            <a:off x="5580063" y="1906785"/>
            <a:ext cx="7191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31868" name="Text Box 124"/>
          <p:cNvSpPr txBox="1">
            <a:spLocks noChangeArrowheads="1"/>
          </p:cNvSpPr>
          <p:nvPr/>
        </p:nvSpPr>
        <p:spPr bwMode="auto">
          <a:xfrm>
            <a:off x="7524750" y="1906785"/>
            <a:ext cx="719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</p:txBody>
      </p:sp>
      <p:sp>
        <p:nvSpPr>
          <p:cNvPr id="31869" name="Text Box 125"/>
          <p:cNvSpPr txBox="1">
            <a:spLocks noChangeArrowheads="1"/>
          </p:cNvSpPr>
          <p:nvPr/>
        </p:nvSpPr>
        <p:spPr bwMode="auto">
          <a:xfrm>
            <a:off x="468313" y="4868118"/>
            <a:ext cx="7191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</a:p>
        </p:txBody>
      </p:sp>
      <p:sp>
        <p:nvSpPr>
          <p:cNvPr id="31870" name="Text Box 126"/>
          <p:cNvSpPr txBox="1">
            <a:spLocks noChangeArrowheads="1"/>
          </p:cNvSpPr>
          <p:nvPr/>
        </p:nvSpPr>
        <p:spPr bwMode="auto">
          <a:xfrm>
            <a:off x="2000250" y="4860181"/>
            <a:ext cx="719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31871" name="Text Box 127"/>
          <p:cNvSpPr txBox="1">
            <a:spLocks noChangeArrowheads="1"/>
          </p:cNvSpPr>
          <p:nvPr/>
        </p:nvSpPr>
        <p:spPr bwMode="auto">
          <a:xfrm>
            <a:off x="3492500" y="4868118"/>
            <a:ext cx="719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31872" name="Text Box 128"/>
          <p:cNvSpPr txBox="1">
            <a:spLocks noChangeArrowheads="1"/>
          </p:cNvSpPr>
          <p:nvPr/>
        </p:nvSpPr>
        <p:spPr bwMode="auto">
          <a:xfrm>
            <a:off x="5076825" y="4855418"/>
            <a:ext cx="719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31873" name="Text Box 129"/>
          <p:cNvSpPr txBox="1">
            <a:spLocks noChangeArrowheads="1"/>
          </p:cNvSpPr>
          <p:nvPr/>
        </p:nvSpPr>
        <p:spPr bwMode="auto">
          <a:xfrm>
            <a:off x="6732588" y="4868118"/>
            <a:ext cx="7191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  <p:sp>
        <p:nvSpPr>
          <p:cNvPr id="31874" name="Text Box 130"/>
          <p:cNvSpPr txBox="1">
            <a:spLocks noChangeArrowheads="1"/>
          </p:cNvSpPr>
          <p:nvPr/>
        </p:nvSpPr>
        <p:spPr bwMode="auto">
          <a:xfrm>
            <a:off x="8101013" y="4868118"/>
            <a:ext cx="7191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31875" name="Text Box 131"/>
          <p:cNvSpPr txBox="1">
            <a:spLocks noChangeArrowheads="1"/>
          </p:cNvSpPr>
          <p:nvPr/>
        </p:nvSpPr>
        <p:spPr bwMode="auto">
          <a:xfrm>
            <a:off x="2484438" y="2925018"/>
            <a:ext cx="3384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10 000 000 =</a:t>
            </a:r>
            <a:r>
              <a:rPr lang="ru-RU" dirty="0"/>
              <a:t> </a:t>
            </a:r>
          </a:p>
        </p:txBody>
      </p:sp>
      <p:sp>
        <p:nvSpPr>
          <p:cNvPr id="31876" name="Text Box 132"/>
          <p:cNvSpPr txBox="1">
            <a:spLocks noChangeArrowheads="1"/>
          </p:cNvSpPr>
          <p:nvPr/>
        </p:nvSpPr>
        <p:spPr bwMode="auto">
          <a:xfrm>
            <a:off x="5508625" y="2915493"/>
            <a:ext cx="936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endParaRPr lang="ru-RU" dirty="0"/>
          </a:p>
        </p:txBody>
      </p:sp>
      <p:sp>
        <p:nvSpPr>
          <p:cNvPr id="31877" name="Text Box 133"/>
          <p:cNvSpPr txBox="1">
            <a:spLocks noChangeArrowheads="1"/>
          </p:cNvSpPr>
          <p:nvPr/>
        </p:nvSpPr>
        <p:spPr bwMode="auto">
          <a:xfrm>
            <a:off x="6042025" y="2737693"/>
            <a:ext cx="720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31878" name="Text Box 134"/>
          <p:cNvSpPr txBox="1">
            <a:spLocks noChangeArrowheads="1"/>
          </p:cNvSpPr>
          <p:nvPr/>
        </p:nvSpPr>
        <p:spPr bwMode="auto">
          <a:xfrm>
            <a:off x="2051720" y="5886797"/>
            <a:ext cx="36004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100 000 000 =</a:t>
            </a:r>
            <a:r>
              <a:rPr lang="ru-RU" sz="4400" dirty="0"/>
              <a:t> </a:t>
            </a:r>
          </a:p>
        </p:txBody>
      </p:sp>
      <p:sp>
        <p:nvSpPr>
          <p:cNvPr id="31879" name="Text Box 135"/>
          <p:cNvSpPr txBox="1">
            <a:spLocks noChangeArrowheads="1"/>
          </p:cNvSpPr>
          <p:nvPr/>
        </p:nvSpPr>
        <p:spPr bwMode="auto">
          <a:xfrm>
            <a:off x="5508625" y="5877272"/>
            <a:ext cx="9366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endParaRPr lang="ru-RU" sz="4400"/>
          </a:p>
        </p:txBody>
      </p:sp>
      <p:sp>
        <p:nvSpPr>
          <p:cNvPr id="31880" name="Text Box 136"/>
          <p:cNvSpPr txBox="1">
            <a:spLocks noChangeArrowheads="1"/>
          </p:cNvSpPr>
          <p:nvPr/>
        </p:nvSpPr>
        <p:spPr bwMode="auto">
          <a:xfrm>
            <a:off x="6042025" y="5852368"/>
            <a:ext cx="720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300" fill="hold"/>
                                        <p:tgtEl>
                                          <p:spTgt spid="3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300" fill="hold"/>
                                        <p:tgtEl>
                                          <p:spTgt spid="3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" fill="hold"/>
                                        <p:tgtEl>
                                          <p:spTgt spid="3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" fill="hold"/>
                                        <p:tgtEl>
                                          <p:spTgt spid="3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"/>
                            </p:stCondLst>
                            <p:childTnLst>
                              <p:par>
                                <p:cTn id="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00" fill="hold"/>
                                        <p:tgtEl>
                                          <p:spTgt spid="3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00" fill="hold"/>
                                        <p:tgtEl>
                                          <p:spTgt spid="3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300" fill="hold"/>
                                        <p:tgtEl>
                                          <p:spTgt spid="31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" fill="hold"/>
                                        <p:tgtEl>
                                          <p:spTgt spid="3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300" fill="hold"/>
                                        <p:tgtEl>
                                          <p:spTgt spid="31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300" fill="hold"/>
                                        <p:tgtEl>
                                          <p:spTgt spid="31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300" fill="hold"/>
                                        <p:tgtEl>
                                          <p:spTgt spid="3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300" fill="hold"/>
                                        <p:tgtEl>
                                          <p:spTgt spid="3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300" fill="hold"/>
                                        <p:tgtEl>
                                          <p:spTgt spid="31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300" fill="hold"/>
                                        <p:tgtEl>
                                          <p:spTgt spid="3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"/>
                            </p:stCondLst>
                            <p:childTnLst>
                              <p:par>
                                <p:cTn id="1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300" fill="hold"/>
                                        <p:tgtEl>
                                          <p:spTgt spid="31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300" fill="hold"/>
                                        <p:tgtEl>
                                          <p:spTgt spid="31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00"/>
                            </p:stCondLst>
                            <p:childTnLst>
                              <p:par>
                                <p:cTn id="1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300" fill="hold"/>
                                        <p:tgtEl>
                                          <p:spTgt spid="31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300" fill="hold"/>
                                        <p:tgtEl>
                                          <p:spTgt spid="31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00"/>
                            </p:stCondLst>
                            <p:childTnLst>
                              <p:par>
                                <p:cTn id="12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300" fill="hold"/>
                                        <p:tgtEl>
                                          <p:spTgt spid="31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300" fill="hold"/>
                                        <p:tgtEl>
                                          <p:spTgt spid="3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300" fill="hold"/>
                                        <p:tgtEl>
                                          <p:spTgt spid="31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300" fill="hold"/>
                                        <p:tgtEl>
                                          <p:spTgt spid="31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00"/>
                            </p:stCondLst>
                            <p:childTnLst>
                              <p:par>
                                <p:cTn id="14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1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1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31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50"/>
                            </p:stCondLst>
                            <p:childTnLst>
                              <p:par>
                                <p:cTn id="1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1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1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1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1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 tmFilter="0,0; .5, 1; 1, 1"/>
                                        <p:tgtEl>
                                          <p:spTgt spid="3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1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1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1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 tmFilter="0,0; .5, 1; 1, 1"/>
                                        <p:tgtEl>
                                          <p:spTgt spid="31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50"/>
                            </p:stCondLst>
                            <p:childTnLst>
                              <p:par>
                                <p:cTn id="17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1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1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1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1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 tmFilter="0,0; .5, 1; 1, 1"/>
                                        <p:tgtEl>
                                          <p:spTgt spid="31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1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1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 tmFilter="0,0; .5, 1; 1, 1"/>
                                        <p:tgtEl>
                                          <p:spTgt spid="3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20" grpId="0"/>
      <p:bldP spid="31822" grpId="0"/>
      <p:bldP spid="31826" grpId="0"/>
      <p:bldP spid="31830" grpId="0"/>
      <p:bldP spid="31831" grpId="0"/>
      <p:bldP spid="31836" grpId="0"/>
      <p:bldP spid="31838" grpId="0"/>
      <p:bldP spid="31841" grpId="0"/>
      <p:bldP spid="31842" grpId="0"/>
      <p:bldP spid="31843" grpId="0"/>
      <p:bldP spid="31847" grpId="0"/>
      <p:bldP spid="31853" grpId="0"/>
      <p:bldP spid="31854" grpId="0"/>
      <p:bldP spid="31855" grpId="0"/>
      <p:bldP spid="31856" grpId="0"/>
      <p:bldP spid="31857" grpId="0"/>
      <p:bldP spid="31858" grpId="0"/>
      <p:bldP spid="31859" grpId="0"/>
      <p:bldP spid="31860" grpId="0"/>
      <p:bldP spid="31861" grpId="0"/>
      <p:bldP spid="31862" grpId="0"/>
      <p:bldP spid="31864" grpId="0"/>
      <p:bldP spid="31865" grpId="0"/>
      <p:bldP spid="31866" grpId="0"/>
      <p:bldP spid="31867" grpId="0"/>
      <p:bldP spid="31868" grpId="0"/>
      <p:bldP spid="31869" grpId="0"/>
      <p:bldP spid="31870" grpId="0"/>
      <p:bldP spid="31871" grpId="0"/>
      <p:bldP spid="31872" grpId="0"/>
      <p:bldP spid="31873" grpId="0"/>
      <p:bldP spid="31874" grpId="0"/>
      <p:bldP spid="31877" grpId="0"/>
      <p:bldP spid="318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vinilable.ru/image/cache/data-kak-est-planety-soln-sistt1-650x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81" y="1584176"/>
            <a:ext cx="5229199" cy="52292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64088" y="1334258"/>
          <a:ext cx="3635896" cy="5407110"/>
        </p:xfrm>
        <a:graphic>
          <a:graphicData uri="http://schemas.openxmlformats.org/drawingml/2006/table">
            <a:tbl>
              <a:tblPr/>
              <a:tblGrid>
                <a:gridCol w="1937938"/>
                <a:gridCol w="1697958"/>
              </a:tblGrid>
              <a:tr h="697625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Расстояние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510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Венера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1,082 · 10</a:t>
                      </a:r>
                      <a:r>
                        <a:rPr lang="ru-RU" sz="2400" b="1" baseline="30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510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1,495 · 10</a:t>
                      </a:r>
                      <a:r>
                        <a:rPr lang="ru-RU" sz="2400" b="1" baseline="30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510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Меркурий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5,790 · 10</a:t>
                      </a:r>
                      <a:r>
                        <a:rPr lang="ru-RU" sz="2400" b="1" baseline="30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510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2,280 · 10</a:t>
                      </a:r>
                      <a:r>
                        <a:rPr lang="ru-RU" sz="2400" b="1" baseline="30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510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Нептун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4,497 · 10</a:t>
                      </a:r>
                      <a:r>
                        <a:rPr lang="ru-RU" sz="2400" b="1" baseline="30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510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Плутон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5,947 · 10</a:t>
                      </a:r>
                      <a:r>
                        <a:rPr lang="ru-RU" sz="2400" b="1" baseline="30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510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Сатурн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1,427 · 10</a:t>
                      </a:r>
                      <a:r>
                        <a:rPr lang="ru-RU" sz="2400" b="1" baseline="30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510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2,871 · 10</a:t>
                      </a:r>
                      <a:r>
                        <a:rPr lang="ru-RU" sz="2400" b="1" baseline="30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510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Юпитер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7,781 · 10</a:t>
                      </a:r>
                      <a:r>
                        <a:rPr lang="ru-RU" sz="2400" b="1" baseline="30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07504" y="188640"/>
            <a:ext cx="8892480" cy="774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Расположите планеты в порядке удаления их от Солнца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idsvisitor.com/media/event_images/af/b0/afb02128e9866d5ca304433b46b21854fd0dd4f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45000">
              <a:schemeClr val="accent2">
                <a:lumMod val="40000"/>
                <a:lumOff val="60000"/>
              </a:schemeClr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1340768"/>
            <a:ext cx="777686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п.8.3; № 603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Придумать задачи из различных областей знаний (химия, физика, астрономия, биология), где фигурируют числа, записанные в стандартном виде.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spect="1" noChangeArrowheads="1"/>
          </p:cNvSpPr>
          <p:nvPr/>
        </p:nvSpPr>
        <p:spPr bwMode="auto">
          <a:xfrm>
            <a:off x="341313" y="852188"/>
            <a:ext cx="1079500" cy="10795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6738" y="1077613"/>
            <a:ext cx="539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4" name="Rectangle 4"/>
          <p:cNvSpPr>
            <a:spLocks noChangeAspect="1" noChangeArrowheads="1"/>
          </p:cNvSpPr>
          <p:nvPr/>
        </p:nvSpPr>
        <p:spPr bwMode="auto">
          <a:xfrm>
            <a:off x="1420813" y="852188"/>
            <a:ext cx="1079500" cy="10795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00338" y="1034751"/>
            <a:ext cx="62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6" name="Rectangle 6"/>
          <p:cNvSpPr>
            <a:spLocks noChangeAspect="1" noChangeArrowheads="1"/>
          </p:cNvSpPr>
          <p:nvPr/>
        </p:nvSpPr>
        <p:spPr bwMode="auto">
          <a:xfrm>
            <a:off x="2501900" y="852188"/>
            <a:ext cx="1079500" cy="10795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092950" y="1026813"/>
            <a:ext cx="539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</a:p>
        </p:txBody>
      </p:sp>
      <p:sp>
        <p:nvSpPr>
          <p:cNvPr id="8" name="Rectangle 8"/>
          <p:cNvSpPr>
            <a:spLocks noChangeAspect="1" noChangeArrowheads="1"/>
          </p:cNvSpPr>
          <p:nvPr/>
        </p:nvSpPr>
        <p:spPr bwMode="auto">
          <a:xfrm>
            <a:off x="3581400" y="852188"/>
            <a:ext cx="1079500" cy="10795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897438" y="1039513"/>
            <a:ext cx="6302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</a:t>
            </a:r>
          </a:p>
        </p:txBody>
      </p:sp>
      <p:sp>
        <p:nvSpPr>
          <p:cNvPr id="10" name="Rectangle 10"/>
          <p:cNvSpPr>
            <a:spLocks noChangeAspect="1" noChangeArrowheads="1"/>
          </p:cNvSpPr>
          <p:nvPr/>
        </p:nvSpPr>
        <p:spPr bwMode="auto">
          <a:xfrm>
            <a:off x="4662488" y="852188"/>
            <a:ext cx="1079500" cy="10795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805238" y="1055388"/>
            <a:ext cx="674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741988" y="852188"/>
            <a:ext cx="1079500" cy="10795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967413" y="1031576"/>
            <a:ext cx="539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14" name="Rectangle 14"/>
          <p:cNvSpPr>
            <a:spLocks noChangeAspect="1" noChangeArrowheads="1"/>
          </p:cNvSpPr>
          <p:nvPr/>
        </p:nvSpPr>
        <p:spPr bwMode="auto">
          <a:xfrm>
            <a:off x="6821488" y="852188"/>
            <a:ext cx="1079500" cy="10795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170863" y="1017288"/>
            <a:ext cx="539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</a:t>
            </a:r>
          </a:p>
        </p:txBody>
      </p:sp>
      <p:sp>
        <p:nvSpPr>
          <p:cNvPr id="16" name="Rectangle 16"/>
          <p:cNvSpPr>
            <a:spLocks noChangeAspect="1" noChangeArrowheads="1"/>
          </p:cNvSpPr>
          <p:nvPr/>
        </p:nvSpPr>
        <p:spPr bwMode="auto">
          <a:xfrm>
            <a:off x="341313" y="1931688"/>
            <a:ext cx="1079500" cy="10795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Rectangle 17"/>
          <p:cNvSpPr>
            <a:spLocks noChangeAspect="1" noChangeArrowheads="1"/>
          </p:cNvSpPr>
          <p:nvPr/>
        </p:nvSpPr>
        <p:spPr bwMode="auto">
          <a:xfrm>
            <a:off x="1420813" y="1931688"/>
            <a:ext cx="1079500" cy="10795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Rectangle 18"/>
          <p:cNvSpPr>
            <a:spLocks noChangeAspect="1" noChangeArrowheads="1"/>
          </p:cNvSpPr>
          <p:nvPr/>
        </p:nvSpPr>
        <p:spPr bwMode="auto">
          <a:xfrm>
            <a:off x="2484438" y="1928513"/>
            <a:ext cx="1079500" cy="10795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Rectangle 19"/>
          <p:cNvSpPr>
            <a:spLocks noChangeAspect="1" noChangeArrowheads="1"/>
          </p:cNvSpPr>
          <p:nvPr/>
        </p:nvSpPr>
        <p:spPr bwMode="auto">
          <a:xfrm>
            <a:off x="3582988" y="1931688"/>
            <a:ext cx="1079500" cy="10795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Rectangle 20"/>
          <p:cNvSpPr>
            <a:spLocks noChangeAspect="1" noChangeArrowheads="1"/>
          </p:cNvSpPr>
          <p:nvPr/>
        </p:nvSpPr>
        <p:spPr bwMode="auto">
          <a:xfrm>
            <a:off x="4662488" y="1931688"/>
            <a:ext cx="1079500" cy="10795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5741988" y="1931688"/>
            <a:ext cx="1079500" cy="10795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2"/>
          <p:cNvSpPr>
            <a:spLocks noChangeAspect="1" noChangeArrowheads="1"/>
          </p:cNvSpPr>
          <p:nvPr/>
        </p:nvSpPr>
        <p:spPr bwMode="auto">
          <a:xfrm>
            <a:off x="6823075" y="1933276"/>
            <a:ext cx="1079500" cy="10795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3" name="Group 121"/>
          <p:cNvGraphicFramePr>
            <a:graphicFrameLocks/>
          </p:cNvGraphicFramePr>
          <p:nvPr/>
        </p:nvGraphicFramePr>
        <p:xfrm>
          <a:off x="95250" y="3236613"/>
          <a:ext cx="8937625" cy="3360739"/>
        </p:xfrm>
        <a:graphic>
          <a:graphicData uri="http://schemas.openxmlformats.org/drawingml/2006/table">
            <a:tbl>
              <a:tblPr/>
              <a:tblGrid>
                <a:gridCol w="3165475"/>
                <a:gridCol w="1023938"/>
                <a:gridCol w="3760787"/>
                <a:gridCol w="987425"/>
              </a:tblGrid>
              <a:tr h="1081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1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8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3505200" y="5660726"/>
            <a:ext cx="539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</a:p>
        </p:txBody>
      </p: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3505200" y="4487563"/>
            <a:ext cx="539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</a:t>
            </a:r>
          </a:p>
        </p:txBody>
      </p: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3527425" y="3393776"/>
            <a:ext cx="539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8208963" y="4543126"/>
            <a:ext cx="539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</a:t>
            </a:r>
          </a:p>
        </p:txBody>
      </p:sp>
      <p:sp>
        <p:nvSpPr>
          <p:cNvPr id="28" name="Text Box 49"/>
          <p:cNvSpPr txBox="1">
            <a:spLocks noChangeArrowheads="1"/>
          </p:cNvSpPr>
          <p:nvPr/>
        </p:nvSpPr>
        <p:spPr bwMode="auto">
          <a:xfrm>
            <a:off x="8188325" y="3417588"/>
            <a:ext cx="58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8207375" y="5667076"/>
            <a:ext cx="539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</a:p>
        </p:txBody>
      </p:sp>
      <p:sp>
        <p:nvSpPr>
          <p:cNvPr id="30" name="Text Box 51"/>
          <p:cNvSpPr txBox="1">
            <a:spLocks noChangeArrowheads="1"/>
          </p:cNvSpPr>
          <p:nvPr/>
        </p:nvSpPr>
        <p:spPr bwMode="auto">
          <a:xfrm>
            <a:off x="5505450" y="5757563"/>
            <a:ext cx="585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</a:p>
        </p:txBody>
      </p:sp>
      <p:sp>
        <p:nvSpPr>
          <p:cNvPr id="31" name="Text Box 52"/>
          <p:cNvSpPr txBox="1">
            <a:spLocks noChangeArrowheads="1"/>
          </p:cNvSpPr>
          <p:nvPr/>
        </p:nvSpPr>
        <p:spPr bwMode="auto">
          <a:xfrm>
            <a:off x="6300788" y="4601863"/>
            <a:ext cx="585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</a:p>
        </p:txBody>
      </p:sp>
      <p:sp>
        <p:nvSpPr>
          <p:cNvPr id="32" name="Text Box 53"/>
          <p:cNvSpPr txBox="1">
            <a:spLocks noChangeArrowheads="1"/>
          </p:cNvSpPr>
          <p:nvPr/>
        </p:nvSpPr>
        <p:spPr bwMode="auto">
          <a:xfrm>
            <a:off x="5911850" y="5632151"/>
            <a:ext cx="92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33" name="Text Box 54"/>
          <p:cNvSpPr txBox="1">
            <a:spLocks noChangeArrowheads="1"/>
          </p:cNvSpPr>
          <p:nvPr/>
        </p:nvSpPr>
        <p:spPr bwMode="auto">
          <a:xfrm>
            <a:off x="2311400" y="3525538"/>
            <a:ext cx="43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</a:p>
        </p:txBody>
      </p:sp>
      <p:sp>
        <p:nvSpPr>
          <p:cNvPr id="34" name="Text Box 55"/>
          <p:cNvSpPr txBox="1">
            <a:spLocks noChangeArrowheads="1"/>
          </p:cNvSpPr>
          <p:nvPr/>
        </p:nvSpPr>
        <p:spPr bwMode="auto">
          <a:xfrm>
            <a:off x="1808163" y="3596976"/>
            <a:ext cx="5857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</a:p>
        </p:txBody>
      </p:sp>
      <p:sp>
        <p:nvSpPr>
          <p:cNvPr id="35" name="Text Box 56"/>
          <p:cNvSpPr txBox="1">
            <a:spLocks noChangeArrowheads="1"/>
          </p:cNvSpPr>
          <p:nvPr/>
        </p:nvSpPr>
        <p:spPr bwMode="auto">
          <a:xfrm>
            <a:off x="1751013" y="4817763"/>
            <a:ext cx="450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</a:p>
        </p:txBody>
      </p:sp>
      <p:sp>
        <p:nvSpPr>
          <p:cNvPr id="36" name="Text Box 57"/>
          <p:cNvSpPr txBox="1">
            <a:spLocks noChangeArrowheads="1"/>
          </p:cNvSpPr>
          <p:nvPr/>
        </p:nvSpPr>
        <p:spPr bwMode="auto">
          <a:xfrm>
            <a:off x="2324100" y="4733626"/>
            <a:ext cx="792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37" name="Text Box 58"/>
          <p:cNvSpPr txBox="1">
            <a:spLocks noChangeArrowheads="1"/>
          </p:cNvSpPr>
          <p:nvPr/>
        </p:nvSpPr>
        <p:spPr bwMode="auto">
          <a:xfrm>
            <a:off x="150813" y="3525538"/>
            <a:ext cx="1944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   ∙  3</a:t>
            </a:r>
          </a:p>
        </p:txBody>
      </p:sp>
      <p:sp>
        <p:nvSpPr>
          <p:cNvPr id="38" name="Text Box 59"/>
          <p:cNvSpPr txBox="1">
            <a:spLocks noChangeArrowheads="1"/>
          </p:cNvSpPr>
          <p:nvPr/>
        </p:nvSpPr>
        <p:spPr bwMode="auto">
          <a:xfrm>
            <a:off x="2168525" y="5829001"/>
            <a:ext cx="5857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r>
              <a:rPr lang="ru-RU" sz="3200">
                <a:solidFill>
                  <a:srgbClr val="FF00FF"/>
                </a:solidFill>
              </a:rPr>
              <a:t> </a:t>
            </a:r>
          </a:p>
        </p:txBody>
      </p:sp>
      <p:sp>
        <p:nvSpPr>
          <p:cNvPr id="39" name="Text Box 60"/>
          <p:cNvSpPr txBox="1">
            <a:spLocks noChangeArrowheads="1"/>
          </p:cNvSpPr>
          <p:nvPr/>
        </p:nvSpPr>
        <p:spPr bwMode="auto">
          <a:xfrm>
            <a:off x="4356100" y="5686126"/>
            <a:ext cx="1169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0,1</a:t>
            </a:r>
          </a:p>
        </p:txBody>
      </p:sp>
      <p:sp>
        <p:nvSpPr>
          <p:cNvPr id="40" name="Text Box 61"/>
          <p:cNvSpPr txBox="1">
            <a:spLocks noChangeArrowheads="1"/>
          </p:cNvSpPr>
          <p:nvPr/>
        </p:nvSpPr>
        <p:spPr bwMode="auto">
          <a:xfrm>
            <a:off x="5119688" y="5541663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</a:p>
        </p:txBody>
      </p:sp>
      <p:sp>
        <p:nvSpPr>
          <p:cNvPr id="41" name="Text Box 62"/>
          <p:cNvSpPr txBox="1">
            <a:spLocks noChangeArrowheads="1"/>
          </p:cNvSpPr>
          <p:nvPr/>
        </p:nvSpPr>
        <p:spPr bwMode="auto">
          <a:xfrm>
            <a:off x="61913" y="4722513"/>
            <a:ext cx="1709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   ∙</a:t>
            </a:r>
            <a:r>
              <a:rPr lang="ru-RU" sz="4000"/>
              <a:t> </a:t>
            </a:r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42" name="Text Box 63"/>
          <p:cNvSpPr txBox="1">
            <a:spLocks noChangeArrowheads="1"/>
          </p:cNvSpPr>
          <p:nvPr/>
        </p:nvSpPr>
        <p:spPr bwMode="auto">
          <a:xfrm>
            <a:off x="34925" y="5757563"/>
            <a:ext cx="2420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10 ∙10 ∙10</a:t>
            </a:r>
          </a:p>
        </p:txBody>
      </p:sp>
      <p:sp>
        <p:nvSpPr>
          <p:cNvPr id="43" name="Text Box 64"/>
          <p:cNvSpPr txBox="1">
            <a:spLocks noChangeArrowheads="1"/>
          </p:cNvSpPr>
          <p:nvPr/>
        </p:nvSpPr>
        <p:spPr bwMode="auto">
          <a:xfrm>
            <a:off x="519113" y="5622626"/>
            <a:ext cx="31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44" name="Text Box 65"/>
          <p:cNvSpPr txBox="1">
            <a:spLocks noChangeArrowheads="1"/>
          </p:cNvSpPr>
          <p:nvPr/>
        </p:nvSpPr>
        <p:spPr bwMode="auto">
          <a:xfrm>
            <a:off x="1290638" y="5613101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-3</a:t>
            </a:r>
          </a:p>
        </p:txBody>
      </p:sp>
      <p:grpSp>
        <p:nvGrpSpPr>
          <p:cNvPr id="45" name="Group 67"/>
          <p:cNvGrpSpPr>
            <a:grpSpLocks/>
          </p:cNvGrpSpPr>
          <p:nvPr/>
        </p:nvGrpSpPr>
        <p:grpSpPr bwMode="auto">
          <a:xfrm>
            <a:off x="2166938" y="5397201"/>
            <a:ext cx="811212" cy="671512"/>
            <a:chOff x="3163" y="2511"/>
            <a:chExt cx="397" cy="374"/>
          </a:xfrm>
        </p:grpSpPr>
        <p:sp>
          <p:nvSpPr>
            <p:cNvPr id="46" name="Text Box 68"/>
            <p:cNvSpPr txBox="1">
              <a:spLocks noChangeArrowheads="1"/>
            </p:cNvSpPr>
            <p:nvPr/>
          </p:nvSpPr>
          <p:spPr bwMode="auto">
            <a:xfrm>
              <a:off x="3163" y="2511"/>
              <a:ext cx="397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b="1" u="sng">
                <a:solidFill>
                  <a:srgbClr val="FFFFFF"/>
                </a:solidFill>
              </a:endParaRPr>
            </a:p>
          </p:txBody>
        </p:sp>
        <p:sp>
          <p:nvSpPr>
            <p:cNvPr id="47" name="Text Box 69"/>
            <p:cNvSpPr txBox="1">
              <a:spLocks noChangeArrowheads="1"/>
            </p:cNvSpPr>
            <p:nvPr/>
          </p:nvSpPr>
          <p:spPr bwMode="auto">
            <a:xfrm>
              <a:off x="3163" y="2681"/>
              <a:ext cx="22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b="1">
                <a:solidFill>
                  <a:srgbClr val="FFFFFF"/>
                </a:solidFill>
              </a:endParaRPr>
            </a:p>
          </p:txBody>
        </p:sp>
      </p:grpSp>
      <p:sp>
        <p:nvSpPr>
          <p:cNvPr id="48" name="Text Box 70"/>
          <p:cNvSpPr txBox="1">
            <a:spLocks noChangeArrowheads="1"/>
          </p:cNvSpPr>
          <p:nvPr/>
        </p:nvSpPr>
        <p:spPr bwMode="auto">
          <a:xfrm>
            <a:off x="2422525" y="5749626"/>
            <a:ext cx="107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0,1</a:t>
            </a:r>
          </a:p>
        </p:txBody>
      </p:sp>
      <p:sp>
        <p:nvSpPr>
          <p:cNvPr id="49" name="Text Box 72"/>
          <p:cNvSpPr txBox="1">
            <a:spLocks noChangeArrowheads="1"/>
          </p:cNvSpPr>
          <p:nvPr/>
        </p:nvSpPr>
        <p:spPr bwMode="auto">
          <a:xfrm>
            <a:off x="6889750" y="2084088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70C0"/>
                </a:solidFill>
              </a:rPr>
              <a:t>0,1</a:t>
            </a:r>
          </a:p>
        </p:txBody>
      </p:sp>
      <p:sp>
        <p:nvSpPr>
          <p:cNvPr id="50" name="Text Box 74"/>
          <p:cNvSpPr txBox="1">
            <a:spLocks noChangeArrowheads="1"/>
          </p:cNvSpPr>
          <p:nvPr/>
        </p:nvSpPr>
        <p:spPr bwMode="auto">
          <a:xfrm>
            <a:off x="4381500" y="3579513"/>
            <a:ext cx="2116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   :  2</a:t>
            </a: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1" name="Text Box 75"/>
          <p:cNvSpPr txBox="1">
            <a:spLocks noChangeArrowheads="1"/>
          </p:cNvSpPr>
          <p:nvPr/>
        </p:nvSpPr>
        <p:spPr bwMode="auto">
          <a:xfrm>
            <a:off x="6275388" y="3616026"/>
            <a:ext cx="5857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</a:p>
        </p:txBody>
      </p:sp>
      <p:sp>
        <p:nvSpPr>
          <p:cNvPr id="52" name="Text Box 76"/>
          <p:cNvSpPr txBox="1">
            <a:spLocks noChangeArrowheads="1"/>
          </p:cNvSpPr>
          <p:nvPr/>
        </p:nvSpPr>
        <p:spPr bwMode="auto">
          <a:xfrm>
            <a:off x="4741863" y="3490613"/>
            <a:ext cx="522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12</a:t>
            </a:r>
          </a:p>
        </p:txBody>
      </p:sp>
      <p:sp>
        <p:nvSpPr>
          <p:cNvPr id="53" name="Text Box 77"/>
          <p:cNvSpPr txBox="1">
            <a:spLocks noChangeArrowheads="1"/>
          </p:cNvSpPr>
          <p:nvPr/>
        </p:nvSpPr>
        <p:spPr bwMode="auto">
          <a:xfrm>
            <a:off x="5857875" y="3490613"/>
            <a:ext cx="630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-14</a:t>
            </a:r>
          </a:p>
        </p:txBody>
      </p:sp>
      <p:sp>
        <p:nvSpPr>
          <p:cNvPr id="54" name="Text Box 78"/>
          <p:cNvSpPr txBox="1">
            <a:spLocks noChangeArrowheads="1"/>
          </p:cNvSpPr>
          <p:nvPr/>
        </p:nvSpPr>
        <p:spPr bwMode="auto">
          <a:xfrm>
            <a:off x="1592263" y="3381076"/>
            <a:ext cx="31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</a:p>
        </p:txBody>
      </p:sp>
      <p:sp>
        <p:nvSpPr>
          <p:cNvPr id="55" name="Text Box 80"/>
          <p:cNvSpPr txBox="1">
            <a:spLocks noChangeArrowheads="1"/>
          </p:cNvSpPr>
          <p:nvPr/>
        </p:nvSpPr>
        <p:spPr bwMode="auto">
          <a:xfrm>
            <a:off x="6704013" y="3525538"/>
            <a:ext cx="1439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0,25</a:t>
            </a:r>
          </a:p>
        </p:txBody>
      </p:sp>
      <p:sp>
        <p:nvSpPr>
          <p:cNvPr id="56" name="Text Box 83"/>
          <p:cNvSpPr txBox="1">
            <a:spLocks noChangeArrowheads="1"/>
          </p:cNvSpPr>
          <p:nvPr/>
        </p:nvSpPr>
        <p:spPr bwMode="auto">
          <a:xfrm>
            <a:off x="4427538" y="4533601"/>
            <a:ext cx="2303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3   :  3</a:t>
            </a:r>
          </a:p>
        </p:txBody>
      </p:sp>
      <p:sp>
        <p:nvSpPr>
          <p:cNvPr id="57" name="Text Box 84"/>
          <p:cNvSpPr txBox="1">
            <a:spLocks noChangeArrowheads="1"/>
          </p:cNvSpPr>
          <p:nvPr/>
        </p:nvSpPr>
        <p:spPr bwMode="auto">
          <a:xfrm>
            <a:off x="4687888" y="4419301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-5</a:t>
            </a:r>
          </a:p>
        </p:txBody>
      </p:sp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5865813" y="4389138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-6</a:t>
            </a:r>
          </a:p>
        </p:txBody>
      </p:sp>
      <p:sp>
        <p:nvSpPr>
          <p:cNvPr id="59" name="Text Box 88"/>
          <p:cNvSpPr txBox="1">
            <a:spLocks noChangeArrowheads="1"/>
          </p:cNvSpPr>
          <p:nvPr/>
        </p:nvSpPr>
        <p:spPr bwMode="auto">
          <a:xfrm>
            <a:off x="6886575" y="4517726"/>
            <a:ext cx="898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60" name="Text Box 93"/>
          <p:cNvSpPr txBox="1">
            <a:spLocks noChangeArrowheads="1"/>
          </p:cNvSpPr>
          <p:nvPr/>
        </p:nvSpPr>
        <p:spPr bwMode="auto">
          <a:xfrm>
            <a:off x="2770188" y="2085676"/>
            <a:ext cx="6492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61" name="Text Box 95"/>
          <p:cNvSpPr txBox="1">
            <a:spLocks noChangeArrowheads="1"/>
          </p:cNvSpPr>
          <p:nvPr/>
        </p:nvSpPr>
        <p:spPr bwMode="auto">
          <a:xfrm>
            <a:off x="6030913" y="2085676"/>
            <a:ext cx="647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62" name="Text Box 97"/>
          <p:cNvSpPr txBox="1">
            <a:spLocks noChangeArrowheads="1"/>
          </p:cNvSpPr>
          <p:nvPr/>
        </p:nvSpPr>
        <p:spPr bwMode="auto">
          <a:xfrm>
            <a:off x="1303338" y="4546301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-14</a:t>
            </a:r>
          </a:p>
        </p:txBody>
      </p:sp>
      <p:sp>
        <p:nvSpPr>
          <p:cNvPr id="63" name="Text Box 98"/>
          <p:cNvSpPr txBox="1">
            <a:spLocks noChangeArrowheads="1"/>
          </p:cNvSpPr>
          <p:nvPr/>
        </p:nvSpPr>
        <p:spPr bwMode="auto">
          <a:xfrm>
            <a:off x="330200" y="4533601"/>
            <a:ext cx="611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</a:p>
        </p:txBody>
      </p:sp>
      <p:sp>
        <p:nvSpPr>
          <p:cNvPr id="64" name="Text Box 102"/>
          <p:cNvSpPr txBox="1">
            <a:spLocks noChangeArrowheads="1"/>
          </p:cNvSpPr>
          <p:nvPr/>
        </p:nvSpPr>
        <p:spPr bwMode="auto">
          <a:xfrm>
            <a:off x="8180388" y="2079326"/>
            <a:ext cx="568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65" name="Text Box 104"/>
          <p:cNvSpPr txBox="1">
            <a:spLocks noChangeArrowheads="1"/>
          </p:cNvSpPr>
          <p:nvPr/>
        </p:nvSpPr>
        <p:spPr bwMode="auto">
          <a:xfrm>
            <a:off x="3533775" y="2114251"/>
            <a:ext cx="1227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0070C0"/>
                </a:solidFill>
              </a:rPr>
              <a:t>0,25</a:t>
            </a:r>
          </a:p>
        </p:txBody>
      </p:sp>
      <p:sp>
        <p:nvSpPr>
          <p:cNvPr id="66" name="Text Box 108"/>
          <p:cNvSpPr txBox="1">
            <a:spLocks noChangeArrowheads="1"/>
          </p:cNvSpPr>
          <p:nvPr/>
        </p:nvSpPr>
        <p:spPr bwMode="auto">
          <a:xfrm>
            <a:off x="4932363" y="2085676"/>
            <a:ext cx="504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67" name="Text Box 112"/>
          <p:cNvSpPr txBox="1">
            <a:spLocks noChangeArrowheads="1"/>
          </p:cNvSpPr>
          <p:nvPr/>
        </p:nvSpPr>
        <p:spPr bwMode="auto">
          <a:xfrm>
            <a:off x="457200" y="2085676"/>
            <a:ext cx="836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68" name="Rectangle 114"/>
          <p:cNvSpPr>
            <a:spLocks noChangeAspect="1" noChangeArrowheads="1"/>
          </p:cNvSpPr>
          <p:nvPr/>
        </p:nvSpPr>
        <p:spPr bwMode="auto">
          <a:xfrm>
            <a:off x="7902575" y="852188"/>
            <a:ext cx="1079500" cy="10795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" name="Rectangle 115"/>
          <p:cNvSpPr>
            <a:spLocks noChangeAspect="1" noChangeArrowheads="1"/>
          </p:cNvSpPr>
          <p:nvPr/>
        </p:nvSpPr>
        <p:spPr bwMode="auto">
          <a:xfrm>
            <a:off x="7902575" y="1931688"/>
            <a:ext cx="1079500" cy="10795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" name="Text Box 116"/>
          <p:cNvSpPr txBox="1">
            <a:spLocks noChangeArrowheads="1"/>
          </p:cNvSpPr>
          <p:nvPr/>
        </p:nvSpPr>
        <p:spPr bwMode="auto">
          <a:xfrm>
            <a:off x="439738" y="3381076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-6</a:t>
            </a:r>
          </a:p>
        </p:txBody>
      </p:sp>
      <p:sp>
        <p:nvSpPr>
          <p:cNvPr id="71" name="Text Box 117"/>
          <p:cNvSpPr txBox="1">
            <a:spLocks noChangeArrowheads="1"/>
          </p:cNvSpPr>
          <p:nvPr/>
        </p:nvSpPr>
        <p:spPr bwMode="auto">
          <a:xfrm>
            <a:off x="1679575" y="1095076"/>
            <a:ext cx="539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</a:t>
            </a:r>
          </a:p>
        </p:txBody>
      </p:sp>
      <p:sp>
        <p:nvSpPr>
          <p:cNvPr id="72" name="Text Box 119"/>
          <p:cNvSpPr txBox="1">
            <a:spLocks noChangeArrowheads="1"/>
          </p:cNvSpPr>
          <p:nvPr/>
        </p:nvSpPr>
        <p:spPr bwMode="auto">
          <a:xfrm>
            <a:off x="1692275" y="2085676"/>
            <a:ext cx="568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73" name="Text Box 120"/>
          <p:cNvSpPr txBox="1">
            <a:spLocks noChangeArrowheads="1"/>
          </p:cNvSpPr>
          <p:nvPr/>
        </p:nvSpPr>
        <p:spPr bwMode="auto">
          <a:xfrm>
            <a:off x="2022475" y="5613101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32" grpId="0"/>
      <p:bldP spid="33" grpId="0"/>
      <p:bldP spid="36" grpId="0"/>
      <p:bldP spid="48" grpId="0"/>
      <p:bldP spid="49" grpId="0"/>
      <p:bldP spid="55" grpId="0"/>
      <p:bldP spid="59" grpId="0"/>
      <p:bldP spid="60" grpId="0"/>
      <p:bldP spid="61" grpId="0"/>
      <p:bldP spid="64" grpId="0"/>
      <p:bldP spid="65" grpId="0"/>
      <p:bldP spid="66" grpId="0"/>
      <p:bldP spid="67" grpId="0"/>
      <p:bldP spid="71" grpId="0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9024" y="908720"/>
            <a:ext cx="8784976" cy="142617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sng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Стандарт </a:t>
            </a: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(от англ. – </a:t>
            </a:r>
            <a:r>
              <a: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standard</a:t>
            </a: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</a:t>
            </a: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(универсальный энциклопедический словарь)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6470" y="2492896"/>
            <a:ext cx="8927530" cy="367201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4800" b="1" u="none" strike="noStrike" kern="1200" cap="none" spc="0" normalizeH="0" baseline="0" noProof="0" dirty="0" smtClean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ru-RU" sz="48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образец, эталон, модель,</a:t>
            </a:r>
            <a:r>
              <a:rPr kumimoji="0" lang="ru-RU" sz="4800" b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4800" b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которым сопоставляются,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4800" b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сравниваются подобные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4800" b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объекты, процессы.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15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6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827584" y="1340768"/>
            <a:ext cx="7848872" cy="19432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Стандартный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275856" y="3356992"/>
            <a:ext cx="2880320" cy="129614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вид</a:t>
            </a: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771800" y="4725144"/>
            <a:ext cx="4104456" cy="1296541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числа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1700808"/>
          <a:ext cx="8424936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2592288"/>
                <a:gridCol w="2376264"/>
              </a:tblGrid>
              <a:tr h="170317"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Выполните умножение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Представьте выражение в виде степени с основанием   10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611560" y="620688"/>
            <a:ext cx="7776864" cy="1152128"/>
          </a:xfrm>
          <a:prstGeom prst="rect">
            <a:avLst/>
          </a:prstGeom>
        </p:spPr>
        <p:txBody>
          <a:bodyPr rtlCol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Устный счет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393305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1 000 000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443711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1 000 000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4941168"/>
            <a:ext cx="2249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1 000 000 000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5517232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0,0001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6021288"/>
            <a:ext cx="1351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0,00001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80312" y="3933056"/>
            <a:ext cx="66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80312" y="4437112"/>
            <a:ext cx="66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80312" y="6021288"/>
            <a:ext cx="744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-5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80312" y="5517232"/>
            <a:ext cx="744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-4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80312" y="4941168"/>
            <a:ext cx="66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8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67544" y="908720"/>
            <a:ext cx="828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u="sng" dirty="0">
                <a:solidFill>
                  <a:schemeClr val="tx2"/>
                </a:solidFill>
              </a:rPr>
              <a:t>Масса </a:t>
            </a:r>
            <a:r>
              <a:rPr lang="ru-RU" sz="5400" b="1" u="sng" dirty="0" smtClean="0">
                <a:solidFill>
                  <a:schemeClr val="tx2"/>
                </a:solidFill>
              </a:rPr>
              <a:t>Земли</a:t>
            </a:r>
            <a:endParaRPr lang="ru-RU" sz="5400" u="sng" dirty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1844824"/>
            <a:ext cx="8892480" cy="1080120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spc="-300" dirty="0" smtClean="0"/>
              <a:t>5 980 000 000 000 000 000 000 </a:t>
            </a:r>
            <a:r>
              <a:rPr lang="ru-RU" sz="4400" spc="-300" dirty="0" smtClean="0"/>
              <a:t>т. </a:t>
            </a:r>
            <a:r>
              <a:rPr kumimoji="0" lang="ru-RU" sz="4400" i="0" u="none" strike="noStrike" kern="1200" cap="none" spc="-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5400" b="0" i="0" u="none" strike="noStrike" kern="1200" cap="none" spc="-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        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67544" y="3284984"/>
            <a:ext cx="8280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u="sng" dirty="0" smtClean="0">
                <a:solidFill>
                  <a:schemeClr val="tx2"/>
                </a:solidFill>
              </a:rPr>
              <a:t>Размер вируса гриппа</a:t>
            </a:r>
            <a:r>
              <a:rPr lang="ru-RU" sz="5400" b="1" dirty="0" smtClean="0">
                <a:solidFill>
                  <a:schemeClr val="tx2"/>
                </a:solidFill>
              </a:rPr>
              <a:t>:  </a:t>
            </a:r>
            <a:r>
              <a:rPr lang="ru-RU" sz="5400" dirty="0" smtClean="0"/>
              <a:t>0,000000103 м.</a:t>
            </a:r>
            <a:endParaRPr lang="ru-RU" sz="54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805264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Удобно ли записывать числа в таком виде? 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67544" y="908720"/>
            <a:ext cx="828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u="sng" dirty="0">
                <a:solidFill>
                  <a:schemeClr val="tx2"/>
                </a:solidFill>
              </a:rPr>
              <a:t>Масса </a:t>
            </a:r>
            <a:r>
              <a:rPr lang="ru-RU" sz="5400" b="1" u="sng" dirty="0" smtClean="0">
                <a:solidFill>
                  <a:schemeClr val="tx2"/>
                </a:solidFill>
              </a:rPr>
              <a:t>Земли</a:t>
            </a:r>
            <a:endParaRPr lang="ru-RU" sz="5400" u="sng" dirty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1844824"/>
            <a:ext cx="8892480" cy="4680520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spc="-300" dirty="0" smtClean="0"/>
              <a:t>5 980 000 000 000 000 000 000 </a:t>
            </a:r>
            <a:r>
              <a:rPr lang="ru-RU" sz="4400" spc="-300" dirty="0" smtClean="0"/>
              <a:t>т. </a:t>
            </a:r>
          </a:p>
          <a:p>
            <a:pPr marL="274320" lvl="0" indent="-274320" algn="ctr">
              <a:lnSpc>
                <a:spcPct val="12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spc="-300" dirty="0" smtClean="0"/>
              <a:t> = </a:t>
            </a:r>
            <a:r>
              <a:rPr lang="ru-RU" sz="5400" dirty="0" smtClean="0"/>
              <a:t>598 • 10</a:t>
            </a:r>
            <a:r>
              <a:rPr lang="ru-RU" sz="5400" baseline="30000" dirty="0" smtClean="0"/>
              <a:t>19</a:t>
            </a:r>
            <a:r>
              <a:rPr lang="ru-RU" sz="5400" dirty="0" smtClean="0"/>
              <a:t>  т.</a:t>
            </a:r>
          </a:p>
          <a:p>
            <a:pPr marL="274320" lvl="0" indent="-274320" algn="ctr">
              <a:lnSpc>
                <a:spcPct val="12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spc="-300" dirty="0" smtClean="0"/>
              <a:t>   = </a:t>
            </a:r>
            <a:r>
              <a:rPr lang="ru-RU" sz="5400" dirty="0" smtClean="0"/>
              <a:t>59,8 • 10</a:t>
            </a:r>
            <a:r>
              <a:rPr lang="ru-RU" sz="5400" baseline="30000" dirty="0" smtClean="0"/>
              <a:t>20</a:t>
            </a:r>
            <a:r>
              <a:rPr lang="ru-RU" sz="5400" dirty="0" smtClean="0"/>
              <a:t>  т.</a:t>
            </a:r>
          </a:p>
          <a:p>
            <a:pPr marL="274320" lvl="0" indent="-274320" algn="ctr">
              <a:lnSpc>
                <a:spcPct val="12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spc="-300" dirty="0" smtClean="0"/>
              <a:t>   = </a:t>
            </a:r>
            <a:r>
              <a:rPr lang="ru-RU" sz="5400" dirty="0" smtClean="0"/>
              <a:t>5,98 • 10</a:t>
            </a:r>
            <a:r>
              <a:rPr lang="ru-RU" sz="5400" baseline="30000" dirty="0" smtClean="0"/>
              <a:t>21   </a:t>
            </a:r>
            <a:r>
              <a:rPr lang="ru-RU" sz="5400" spc="-300" dirty="0" smtClean="0"/>
              <a:t> т.</a:t>
            </a:r>
            <a:endParaRPr kumimoji="0" lang="ru-RU" sz="5400" b="0" i="0" u="none" strike="noStrike" kern="1200" cap="none" spc="-30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95536" y="908720"/>
            <a:ext cx="8280400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u="sng" dirty="0" smtClean="0">
                <a:solidFill>
                  <a:schemeClr val="tx2"/>
                </a:solidFill>
              </a:rPr>
              <a:t>Размер вируса гриппа</a:t>
            </a:r>
            <a:r>
              <a:rPr lang="ru-RU" sz="5400" b="1" dirty="0" smtClean="0">
                <a:solidFill>
                  <a:schemeClr val="tx2"/>
                </a:solidFill>
              </a:rPr>
              <a:t>:  </a:t>
            </a:r>
            <a:r>
              <a:rPr lang="ru-RU" sz="5400" dirty="0" smtClean="0"/>
              <a:t>0,000000103 м.</a:t>
            </a:r>
          </a:p>
          <a:p>
            <a:pPr algn="ctr">
              <a:spcBef>
                <a:spcPct val="50000"/>
              </a:spcBef>
            </a:pPr>
            <a:r>
              <a:rPr lang="ru-RU" sz="5400" dirty="0" smtClean="0">
                <a:solidFill>
                  <a:schemeClr val="tx2"/>
                </a:solidFill>
              </a:rPr>
              <a:t>= </a:t>
            </a:r>
            <a:r>
              <a:rPr lang="ru-RU" sz="5400" dirty="0" smtClean="0"/>
              <a:t>103 • 10</a:t>
            </a:r>
            <a:r>
              <a:rPr lang="ru-RU" sz="5400" baseline="30000" dirty="0" smtClean="0"/>
              <a:t>–9</a:t>
            </a:r>
            <a:r>
              <a:rPr lang="ru-RU" sz="5400" dirty="0" smtClean="0"/>
              <a:t> м.</a:t>
            </a:r>
          </a:p>
          <a:p>
            <a:pPr algn="ctr">
              <a:spcBef>
                <a:spcPct val="50000"/>
              </a:spcBef>
            </a:pPr>
            <a:r>
              <a:rPr lang="ru-RU" sz="5400" dirty="0" smtClean="0">
                <a:solidFill>
                  <a:schemeClr val="tx2"/>
                </a:solidFill>
              </a:rPr>
              <a:t>= </a:t>
            </a:r>
            <a:r>
              <a:rPr lang="ru-RU" sz="5400" dirty="0" smtClean="0"/>
              <a:t>10,3 • 10</a:t>
            </a:r>
            <a:r>
              <a:rPr lang="ru-RU" sz="5400" baseline="30000" dirty="0" smtClean="0"/>
              <a:t>–8</a:t>
            </a:r>
            <a:r>
              <a:rPr lang="ru-RU" sz="5400" dirty="0" smtClean="0"/>
              <a:t> м.</a:t>
            </a:r>
          </a:p>
          <a:p>
            <a:pPr algn="ctr">
              <a:spcBef>
                <a:spcPct val="50000"/>
              </a:spcBef>
            </a:pPr>
            <a:r>
              <a:rPr lang="ru-RU" sz="5400" dirty="0" smtClean="0">
                <a:solidFill>
                  <a:schemeClr val="tx2"/>
                </a:solidFill>
              </a:rPr>
              <a:t>= </a:t>
            </a:r>
            <a:r>
              <a:rPr lang="ru-RU" sz="5400" dirty="0" smtClean="0"/>
              <a:t>1,03 • 10</a:t>
            </a:r>
            <a:r>
              <a:rPr lang="ru-RU" sz="5400" baseline="30000" dirty="0" smtClean="0"/>
              <a:t>–7</a:t>
            </a:r>
            <a:r>
              <a:rPr lang="ru-RU" sz="5400" dirty="0" smtClean="0"/>
              <a:t> м.</a:t>
            </a:r>
            <a:endParaRPr lang="ru-RU" sz="5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ru-RU" b="1" dirty="0" smtClean="0"/>
              <a:t>Стандартный вид числа 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sz="6000" b="1" dirty="0" smtClean="0">
                <a:solidFill>
                  <a:srgbClr val="004BE2"/>
                </a:solidFill>
              </a:rPr>
              <a:t> А = </a:t>
            </a:r>
            <a:r>
              <a:rPr lang="ru-RU" sz="6000" b="1" dirty="0" err="1" smtClean="0">
                <a:solidFill>
                  <a:srgbClr val="004BE2"/>
                </a:solidFill>
              </a:rPr>
              <a:t>а</a:t>
            </a:r>
            <a:r>
              <a:rPr lang="ru-RU" sz="6000" b="1" dirty="0" smtClean="0">
                <a:solidFill>
                  <a:srgbClr val="004BE2"/>
                </a:solidFill>
              </a:rPr>
              <a:t> · 10</a:t>
            </a:r>
            <a:r>
              <a:rPr lang="en-US" sz="6000" b="1" baseline="30000" dirty="0" smtClean="0">
                <a:solidFill>
                  <a:srgbClr val="004BE2"/>
                </a:solidFill>
              </a:rPr>
              <a:t>k</a:t>
            </a:r>
            <a:endParaRPr lang="ru-RU" sz="6000" b="1" baseline="30000" dirty="0" smtClean="0">
              <a:solidFill>
                <a:srgbClr val="004BE2"/>
              </a:solidFill>
            </a:endParaRPr>
          </a:p>
          <a:p>
            <a:pPr algn="ctr">
              <a:buNone/>
            </a:pPr>
            <a:r>
              <a:rPr lang="ru-RU" sz="5400" dirty="0" smtClean="0"/>
              <a:t> Где  1 ≤ </a:t>
            </a:r>
            <a:r>
              <a:rPr lang="ru-RU" sz="5400" b="1" dirty="0" smtClean="0">
                <a:solidFill>
                  <a:srgbClr val="004BE2"/>
                </a:solidFill>
              </a:rPr>
              <a:t>а </a:t>
            </a:r>
            <a:r>
              <a:rPr lang="en-US" sz="5400" dirty="0" smtClean="0"/>
              <a:t>&lt;</a:t>
            </a:r>
            <a:r>
              <a:rPr lang="ru-RU" sz="5400" dirty="0" smtClean="0"/>
              <a:t> 10</a:t>
            </a:r>
            <a:r>
              <a:rPr lang="en-US" sz="5400" dirty="0" smtClean="0"/>
              <a:t>,</a:t>
            </a:r>
          </a:p>
          <a:p>
            <a:pPr algn="ctr">
              <a:buNone/>
            </a:pPr>
            <a:r>
              <a:rPr lang="en-US" sz="5400" b="1" dirty="0" smtClean="0">
                <a:solidFill>
                  <a:srgbClr val="004BE2"/>
                </a:solidFill>
              </a:rPr>
              <a:t>k </a:t>
            </a:r>
            <a:r>
              <a:rPr lang="ru-RU" sz="5400" dirty="0" err="1" smtClean="0"/>
              <a:t>є</a:t>
            </a:r>
            <a:r>
              <a:rPr lang="en-US" sz="5400" dirty="0" smtClean="0"/>
              <a:t> Z</a:t>
            </a:r>
            <a:endParaRPr lang="ru-RU" sz="5400" dirty="0" smtClean="0"/>
          </a:p>
          <a:p>
            <a:pPr algn="ctr">
              <a:buNone/>
            </a:pPr>
            <a:r>
              <a:rPr lang="en-US" sz="5400" b="1" dirty="0" smtClean="0">
                <a:solidFill>
                  <a:srgbClr val="004BE2"/>
                </a:solidFill>
              </a:rPr>
              <a:t>k</a:t>
            </a:r>
            <a:r>
              <a:rPr lang="ru-RU" sz="5400" b="1" dirty="0" smtClean="0">
                <a:solidFill>
                  <a:srgbClr val="004BE2"/>
                </a:solidFill>
              </a:rPr>
              <a:t> </a:t>
            </a:r>
            <a:r>
              <a:rPr lang="ru-RU" sz="5400" dirty="0" smtClean="0"/>
              <a:t>− порядок числа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677</TotalTime>
  <Words>623</Words>
  <Application>Microsoft Office PowerPoint</Application>
  <PresentationFormat>Экран (4:3)</PresentationFormat>
  <Paragraphs>228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Comic Sans MS</vt:lpstr>
      <vt:lpstr>Constantia</vt:lpstr>
      <vt:lpstr>Impact</vt:lpstr>
      <vt:lpstr>Times New Roman</vt:lpstr>
      <vt:lpstr>Wingdings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Стандартный вид числа А</vt:lpstr>
      <vt:lpstr>ЗАПИСЬ В СТАНДАРТНОМ ВИДЕ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 №377</dc:creator>
  <cp:lastModifiedBy>Packard bell</cp:lastModifiedBy>
  <cp:revision>83</cp:revision>
  <dcterms:created xsi:type="dcterms:W3CDTF">2018-03-30T13:25:04Z</dcterms:created>
  <dcterms:modified xsi:type="dcterms:W3CDTF">2021-02-27T08:56:17Z</dcterms:modified>
</cp:coreProperties>
</file>