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93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259" r:id="rId13"/>
    <p:sldId id="294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33" r:id="rId25"/>
    <p:sldId id="296" r:id="rId26"/>
    <p:sldId id="297" r:id="rId27"/>
    <p:sldId id="298" r:id="rId28"/>
    <p:sldId id="319" r:id="rId29"/>
    <p:sldId id="292" r:id="rId30"/>
    <p:sldId id="270" r:id="rId31"/>
    <p:sldId id="299" r:id="rId32"/>
    <p:sldId id="271" r:id="rId33"/>
    <p:sldId id="272" r:id="rId34"/>
    <p:sldId id="273" r:id="rId35"/>
    <p:sldId id="275" r:id="rId36"/>
    <p:sldId id="286" r:id="rId37"/>
    <p:sldId id="287" r:id="rId38"/>
    <p:sldId id="290" r:id="rId39"/>
    <p:sldId id="320" r:id="rId40"/>
    <p:sldId id="322" r:id="rId41"/>
    <p:sldId id="321" r:id="rId42"/>
    <p:sldId id="323" r:id="rId43"/>
    <p:sldId id="324" r:id="rId44"/>
    <p:sldId id="276" r:id="rId45"/>
    <p:sldId id="325" r:id="rId46"/>
    <p:sldId id="326" r:id="rId47"/>
    <p:sldId id="330" r:id="rId48"/>
    <p:sldId id="329" r:id="rId49"/>
    <p:sldId id="328" r:id="rId50"/>
    <p:sldId id="327" r:id="rId51"/>
    <p:sldId id="289" r:id="rId52"/>
    <p:sldId id="332" r:id="rId53"/>
    <p:sldId id="331" r:id="rId54"/>
    <p:sldId id="288" r:id="rId5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58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54E4A-5C32-4127-9B5E-16601EF1B6AE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00892-C1C3-4847-A0AC-4990E966DA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2C1A4-AF87-4C5A-B3C3-3ED4F420CBC0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A4F3C-5870-4BF3-96EF-3B6569BFB3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ADD5E-750A-452D-A65D-604D0E4D629B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4B770-DC6E-4674-ACA7-7CF974A632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BB367-713A-4A53-99F2-0FE7CD101B92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99705-6D87-4068-B880-4ED3AC83C1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5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C6787-B0F7-4329-9329-9CAAD19A1DCD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78125-0483-46B1-8CF6-8499D7D10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AFD05-CA28-4184-A18E-598DEAD7BC9C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5E068-9CDB-45D3-BC7B-E06CB3515F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1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E2489-6AB9-4842-886D-769E877C2A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E91D7-562D-4AFA-A399-090AA9BF2B58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E3DD5-2860-4A4A-831F-75D7E7E0DC5C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22DA8-CE9D-4E5F-AB23-DB54B9AAFC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4D08B-F9DD-4ECB-B643-3B324B87A9EC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57760-665B-40FD-9334-96DACA20DF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DC815-E8CC-466B-A77F-36B787F8131E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2F035-A673-40B9-B94B-9A3F51E732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4D5ED-5F37-4384-B1F7-57B26A44C047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F379B-18BA-40E1-94F3-7346001B94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8284826-F451-4103-99A7-E815717BE251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7CCB48A0-12E9-467B-8592-F2AA36A3D6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69" r:id="rId2"/>
    <p:sldLayoutId id="2147483978" r:id="rId3"/>
    <p:sldLayoutId id="2147483970" r:id="rId4"/>
    <p:sldLayoutId id="2147483979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herbs.fotocrimea.com/static.php?page=landish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forestforum.ru/viewtopic.php?f=27&amp;t=550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fotki.yandex.ru/users/net-emeila/view/230788/?page=0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loveopium.ru/content/2012/04/baikal/03b.jp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fotoart.org.ua/displayimage.php?album=177&amp;pos=1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jpeg"/><Relationship Id="rId7" Type="http://schemas.openxmlformats.org/officeDocument/2006/relationships/image" Target="../media/image75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timer.od.ua/statji/otstavnoj-polkovnik-tankist-organizoval-pod-odessoj-raj-dlya-otshelnikov-foto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liveinternet.ru/users/valentina_makarenko/post136978211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357298"/>
            <a:ext cx="8305800" cy="371477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000" b="1" i="1" smtClean="0">
                <a:solidFill>
                  <a:srgbClr val="C00000"/>
                </a:solidFill>
                <a:latin typeface="Monotype Corsiva" pitchFamily="66" charset="0"/>
              </a:rPr>
              <a:t>Красная книга Ленинградской </a:t>
            </a:r>
            <a:br>
              <a:rPr lang="ru-RU" sz="8000" b="1" i="1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8000" b="1" i="1" smtClean="0">
                <a:solidFill>
                  <a:srgbClr val="C00000"/>
                </a:solidFill>
                <a:latin typeface="Monotype Corsiva" pitchFamily="66" charset="0"/>
              </a:rPr>
              <a:t>области</a:t>
            </a:r>
            <a:endParaRPr lang="ru-RU" sz="8000" b="1" i="1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home\Desktop\белые1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5563" y="-26988"/>
            <a:ext cx="9307513" cy="698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herbs.fotocrimea.com/fp-content/images/landysh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07963" y="26988"/>
            <a:ext cx="9388476" cy="683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3" y="1000108"/>
            <a:ext cx="4686304" cy="484823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u="sng" smtClean="0">
                <a:solidFill>
                  <a:srgbClr val="FF0000"/>
                </a:solidFill>
              </a:rPr>
              <a:t/>
            </a:r>
            <a:br>
              <a:rPr lang="ru-RU" sz="5400" u="sng" smtClean="0">
                <a:solidFill>
                  <a:srgbClr val="FF0000"/>
                </a:solidFill>
              </a:rPr>
            </a:br>
            <a:endParaRPr lang="ru-RU" sz="4800">
              <a:solidFill>
                <a:srgbClr val="FFC000"/>
              </a:solidFill>
            </a:endParaRPr>
          </a:p>
        </p:txBody>
      </p:sp>
      <p:pic>
        <p:nvPicPr>
          <p:cNvPr id="16387" name="Picture 4" descr="C:\Documents and Settings\Администратор\Рабочий стол\животные\тихвин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428625"/>
            <a:ext cx="685800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n-US" sz="20000" smtClean="0">
                <a:solidFill>
                  <a:srgbClr val="C00000"/>
                </a:solidFill>
              </a:rPr>
              <a:t>SOS!</a:t>
            </a:r>
            <a:endParaRPr lang="ru-RU" sz="20000" smtClean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u="sng" smtClean="0">
                <a:solidFill>
                  <a:srgbClr val="FF0000"/>
                </a:solidFill>
              </a:rPr>
              <a:t/>
            </a:r>
            <a:br>
              <a:rPr lang="ru-RU" sz="5400" u="sng" smtClean="0">
                <a:solidFill>
                  <a:srgbClr val="FF0000"/>
                </a:solidFill>
              </a:rPr>
            </a:br>
            <a:endParaRPr lang="ru-RU" sz="480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s46.radikal.ru/i114/0907/a3/db52e40468c9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6200" y="-26988"/>
            <a:ext cx="9328150" cy="699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t2.gstatic.com/images?q=tbn:ANd9GcQQ8yDxdyPVC_JL7X5uZEpxZq23ejvYdm_liI9ZU-MEYLgnbU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-26988"/>
            <a:ext cx="9288463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80975" y="-26988"/>
            <a:ext cx="9324975" cy="698500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483" name="Picture 2" descr="http://t2.gstatic.com/images?q=tbn:ANd9GcQ81TqsuTuxkakgGbhFx00lVpxmzcrJtRnQNYZyB5WApHPl1MQ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3888" y="-26988"/>
            <a:ext cx="5199062" cy="712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http://festival.1september.ru/articles/410144/Image1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400" y="-47625"/>
            <a:ext cx="9205913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Бесконечные пляжи в окресностях Варанде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0" y="-26988"/>
            <a:ext cx="9275763" cy="695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Группа 5"/>
          <p:cNvGrpSpPr>
            <a:grpSpLocks/>
          </p:cNvGrpSpPr>
          <p:nvPr/>
        </p:nvGrpSpPr>
        <p:grpSpPr bwMode="auto">
          <a:xfrm>
            <a:off x="-36513" y="44450"/>
            <a:ext cx="9180513" cy="6840538"/>
            <a:chOff x="-36512" y="44624"/>
            <a:chExt cx="9180512" cy="6840760"/>
          </a:xfrm>
        </p:grpSpPr>
        <p:pic>
          <p:nvPicPr>
            <p:cNvPr id="23556" name="Picture 2" descr="Молодая девушка с ромашки венок на голове стоять на лугу Фото со стока - 349649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36512" y="44624"/>
              <a:ext cx="6472629" cy="4320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57" name="Picture 2" descr="http://img-fotki.yandex.ru/get/4101/net-emeila.0/0_38583_b59bf09b_L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95937" y="3024336"/>
              <a:ext cx="5148063" cy="3861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Прямоугольник 6"/>
          <p:cNvSpPr/>
          <p:nvPr/>
        </p:nvSpPr>
        <p:spPr>
          <a:xfrm>
            <a:off x="2268538" y="1916113"/>
            <a:ext cx="931862" cy="217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Зимний Байкал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57188" y="-9525"/>
            <a:ext cx="10260013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lh4.googleusercontent.com/cTu3JTN4eWK9MKjLWXJ9z2cAgUG9KGziU59zU-EX_bvDGpl9qHwGOKT8Qz2wv4anmL8NgoU0Y0-NHCOT8wvoMh7PRmKgDbIcC3t_cLYaRXjddq8iEK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325" y="-26988"/>
            <a:ext cx="9312275" cy="698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4663" y="476250"/>
            <a:ext cx="719137" cy="2159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Равнодушие всегда было - величайшим врагом нравственности"/>
          <p:cNvPicPr>
            <a:picLocks noChangeAspect="1" noChangeArrowheads="1"/>
          </p:cNvPicPr>
          <p:nvPr/>
        </p:nvPicPr>
        <p:blipFill>
          <a:blip r:embed="rId2"/>
          <a:srcRect l="13345" t="7430" r="12556" b="24866"/>
          <a:stretch>
            <a:fillRect/>
          </a:stretch>
        </p:blipFill>
        <p:spPr bwMode="auto">
          <a:xfrm>
            <a:off x="611188" y="390525"/>
            <a:ext cx="3673475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 descr="Не смогли мы ничего (((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5575" y="3057525"/>
            <a:ext cx="380047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9204325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analytic-info.net/img_upload/Mar10/R1.jpg"/>
          <p:cNvPicPr>
            <a:picLocks noChangeAspect="1" noChangeArrowheads="1"/>
          </p:cNvPicPr>
          <p:nvPr/>
        </p:nvPicPr>
        <p:blipFill>
          <a:blip r:embed="rId2"/>
          <a:srcRect b="31212"/>
          <a:stretch>
            <a:fillRect/>
          </a:stretch>
        </p:blipFill>
        <p:spPr bwMode="auto">
          <a:xfrm>
            <a:off x="-180975" y="-26988"/>
            <a:ext cx="9361488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Содержимое 2"/>
          <p:cNvSpPr>
            <a:spLocks noGrp="1"/>
          </p:cNvSpPr>
          <p:nvPr>
            <p:ph idx="1"/>
          </p:nvPr>
        </p:nvSpPr>
        <p:spPr>
          <a:xfrm>
            <a:off x="428625" y="428625"/>
            <a:ext cx="8229600" cy="5667375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12000" b="1" smtClean="0">
                <a:solidFill>
                  <a:srgbClr val="C0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u="sng" smtClean="0">
                <a:solidFill>
                  <a:srgbClr val="FF0000"/>
                </a:solidFill>
              </a:rPr>
              <a:t/>
            </a:r>
            <a:br>
              <a:rPr lang="ru-RU" sz="5400" u="sng" smtClean="0">
                <a:solidFill>
                  <a:srgbClr val="FF0000"/>
                </a:solidFill>
              </a:rPr>
            </a:br>
            <a:endParaRPr lang="ru-RU" sz="480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Содержимое 3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6672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b="1" smtClean="0">
                <a:solidFill>
                  <a:srgbClr val="C00000"/>
                </a:solidFill>
              </a:rPr>
              <a:t>1. Вырубка лесов</a:t>
            </a:r>
          </a:p>
          <a:p>
            <a:pPr>
              <a:buFont typeface="Wingdings 2" pitchFamily="18" charset="2"/>
              <a:buNone/>
            </a:pPr>
            <a:r>
              <a:rPr lang="ru-RU" b="1" smtClean="0">
                <a:solidFill>
                  <a:srgbClr val="C00000"/>
                </a:solidFill>
              </a:rPr>
              <a:t>2. Пожары</a:t>
            </a:r>
          </a:p>
          <a:p>
            <a:pPr>
              <a:buFont typeface="Wingdings 2" pitchFamily="18" charset="2"/>
              <a:buNone/>
            </a:pPr>
            <a:r>
              <a:rPr lang="ru-RU" b="1" smtClean="0">
                <a:solidFill>
                  <a:srgbClr val="C00000"/>
                </a:solidFill>
              </a:rPr>
              <a:t>3. Загрязнение бытовыми и промышленными отходами</a:t>
            </a:r>
          </a:p>
          <a:p>
            <a:pPr>
              <a:buFont typeface="Wingdings 2" pitchFamily="18" charset="2"/>
              <a:buNone/>
            </a:pPr>
            <a:r>
              <a:rPr lang="ru-RU" b="1" smtClean="0">
                <a:solidFill>
                  <a:srgbClr val="C00000"/>
                </a:solidFill>
              </a:rPr>
              <a:t>4. Уничтожение растений</a:t>
            </a:r>
          </a:p>
          <a:p>
            <a:pPr>
              <a:buFont typeface="Wingdings 2" pitchFamily="18" charset="2"/>
              <a:buNone/>
            </a:pPr>
            <a:r>
              <a:rPr lang="ru-RU" b="1" smtClean="0">
                <a:solidFill>
                  <a:srgbClr val="C00000"/>
                </a:solidFill>
              </a:rPr>
              <a:t>5. Исстребеление  животных, ловля рыбы, браконьерство</a:t>
            </a:r>
          </a:p>
          <a:p>
            <a:pPr>
              <a:buFont typeface="Wingdings 2" pitchFamily="18" charset="2"/>
              <a:buNone/>
            </a:pPr>
            <a:r>
              <a:rPr lang="ru-RU" b="1" smtClean="0">
                <a:solidFill>
                  <a:srgbClr val="C00000"/>
                </a:solidFill>
              </a:rPr>
              <a:t>6. Равнодушие к братьям нашим меньшим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0012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u="sng" smtClean="0">
                <a:solidFill>
                  <a:srgbClr val="FF0000"/>
                </a:solidFill>
              </a:rPr>
              <a:t/>
            </a:r>
            <a:br>
              <a:rPr lang="ru-RU" sz="4800" u="sng" smtClean="0">
                <a:solidFill>
                  <a:srgbClr val="FF0000"/>
                </a:solidFill>
              </a:rPr>
            </a:br>
            <a:r>
              <a:rPr lang="ru-RU" sz="4800" u="sng" smtClean="0">
                <a:solidFill>
                  <a:srgbClr val="FF0000"/>
                </a:solidFill>
              </a:rPr>
              <a:t>Проблемы</a:t>
            </a:r>
            <a:endParaRPr lang="ru-RU" sz="480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Содержимое 2"/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5667375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12000" b="1" smtClean="0">
                <a:solidFill>
                  <a:srgbClr val="C00000"/>
                </a:solidFill>
                <a:latin typeface="Calibri" pitchFamily="34" charset="0"/>
              </a:rPr>
              <a:t>Что </a:t>
            </a:r>
          </a:p>
          <a:p>
            <a:pPr algn="ctr">
              <a:buFont typeface="Wingdings 2" pitchFamily="18" charset="2"/>
              <a:buNone/>
            </a:pPr>
            <a:r>
              <a:rPr lang="ru-RU" sz="12000" b="1" smtClean="0">
                <a:solidFill>
                  <a:srgbClr val="C00000"/>
                </a:solidFill>
                <a:latin typeface="Calibri" pitchFamily="34" charset="0"/>
              </a:rPr>
              <a:t>делать???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u="sng" smtClean="0">
                <a:solidFill>
                  <a:srgbClr val="FF0000"/>
                </a:solidFill>
              </a:rPr>
              <a:t/>
            </a:r>
            <a:br>
              <a:rPr lang="ru-RU" sz="5400" u="sng" smtClean="0">
                <a:solidFill>
                  <a:srgbClr val="FF0000"/>
                </a:solidFill>
              </a:rPr>
            </a:br>
            <a:endParaRPr lang="ru-RU" sz="480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48250"/>
          </a:xfrm>
        </p:spPr>
        <p:txBody>
          <a:bodyPr/>
          <a:lstStyle/>
          <a:p>
            <a:pPr marL="514350" indent="-514350">
              <a:buFont typeface="Wingdings 2" pitchFamily="18" charset="2"/>
              <a:buNone/>
            </a:pPr>
            <a:r>
              <a:rPr lang="ru-RU" sz="3200" b="1" smtClean="0">
                <a:solidFill>
                  <a:srgbClr val="C00000"/>
                </a:solidFill>
              </a:rPr>
              <a:t>1. Охрана животных и растений:</a:t>
            </a:r>
          </a:p>
          <a:p>
            <a:pPr marL="514350" indent="-514350">
              <a:buFont typeface="Wingdings 2" pitchFamily="18" charset="2"/>
              <a:buNone/>
            </a:pPr>
            <a:r>
              <a:rPr lang="ru-RU" sz="3200" b="1" smtClean="0">
                <a:solidFill>
                  <a:srgbClr val="C00000"/>
                </a:solidFill>
              </a:rPr>
              <a:t>Красная книга, заповедники, заказники и национальные парки.</a:t>
            </a:r>
          </a:p>
          <a:p>
            <a:pPr marL="514350" indent="-514350">
              <a:buFont typeface="Wingdings 2" pitchFamily="18" charset="2"/>
              <a:buNone/>
            </a:pPr>
            <a:r>
              <a:rPr lang="ru-RU" sz="3200" b="1" smtClean="0">
                <a:solidFill>
                  <a:srgbClr val="C00000"/>
                </a:solidFill>
              </a:rPr>
              <a:t>2. На всех уровнях решать проблему с бытовыми и промышленными отходами</a:t>
            </a:r>
          </a:p>
          <a:p>
            <a:pPr marL="514350" indent="-514350">
              <a:buFont typeface="Wingdings 2" pitchFamily="18" charset="2"/>
              <a:buNone/>
            </a:pPr>
            <a:r>
              <a:rPr lang="ru-RU" sz="3200" b="1" smtClean="0">
                <a:solidFill>
                  <a:srgbClr val="C00000"/>
                </a:solidFill>
              </a:rPr>
              <a:t>3. Не быть равнодушным!!! </a:t>
            </a:r>
          </a:p>
          <a:p>
            <a:pPr marL="514350" indent="-514350" algn="ctr">
              <a:buFont typeface="Wingdings 2" pitchFamily="18" charset="2"/>
              <a:buNone/>
            </a:pPr>
            <a:r>
              <a:rPr lang="ru-RU" sz="5400" b="1" smtClean="0">
                <a:solidFill>
                  <a:srgbClr val="C00000"/>
                </a:solidFill>
              </a:rPr>
              <a:t>Равнодушие убивает!!!</a:t>
            </a:r>
          </a:p>
          <a:p>
            <a:pPr marL="514350" indent="-514350">
              <a:buFont typeface="Wingdings 2" pitchFamily="18" charset="2"/>
              <a:buNone/>
            </a:pPr>
            <a:endParaRPr lang="ru-RU" smtClean="0"/>
          </a:p>
          <a:p>
            <a:pPr marL="514350" indent="-514350">
              <a:buFont typeface="Wingdings 2" pitchFamily="18" charset="2"/>
              <a:buAutoNum type="arabicPeriod"/>
            </a:pPr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u="sng" smtClean="0">
                <a:solidFill>
                  <a:srgbClr val="FF0000"/>
                </a:solidFill>
              </a:rPr>
              <a:t/>
            </a:r>
            <a:br>
              <a:rPr lang="ru-RU" sz="5400" u="sng" smtClean="0">
                <a:solidFill>
                  <a:srgbClr val="FF0000"/>
                </a:solidFill>
              </a:rPr>
            </a:br>
            <a:r>
              <a:rPr lang="ru-RU" sz="5400" u="sng" smtClean="0">
                <a:solidFill>
                  <a:srgbClr val="FF0000"/>
                </a:solidFill>
              </a:rPr>
              <a:t>Пути решения</a:t>
            </a:r>
            <a:endParaRPr lang="ru-RU" sz="480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357298"/>
            <a:ext cx="8305800" cy="371477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000" b="1" i="1" smtClean="0">
                <a:solidFill>
                  <a:srgbClr val="C00000"/>
                </a:solidFill>
                <a:latin typeface="Monotype Corsiva" pitchFamily="66" charset="0"/>
              </a:rPr>
              <a:t>Красная книга Ленинградской </a:t>
            </a:r>
            <a:br>
              <a:rPr lang="ru-RU" sz="8000" b="1" i="1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8000" b="1" i="1" smtClean="0">
                <a:solidFill>
                  <a:srgbClr val="C00000"/>
                </a:solidFill>
                <a:latin typeface="Monotype Corsiva" pitchFamily="66" charset="0"/>
              </a:rPr>
              <a:t>области</a:t>
            </a:r>
            <a:endParaRPr lang="ru-RU" sz="8000" b="1" i="1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Познакомиться с исчезающими видами животных и растений, встречающихся в нашей местности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Повторить правила поведения в природе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u="sng" smtClean="0">
                <a:solidFill>
                  <a:srgbClr val="FF0000"/>
                </a:solidFill>
              </a:rPr>
              <a:t>Задачи:</a:t>
            </a:r>
            <a:endParaRPr lang="ru-RU" sz="6000" u="sng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fotoart.org.ua/albums/userpics/mount_elbrus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531813"/>
            <a:ext cx="9901238" cy="742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625" y="785813"/>
            <a:ext cx="2500313" cy="20002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86125" y="785813"/>
            <a:ext cx="2500313" cy="200025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000750" y="785813"/>
            <a:ext cx="2500313" cy="20002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7188" y="3857625"/>
            <a:ext cx="2500312" cy="200025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86125" y="3857625"/>
            <a:ext cx="2500313" cy="2000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143625" y="3857625"/>
            <a:ext cx="2500313" cy="200025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smtClean="0">
                <a:solidFill>
                  <a:schemeClr val="tx1"/>
                </a:solidFill>
              </a:rPr>
              <a:t>Черная книга</a:t>
            </a:r>
            <a:endParaRPr lang="ru-RU" sz="4800" b="1">
              <a:solidFill>
                <a:schemeClr val="tx1"/>
              </a:solidFill>
            </a:endParaRPr>
          </a:p>
        </p:txBody>
      </p:sp>
      <p:pic>
        <p:nvPicPr>
          <p:cNvPr id="35843" name="Picture 3" descr="C:\Documents and Settings\Администратор\Рабочий стол\животные\корова стел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1143000"/>
            <a:ext cx="2071688" cy="1785938"/>
          </a:xfrm>
          <a:noFill/>
        </p:spPr>
      </p:pic>
      <p:pic>
        <p:nvPicPr>
          <p:cNvPr id="35844" name="Picture 4" descr="C:\Documents and Settings\Администратор\Рабочий стол\животные\бакла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1214438"/>
            <a:ext cx="20002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 descr="C:\Documents and Settings\Администратор\Рабочий стол\животные\гагарк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50" y="1214438"/>
            <a:ext cx="18573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 descr="C:\Documents and Settings\Администратор\Рабочий стол\животные\тур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3429000"/>
            <a:ext cx="2071688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7" descr="C:\Documents and Settings\Администратор\Рабочий стол\животные\додо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3429000"/>
            <a:ext cx="2286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8" descr="C:\Documents and Settings\Администратор\Рабочий стол\животные\роющий удав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72250" y="3429000"/>
            <a:ext cx="169068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28588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5400" b="1" smtClean="0">
                <a:solidFill>
                  <a:srgbClr val="00B050"/>
                </a:solidFill>
              </a:rPr>
              <a:t>Зеленая книга</a:t>
            </a:r>
            <a:br>
              <a:rPr lang="ru-RU" sz="5400" b="1" smtClean="0">
                <a:solidFill>
                  <a:srgbClr val="00B050"/>
                </a:solidFill>
              </a:rPr>
            </a:br>
            <a:r>
              <a:rPr lang="ru-RU" sz="4000" b="1" smtClean="0">
                <a:solidFill>
                  <a:srgbClr val="00B050"/>
                </a:solidFill>
              </a:rPr>
              <a:t>европейский речной бобр</a:t>
            </a:r>
            <a:endParaRPr lang="ru-RU" sz="5400" b="1">
              <a:solidFill>
                <a:srgbClr val="00B050"/>
              </a:solidFill>
            </a:endParaRPr>
          </a:p>
        </p:txBody>
      </p:sp>
      <p:pic>
        <p:nvPicPr>
          <p:cNvPr id="36867" name="Picture 5" descr="C:\Documents and Settings\Администратор\Рабочий стол\животные\бобр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1714500"/>
            <a:ext cx="2571750" cy="2214563"/>
          </a:xfrm>
          <a:noFill/>
        </p:spPr>
      </p:pic>
      <p:pic>
        <p:nvPicPr>
          <p:cNvPr id="36868" name="Picture 6" descr="C:\Documents and Settings\Администратор\Рабочий стол\животные\бобр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1785938"/>
            <a:ext cx="2786062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7" descr="C:\Documents and Settings\Администратор\Рабочий стол\животные\бобр 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63" y="3929063"/>
            <a:ext cx="307181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pPr algn="ctr">
              <a:defRPr/>
            </a:pPr>
            <a:r>
              <a:rPr lang="ru-RU" b="1" smtClean="0">
                <a:solidFill>
                  <a:srgbClr val="00B050"/>
                </a:solidFill>
              </a:rPr>
              <a:t>Морской котик</a:t>
            </a:r>
            <a:endParaRPr lang="ru-RU" b="1">
              <a:solidFill>
                <a:srgbClr val="00B050"/>
              </a:solidFill>
            </a:endParaRPr>
          </a:p>
        </p:txBody>
      </p:sp>
      <p:pic>
        <p:nvPicPr>
          <p:cNvPr id="37891" name="Picture 4" descr="C:\Documents and Settings\Администратор\Рабочий стол\животные\котик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1071563"/>
            <a:ext cx="3429000" cy="2571750"/>
          </a:xfrm>
          <a:noFill/>
        </p:spPr>
      </p:pic>
      <p:pic>
        <p:nvPicPr>
          <p:cNvPr id="37892" name="Picture 5" descr="C:\Documents and Settings\Администратор\Рабочий стол\животные\котик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1071563"/>
            <a:ext cx="371475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6" descr="C:\Documents and Settings\Администратор\Рабочий стол\животные\котик 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0" y="3643313"/>
            <a:ext cx="342900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smtClean="0">
                <a:solidFill>
                  <a:srgbClr val="00B050"/>
                </a:solidFill>
              </a:rPr>
              <a:t>Зубр</a:t>
            </a:r>
            <a:r>
              <a:rPr lang="ru-RU" smtClean="0">
                <a:solidFill>
                  <a:srgbClr val="FF0000"/>
                </a:solidFill>
              </a:rPr>
              <a:t>  </a:t>
            </a:r>
            <a:endParaRPr lang="ru-RU">
              <a:solidFill>
                <a:srgbClr val="FF0000"/>
              </a:solidFill>
            </a:endParaRPr>
          </a:p>
        </p:txBody>
      </p:sp>
      <p:pic>
        <p:nvPicPr>
          <p:cNvPr id="38915" name="Picture 3" descr="C:\Documents and Settings\Администратор\Рабочий стол\животные\зубр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071563"/>
            <a:ext cx="4143375" cy="2357437"/>
          </a:xfrm>
          <a:noFill/>
        </p:spPr>
      </p:pic>
      <p:pic>
        <p:nvPicPr>
          <p:cNvPr id="38916" name="Picture 4" descr="C:\Documents and Settings\Администратор\Рабочий стол\животные\зубр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63" y="371475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 descr="C:\Documents and Settings\Администратор\Рабочий стол\животные\зубр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1071563"/>
            <a:ext cx="37147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Содержимое 3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530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endParaRPr lang="ru-RU" smtClean="0">
              <a:solidFill>
                <a:srgbClr val="C00000"/>
              </a:solidFill>
            </a:endParaRPr>
          </a:p>
          <a:p>
            <a:pPr algn="ctr">
              <a:buFont typeface="Wingdings 2" pitchFamily="18" charset="2"/>
              <a:buNone/>
            </a:pPr>
            <a:r>
              <a:rPr lang="ru-RU" sz="10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Красная книга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algn="ctr">
              <a:defRPr/>
            </a:pPr>
            <a:endParaRPr lang="ru-RU" sz="54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195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mtClean="0">
                <a:solidFill>
                  <a:srgbClr val="C00000"/>
                </a:solidFill>
              </a:rPr>
              <a:t>Башмачок венерин</a:t>
            </a:r>
            <a:endParaRPr lang="ru-RU">
              <a:solidFill>
                <a:srgbClr val="C00000"/>
              </a:solidFill>
            </a:endParaRPr>
          </a:p>
        </p:txBody>
      </p:sp>
      <p:pic>
        <p:nvPicPr>
          <p:cNvPr id="40963" name="Picture 5" descr="C:\Documents and Settings\Администратор\Рабочий стол\животные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785813"/>
            <a:ext cx="2928938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 descr="C:\Documents and Settings\Администратор\Рабочий стол\животные\i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642938"/>
            <a:ext cx="3071813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6" descr="C:\Documents and Settings\Администратор\Рабочий стол\животные\i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0" y="3643313"/>
            <a:ext cx="3214688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/>
          <a:lstStyle/>
          <a:p>
            <a:pPr algn="ctr">
              <a:defRPr/>
            </a:pPr>
            <a:r>
              <a:rPr lang="ru-RU" sz="4800" b="1" smtClean="0">
                <a:solidFill>
                  <a:srgbClr val="C00000"/>
                </a:solidFill>
              </a:rPr>
              <a:t>Ландыш майский</a:t>
            </a:r>
            <a:endParaRPr lang="ru-RU" sz="4800" b="1">
              <a:solidFill>
                <a:srgbClr val="C00000"/>
              </a:solidFill>
            </a:endParaRPr>
          </a:p>
        </p:txBody>
      </p:sp>
      <p:pic>
        <p:nvPicPr>
          <p:cNvPr id="41987" name="Picture 5" descr="C:\Documents and Settings\Администратор\Рабочий стол\животные\ландыш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1143000"/>
            <a:ext cx="2857500" cy="2571750"/>
          </a:xfrm>
          <a:noFill/>
        </p:spPr>
      </p:pic>
      <p:pic>
        <p:nvPicPr>
          <p:cNvPr id="41988" name="Picture 6" descr="C:\Documents and Settings\Администратор\Рабочий стол\животные\ландыш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0" y="3929063"/>
            <a:ext cx="2928938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7" descr="C:\Documents and Settings\Администратор\Рабочий стол\животные\ландыш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5" y="1214438"/>
            <a:ext cx="3214688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00013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mtClean="0">
                <a:solidFill>
                  <a:srgbClr val="FF0000"/>
                </a:solidFill>
              </a:rPr>
              <a:t>Росомаха </a:t>
            </a:r>
            <a:endParaRPr lang="ru-RU">
              <a:solidFill>
                <a:srgbClr val="FF0000"/>
              </a:solidFill>
            </a:endParaRPr>
          </a:p>
        </p:txBody>
      </p:sp>
      <p:pic>
        <p:nvPicPr>
          <p:cNvPr id="43011" name="Picture 4" descr="C:\Documents and Settings\Администратор\Рабочий стол\животные\2MoYsUTlX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42963" y="1571625"/>
            <a:ext cx="7543800" cy="47148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Содержимое 1"/>
          <p:cNvSpPr>
            <a:spLocks noGrp="1"/>
          </p:cNvSpPr>
          <p:nvPr>
            <p:ph idx="1"/>
          </p:nvPr>
        </p:nvSpPr>
        <p:spPr>
          <a:xfrm>
            <a:off x="500063" y="1571625"/>
            <a:ext cx="8229600" cy="47148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z="3200" smtClean="0"/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000125"/>
          </a:xfrm>
        </p:spPr>
        <p:txBody>
          <a:bodyPr/>
          <a:lstStyle/>
          <a:p>
            <a:pPr algn="ctr" eaLnBrk="1" hangingPunct="1">
              <a:defRPr/>
            </a:pPr>
            <a:endParaRPr lang="ru-RU">
              <a:solidFill>
                <a:srgbClr val="FF0000"/>
              </a:solidFill>
            </a:endParaRPr>
          </a:p>
        </p:txBody>
      </p:sp>
      <p:pic>
        <p:nvPicPr>
          <p:cNvPr id="44036" name="Picture 2" descr="C:\Documents and Settings\Администратор\Рабочий стол\животные\51358804_1237639901_roso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50" y="928688"/>
            <a:ext cx="66675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sci.tspu.ru/SITES/posobie/geography/post-842-1200912202_th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0513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000125"/>
          </a:xfrm>
        </p:spPr>
        <p:txBody>
          <a:bodyPr/>
          <a:lstStyle/>
          <a:p>
            <a:pPr algn="ctr" eaLnBrk="1" hangingPunct="1">
              <a:defRPr/>
            </a:pPr>
            <a:endParaRPr lang="ru-RU">
              <a:solidFill>
                <a:srgbClr val="FF0000"/>
              </a:solidFill>
            </a:endParaRPr>
          </a:p>
        </p:txBody>
      </p:sp>
      <p:pic>
        <p:nvPicPr>
          <p:cNvPr id="45059" name="Picture 2" descr="C:\Documents and Settings\Администратор\Рабочий стол\животные\1298708743_ph096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0" y="1143000"/>
            <a:ext cx="4071938" cy="47863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00013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mtClean="0">
                <a:solidFill>
                  <a:srgbClr val="FF0000"/>
                </a:solidFill>
              </a:rPr>
              <a:t>Змееяд </a:t>
            </a:r>
            <a:endParaRPr lang="ru-RU">
              <a:solidFill>
                <a:srgbClr val="FF0000"/>
              </a:solidFill>
            </a:endParaRPr>
          </a:p>
        </p:txBody>
      </p:sp>
      <p:pic>
        <p:nvPicPr>
          <p:cNvPr id="46083" name="Picture 2" descr="C:\Documents and Settings\Администратор\Рабочий стол\животные\Circaetus gallicu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1613" y="1571625"/>
            <a:ext cx="6286500" cy="47148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000125"/>
          </a:xfrm>
        </p:spPr>
        <p:txBody>
          <a:bodyPr/>
          <a:lstStyle/>
          <a:p>
            <a:pPr algn="ctr" eaLnBrk="1" hangingPunct="1">
              <a:defRPr/>
            </a:pPr>
            <a:endParaRPr lang="ru-RU">
              <a:solidFill>
                <a:srgbClr val="FF0000"/>
              </a:solidFill>
            </a:endParaRPr>
          </a:p>
        </p:txBody>
      </p:sp>
      <p:pic>
        <p:nvPicPr>
          <p:cNvPr id="47107" name="Picture 2" descr="C:\Documents and Settings\Администратор\Рабочий стол\животные\crn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63" y="1143000"/>
            <a:ext cx="6786562" cy="48577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000125"/>
          </a:xfrm>
        </p:spPr>
        <p:txBody>
          <a:bodyPr/>
          <a:lstStyle/>
          <a:p>
            <a:pPr algn="ctr" eaLnBrk="1" hangingPunct="1">
              <a:defRPr/>
            </a:pPr>
            <a:endParaRPr lang="ru-RU">
              <a:solidFill>
                <a:srgbClr val="FF0000"/>
              </a:solidFill>
            </a:endParaRPr>
          </a:p>
        </p:txBody>
      </p:sp>
      <p:pic>
        <p:nvPicPr>
          <p:cNvPr id="48131" name="Picture 2" descr="C:\Documents and Settings\Администратор\Рабочий стол\животные\164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71688" y="142875"/>
            <a:ext cx="4643437" cy="63579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924800" cy="80009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FF0000"/>
                </a:solidFill>
              </a:rPr>
              <a:t>Сапсан</a:t>
            </a:r>
            <a:endParaRPr lang="ru-RU">
              <a:solidFill>
                <a:srgbClr val="FF0000"/>
              </a:solidFill>
            </a:endParaRPr>
          </a:p>
        </p:txBody>
      </p:sp>
      <p:pic>
        <p:nvPicPr>
          <p:cNvPr id="49155" name="Picture 3" descr="C:\Documents and Settings\Оператор\Рабочий стол\saps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143000"/>
            <a:ext cx="759142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00013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mtClean="0">
                <a:solidFill>
                  <a:srgbClr val="FF0000"/>
                </a:solidFill>
              </a:rPr>
              <a:t>Белка-летяга </a:t>
            </a:r>
            <a:endParaRPr lang="ru-RU">
              <a:solidFill>
                <a:srgbClr val="FF0000"/>
              </a:solidFill>
            </a:endParaRPr>
          </a:p>
        </p:txBody>
      </p:sp>
      <p:pic>
        <p:nvPicPr>
          <p:cNvPr id="50179" name="Picture 2" descr="C:\Documents and Settings\Администратор\Рабочий стол\животные\i (17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929188" y="4500563"/>
            <a:ext cx="2928937" cy="1857375"/>
          </a:xfrm>
          <a:noFill/>
        </p:spPr>
      </p:pic>
      <p:pic>
        <p:nvPicPr>
          <p:cNvPr id="50180" name="Picture 3" descr="C:\Documents and Settings\Администратор\Рабочий стол\животные\129369145221603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214438"/>
            <a:ext cx="4286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4" descr="C:\Documents and Settings\Администратор\Рабочий стол\животные\b38367151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1143000"/>
            <a:ext cx="3810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00013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mtClean="0">
                <a:solidFill>
                  <a:srgbClr val="FF0000"/>
                </a:solidFill>
              </a:rPr>
              <a:t> Кольчатая нерпа</a:t>
            </a:r>
            <a:endParaRPr lang="ru-RU">
              <a:solidFill>
                <a:srgbClr val="FF0000"/>
              </a:solidFill>
            </a:endParaRPr>
          </a:p>
        </p:txBody>
      </p:sp>
      <p:pic>
        <p:nvPicPr>
          <p:cNvPr id="51203" name="Picture 2" descr="C:\Documents and Settings\Администратор\Рабочий стол\животные\i (9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357563" y="1214438"/>
            <a:ext cx="2714625" cy="2500312"/>
          </a:xfrm>
          <a:noFill/>
        </p:spPr>
      </p:pic>
      <p:pic>
        <p:nvPicPr>
          <p:cNvPr id="51204" name="Picture 3" descr="C:\Documents and Settings\Администратор\Рабочий стол\животные\i (1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285875"/>
            <a:ext cx="25717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4" descr="C:\Documents and Settings\Администратор\Рабочий стол\животные\i (10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75" y="1143000"/>
            <a:ext cx="235743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5" descr="C:\Documents and Settings\Администратор\Рабочий стол\животные\i (14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63" y="4286250"/>
            <a:ext cx="2643187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Picture 6" descr="C:\Documents and Settings\Администратор\Рабочий стол\животные\i (1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0" y="4214813"/>
            <a:ext cx="285750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00013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mtClean="0">
                <a:solidFill>
                  <a:srgbClr val="FF0000"/>
                </a:solidFill>
              </a:rPr>
              <a:t>Скопа </a:t>
            </a:r>
            <a:endParaRPr lang="ru-RU">
              <a:solidFill>
                <a:srgbClr val="FF0000"/>
              </a:solidFill>
            </a:endParaRPr>
          </a:p>
        </p:txBody>
      </p:sp>
      <p:pic>
        <p:nvPicPr>
          <p:cNvPr id="52227" name="Picture 2" descr="C:\Documents and Settings\Администратор\Рабочий стол\животные\shor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071563"/>
            <a:ext cx="4762500" cy="3267075"/>
          </a:xfrm>
          <a:noFill/>
        </p:spPr>
      </p:pic>
      <p:pic>
        <p:nvPicPr>
          <p:cNvPr id="52228" name="Picture 3" descr="C:\Documents and Settings\Администратор\Рабочий стол\животные\450px-Osprey_mg_96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714375"/>
            <a:ext cx="1714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4" descr="C:\Documents and Settings\Администратор\Рабочий стол\животные\200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3" y="3929063"/>
            <a:ext cx="304800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000125"/>
          </a:xfrm>
        </p:spPr>
        <p:txBody>
          <a:bodyPr/>
          <a:lstStyle/>
          <a:p>
            <a:pPr algn="ctr" eaLnBrk="1" hangingPunct="1">
              <a:defRPr/>
            </a:pPr>
            <a:endParaRPr lang="ru-RU">
              <a:solidFill>
                <a:srgbClr val="FF0000"/>
              </a:solidFill>
            </a:endParaRPr>
          </a:p>
        </p:txBody>
      </p:sp>
      <p:pic>
        <p:nvPicPr>
          <p:cNvPr id="53251" name="Picture 2" descr="C:\Documents and Settings\Администратор\Рабочий стол\животные\B_17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57313" y="571500"/>
            <a:ext cx="6572250" cy="52863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000125"/>
          </a:xfrm>
        </p:spPr>
        <p:txBody>
          <a:bodyPr/>
          <a:lstStyle/>
          <a:p>
            <a:pPr algn="ctr" eaLnBrk="1" hangingPunct="1">
              <a:defRPr/>
            </a:pPr>
            <a:endParaRPr lang="ru-RU">
              <a:solidFill>
                <a:srgbClr val="FF0000"/>
              </a:solidFill>
            </a:endParaRPr>
          </a:p>
        </p:txBody>
      </p:sp>
      <p:pic>
        <p:nvPicPr>
          <p:cNvPr id="54275" name="Picture 2" descr="C:\Documents and Settings\Администратор\Рабочий стол\животные\osprey_652_600x45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4438" y="1214438"/>
            <a:ext cx="6715125" cy="51435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ttp://sci.tspu.ru/SITES/posobie/geography/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00013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mtClean="0">
                <a:solidFill>
                  <a:srgbClr val="FF0000"/>
                </a:solidFill>
              </a:rPr>
              <a:t>Садовая соня</a:t>
            </a:r>
            <a:endParaRPr lang="ru-RU">
              <a:solidFill>
                <a:srgbClr val="FF0000"/>
              </a:solidFill>
            </a:endParaRPr>
          </a:p>
        </p:txBody>
      </p:sp>
      <p:pic>
        <p:nvPicPr>
          <p:cNvPr id="55299" name="Picture 2" descr="C:\Documents and Settings\Администратор\Рабочий стол\животные\i (18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14688" y="3500438"/>
            <a:ext cx="2928937" cy="2714625"/>
          </a:xfrm>
          <a:noFill/>
        </p:spPr>
      </p:pic>
      <p:pic>
        <p:nvPicPr>
          <p:cNvPr id="55300" name="Picture 3" descr="C:\Documents and Settings\Администратор\Рабочий стол\животные\i (1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1143000"/>
            <a:ext cx="28575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4" descr="C:\Documents and Settings\Администратор\Рабочий стол\животные\i (1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25" y="1285875"/>
            <a:ext cx="2643188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Documents and Settings\Оператор\Рабочий стол\f_190177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428625"/>
            <a:ext cx="5173662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5" descr="C:\Documents and Settings\Оператор\Рабочий стол\34074998_1224611298_yogi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3929063"/>
            <a:ext cx="29527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6" descr="C:\Documents and Settings\Оператор\Рабочий стол\41857-1600x12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88" y="3214688"/>
            <a:ext cx="34290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0" y="428625"/>
            <a:ext cx="3252788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8" descr="H:\Documents and Settings\User\Рабочий стол\дятел9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88" y="3143250"/>
            <a:ext cx="2643187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8" y="428625"/>
            <a:ext cx="20066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8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57875" y="5000625"/>
            <a:ext cx="2928938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57347" name="Rectangle 1"/>
          <p:cNvSpPr>
            <a:spLocks noChangeArrowheads="1"/>
          </p:cNvSpPr>
          <p:nvPr/>
        </p:nvSpPr>
        <p:spPr bwMode="auto">
          <a:xfrm>
            <a:off x="571500" y="0"/>
            <a:ext cx="8143875" cy="495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ctr"/>
            <a:endParaRPr lang="ru-RU" sz="2800">
              <a:solidFill>
                <a:srgbClr val="C00000"/>
              </a:solidFill>
              <a:latin typeface="Constantia" pitchFamily="18" charset="0"/>
              <a:cs typeface="Times New Roman" pitchFamily="18" charset="0"/>
            </a:endParaRPr>
          </a:p>
          <a:p>
            <a:pPr indent="457200" algn="ctr"/>
            <a:r>
              <a:rPr lang="ru-RU" sz="9600" b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Они нуждаются </a:t>
            </a:r>
          </a:p>
          <a:p>
            <a:pPr indent="457200" algn="ctr"/>
            <a:r>
              <a:rPr lang="ru-RU" sz="9600" b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в охране!</a:t>
            </a:r>
            <a:endParaRPr lang="ru-RU" sz="9600" b="1">
              <a:solidFill>
                <a:srgbClr val="C0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rgbClr val="FF0000"/>
                </a:solidFill>
              </a:rPr>
              <a:t>Правила  друзей  природы</a:t>
            </a:r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58371" name="Rectangle 1"/>
          <p:cNvSpPr>
            <a:spLocks noChangeArrowheads="1"/>
          </p:cNvSpPr>
          <p:nvPr/>
        </p:nvSpPr>
        <p:spPr bwMode="auto">
          <a:xfrm>
            <a:off x="285750" y="857250"/>
            <a:ext cx="8643938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>
              <a:buFontTx/>
              <a:buChar char="-"/>
            </a:pPr>
            <a:r>
              <a:rPr lang="ru-RU" sz="3200">
                <a:latin typeface="Constantia" pitchFamily="18" charset="0"/>
                <a:cs typeface="Times New Roman" pitchFamily="18" charset="0"/>
              </a:rPr>
              <a:t>не ломай ветки деревьев</a:t>
            </a:r>
          </a:p>
          <a:p>
            <a:pPr indent="457200">
              <a:buFontTx/>
              <a:buChar char="-"/>
            </a:pPr>
            <a:r>
              <a:rPr lang="ru-RU" sz="3200">
                <a:latin typeface="Constantia" pitchFamily="18" charset="0"/>
                <a:cs typeface="Times New Roman" pitchFamily="18" charset="0"/>
              </a:rPr>
              <a:t>не повреждай кору деревьев</a:t>
            </a:r>
          </a:p>
          <a:p>
            <a:pPr indent="457200" eaLnBrk="0" hangingPunct="0"/>
            <a:r>
              <a:rPr lang="ru-RU" sz="3200">
                <a:latin typeface="Constantia" pitchFamily="18" charset="0"/>
                <a:cs typeface="Times New Roman" pitchFamily="18" charset="0"/>
              </a:rPr>
              <a:t>- не рвать и бросать цветы;</a:t>
            </a:r>
          </a:p>
          <a:p>
            <a:pPr indent="457200" eaLnBrk="0" hangingPunct="0"/>
            <a:r>
              <a:rPr lang="ru-RU" sz="3200">
                <a:latin typeface="Constantia" pitchFamily="18" charset="0"/>
              </a:rPr>
              <a:t>- не ловить насекомых;</a:t>
            </a:r>
          </a:p>
          <a:p>
            <a:pPr indent="457200" eaLnBrk="0" hangingPunct="0">
              <a:buFontTx/>
              <a:buChar char="-"/>
            </a:pPr>
            <a:r>
              <a:rPr lang="ru-RU" sz="3200">
                <a:latin typeface="Constantia" pitchFamily="18" charset="0"/>
                <a:cs typeface="Times New Roman" pitchFamily="18" charset="0"/>
              </a:rPr>
              <a:t>не разорять гнезда птиц;</a:t>
            </a:r>
          </a:p>
          <a:p>
            <a:pPr indent="457200" eaLnBrk="0" hangingPunct="0">
              <a:buFontTx/>
              <a:buChar char="-"/>
            </a:pPr>
            <a:r>
              <a:rPr lang="ru-RU" sz="3200">
                <a:latin typeface="Constantia" pitchFamily="18" charset="0"/>
                <a:cs typeface="Times New Roman" pitchFamily="18" charset="0"/>
              </a:rPr>
              <a:t>  не шуметь в лесу;</a:t>
            </a:r>
            <a:endParaRPr lang="ru-RU" sz="3200">
              <a:latin typeface="Constantia" pitchFamily="18" charset="0"/>
            </a:endParaRPr>
          </a:p>
          <a:p>
            <a:pPr indent="457200" eaLnBrk="0" hangingPunct="0"/>
            <a:r>
              <a:rPr lang="ru-RU" sz="3200">
                <a:latin typeface="Constantia" pitchFamily="18" charset="0"/>
                <a:cs typeface="Times New Roman" pitchFamily="18" charset="0"/>
              </a:rPr>
              <a:t>-  не разводить костры в лесу;</a:t>
            </a:r>
            <a:endParaRPr lang="ru-RU" sz="3200">
              <a:latin typeface="Constantia" pitchFamily="18" charset="0"/>
            </a:endParaRPr>
          </a:p>
          <a:p>
            <a:pPr indent="457200" eaLnBrk="0" hangingPunct="0"/>
            <a:r>
              <a:rPr lang="ru-RU" sz="3200">
                <a:latin typeface="Constantia" pitchFamily="18" charset="0"/>
                <a:cs typeface="Times New Roman" pitchFamily="18" charset="0"/>
              </a:rPr>
              <a:t>-  не брать лесных зверьков домой;</a:t>
            </a:r>
            <a:endParaRPr lang="ru-RU" sz="3200">
              <a:latin typeface="Constantia" pitchFamily="18" charset="0"/>
            </a:endParaRPr>
          </a:p>
          <a:p>
            <a:pPr indent="457200" eaLnBrk="0" hangingPunct="0"/>
            <a:r>
              <a:rPr lang="ru-RU" sz="3200">
                <a:latin typeface="Constantia" pitchFamily="18" charset="0"/>
                <a:cs typeface="Times New Roman" pitchFamily="18" charset="0"/>
              </a:rPr>
              <a:t>-  не оставлять мусор в лесу и водоёмах</a:t>
            </a:r>
            <a:endParaRPr lang="ru-RU" sz="320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Содержимое 4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6072188"/>
          </a:xfrm>
        </p:spPr>
        <p:txBody>
          <a:bodyPr/>
          <a:lstStyle/>
          <a:p>
            <a:pPr algn="ctr"/>
            <a:r>
              <a:rPr lang="ru-RU" sz="8000" smtClean="0">
                <a:solidFill>
                  <a:srgbClr val="C00000"/>
                </a:solidFill>
              </a:rPr>
              <a:t>Сохраним наше богатство – нашу природу!</a:t>
            </a:r>
            <a:endParaRPr lang="ru-RU" sz="800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89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mtClean="0">
                <a:solidFill>
                  <a:srgbClr val="C00000"/>
                </a:solidFill>
              </a:rPr>
              <a:t/>
            </a:r>
            <a:br>
              <a:rPr lang="ru-RU" smtClean="0">
                <a:solidFill>
                  <a:srgbClr val="C00000"/>
                </a:solidFill>
              </a:rPr>
            </a:br>
            <a:r>
              <a:rPr lang="ru-RU" smtClean="0">
                <a:solidFill>
                  <a:srgbClr val="C00000"/>
                </a:solidFill>
              </a:rPr>
              <a:t/>
            </a:r>
            <a:br>
              <a:rPr lang="ru-RU" smtClean="0">
                <a:solidFill>
                  <a:srgbClr val="C00000"/>
                </a:solidFill>
              </a:rPr>
            </a:br>
            <a:endParaRPr lang="ru-RU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timer.od.ua/wp-content/uploads/2009/07/01-doroga_k_poseleniyu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3" y="-26988"/>
            <a:ext cx="9217026" cy="691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g0.liveinternet.ru/images/attach/c/2/65/97/65097373_0a08a44d9d9e4cc4d3c00a072104325b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3" y="0"/>
            <a:ext cx="9288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Лесная зо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4450" y="-26988"/>
            <a:ext cx="9296400" cy="6972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wwf.ru/pic/membership/mailer/re-exposure_of_forest.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225"/>
            <a:ext cx="9144000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697</TotalTime>
  <Words>198</Words>
  <Application>Microsoft Office PowerPoint</Application>
  <PresentationFormat>Экран (4:3)</PresentationFormat>
  <Paragraphs>57</Paragraphs>
  <Slides>54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60" baseType="lpstr">
      <vt:lpstr>Arial</vt:lpstr>
      <vt:lpstr>Constantia</vt:lpstr>
      <vt:lpstr>Wingdings 2</vt:lpstr>
      <vt:lpstr>Calibri</vt:lpstr>
      <vt:lpstr>Times New Roman</vt:lpstr>
      <vt:lpstr>Бумажная</vt:lpstr>
      <vt:lpstr>Красная книга Ленинградской  области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</vt:lpstr>
      <vt:lpstr> 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 </vt:lpstr>
      <vt:lpstr> Проблемы</vt:lpstr>
      <vt:lpstr> </vt:lpstr>
      <vt:lpstr> Пути решения</vt:lpstr>
      <vt:lpstr>Красная книга Ленинградской  области</vt:lpstr>
      <vt:lpstr>Задачи:</vt:lpstr>
      <vt:lpstr>Слайд 30</vt:lpstr>
      <vt:lpstr>Черная книга</vt:lpstr>
      <vt:lpstr>Зеленая книга европейский речной бобр</vt:lpstr>
      <vt:lpstr>Морской котик</vt:lpstr>
      <vt:lpstr>Зубр  </vt:lpstr>
      <vt:lpstr>Слайд 35</vt:lpstr>
      <vt:lpstr>Башмачок венерин</vt:lpstr>
      <vt:lpstr>Ландыш майский</vt:lpstr>
      <vt:lpstr>Росомаха </vt:lpstr>
      <vt:lpstr>Слайд 39</vt:lpstr>
      <vt:lpstr>Слайд 40</vt:lpstr>
      <vt:lpstr>Змееяд </vt:lpstr>
      <vt:lpstr>Слайд 42</vt:lpstr>
      <vt:lpstr>Слайд 43</vt:lpstr>
      <vt:lpstr>Сапсан</vt:lpstr>
      <vt:lpstr>Белка-летяга </vt:lpstr>
      <vt:lpstr> Кольчатая нерпа</vt:lpstr>
      <vt:lpstr>Скопа </vt:lpstr>
      <vt:lpstr>Слайд 48</vt:lpstr>
      <vt:lpstr>Слайд 49</vt:lpstr>
      <vt:lpstr>Садовая соня</vt:lpstr>
      <vt:lpstr>Слайд 51</vt:lpstr>
      <vt:lpstr>Слайд 52</vt:lpstr>
      <vt:lpstr>Правила  друзей  природы</vt:lpstr>
      <vt:lpstr> 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КРАСНАЯ КНИГА</dc:title>
  <dc:creator>user</dc:creator>
  <cp:lastModifiedBy>biologija</cp:lastModifiedBy>
  <cp:revision>81</cp:revision>
  <dcterms:created xsi:type="dcterms:W3CDTF">2009-02-19T16:05:35Z</dcterms:created>
  <dcterms:modified xsi:type="dcterms:W3CDTF">2015-01-22T11:43:51Z</dcterms:modified>
</cp:coreProperties>
</file>