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311" r:id="rId2"/>
    <p:sldId id="257" r:id="rId3"/>
    <p:sldId id="260" r:id="rId4"/>
    <p:sldId id="256" r:id="rId5"/>
    <p:sldId id="284" r:id="rId6"/>
    <p:sldId id="278" r:id="rId7"/>
    <p:sldId id="279" r:id="rId8"/>
    <p:sldId id="280" r:id="rId9"/>
    <p:sldId id="281" r:id="rId10"/>
    <p:sldId id="282" r:id="rId11"/>
    <p:sldId id="283" r:id="rId12"/>
    <p:sldId id="258" r:id="rId13"/>
    <p:sldId id="288" r:id="rId14"/>
    <p:sldId id="285" r:id="rId15"/>
    <p:sldId id="289" r:id="rId16"/>
    <p:sldId id="286" r:id="rId17"/>
    <p:sldId id="290" r:id="rId18"/>
    <p:sldId id="287" r:id="rId19"/>
    <p:sldId id="291" r:id="rId20"/>
    <p:sldId id="292" r:id="rId21"/>
    <p:sldId id="319" r:id="rId22"/>
    <p:sldId id="313" r:id="rId23"/>
    <p:sldId id="261" r:id="rId24"/>
    <p:sldId id="262" r:id="rId25"/>
    <p:sldId id="314" r:id="rId26"/>
    <p:sldId id="318" r:id="rId27"/>
    <p:sldId id="315" r:id="rId28"/>
    <p:sldId id="316" r:id="rId29"/>
    <p:sldId id="317" r:id="rId30"/>
    <p:sldId id="264" r:id="rId31"/>
    <p:sldId id="265" r:id="rId32"/>
    <p:sldId id="266" r:id="rId33"/>
    <p:sldId id="267" r:id="rId34"/>
    <p:sldId id="306" r:id="rId35"/>
    <p:sldId id="308" r:id="rId36"/>
    <p:sldId id="307" r:id="rId37"/>
    <p:sldId id="305" r:id="rId38"/>
    <p:sldId id="310" r:id="rId39"/>
    <p:sldId id="309" r:id="rId40"/>
    <p:sldId id="268" r:id="rId41"/>
    <p:sldId id="302" r:id="rId42"/>
    <p:sldId id="269" r:id="rId43"/>
    <p:sldId id="270" r:id="rId44"/>
    <p:sldId id="271" r:id="rId45"/>
    <p:sldId id="272" r:id="rId46"/>
    <p:sldId id="274" r:id="rId47"/>
    <p:sldId id="277" r:id="rId48"/>
    <p:sldId id="276" r:id="rId49"/>
    <p:sldId id="296" r:id="rId50"/>
    <p:sldId id="297" r:id="rId51"/>
    <p:sldId id="298" r:id="rId52"/>
    <p:sldId id="299" r:id="rId53"/>
    <p:sldId id="300" r:id="rId54"/>
    <p:sldId id="301" r:id="rId55"/>
    <p:sldId id="294" r:id="rId56"/>
    <p:sldId id="304" r:id="rId57"/>
  </p:sldIdLst>
  <p:sldSz cx="9144000" cy="6858000" type="screen4x3"/>
  <p:notesSz cx="6858000" cy="9144000"/>
  <p:custDataLst>
    <p:tags r:id="rId5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3D"/>
    <a:srgbClr val="FFCCFF"/>
    <a:srgbClr val="009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978" autoAdjust="0"/>
    <p:restoredTop sz="94660"/>
  </p:normalViewPr>
  <p:slideViewPr>
    <p:cSldViewPr>
      <p:cViewPr>
        <p:scale>
          <a:sx n="100" d="100"/>
          <a:sy n="100" d="100"/>
        </p:scale>
        <p:origin x="-984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C24C3-1195-4486-B315-C5A8342B912A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0A5FF9-C063-4380-8840-CD3DB8032F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230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E98C2-72A9-439F-8C13-4D34A317567D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1B09A-6987-42FB-8D95-57DF93E29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E98C2-72A9-439F-8C13-4D34A317567D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1B09A-6987-42FB-8D95-57DF93E29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E98C2-72A9-439F-8C13-4D34A317567D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1B09A-6987-42FB-8D95-57DF93E29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E98C2-72A9-439F-8C13-4D34A317567D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1B09A-6987-42FB-8D95-57DF93E29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E98C2-72A9-439F-8C13-4D34A317567D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1B09A-6987-42FB-8D95-57DF93E29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E98C2-72A9-439F-8C13-4D34A317567D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1B09A-6987-42FB-8D95-57DF93E29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E98C2-72A9-439F-8C13-4D34A317567D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1B09A-6987-42FB-8D95-57DF93E29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E98C2-72A9-439F-8C13-4D34A317567D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1B09A-6987-42FB-8D95-57DF93E29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E98C2-72A9-439F-8C13-4D34A317567D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1B09A-6987-42FB-8D95-57DF93E29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E98C2-72A9-439F-8C13-4D34A317567D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1B09A-6987-42FB-8D95-57DF93E29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E98C2-72A9-439F-8C13-4D34A317567D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1B09A-6987-42FB-8D95-57DF93E29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E98C2-72A9-439F-8C13-4D34A317567D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1B09A-6987-42FB-8D95-57DF93E29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://laminat19.ru/g5748238-fotooboi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jpeg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jpeg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jpeg"/><Relationship Id="rId13" Type="http://schemas.openxmlformats.org/officeDocument/2006/relationships/image" Target="../media/image113.jpeg"/><Relationship Id="rId3" Type="http://schemas.openxmlformats.org/officeDocument/2006/relationships/image" Target="../media/image103.jpeg"/><Relationship Id="rId7" Type="http://schemas.openxmlformats.org/officeDocument/2006/relationships/image" Target="../media/image107.jpeg"/><Relationship Id="rId12" Type="http://schemas.openxmlformats.org/officeDocument/2006/relationships/image" Target="../media/image112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jpeg"/><Relationship Id="rId11" Type="http://schemas.openxmlformats.org/officeDocument/2006/relationships/image" Target="../media/image111.jpeg"/><Relationship Id="rId5" Type="http://schemas.openxmlformats.org/officeDocument/2006/relationships/image" Target="../media/image105.jpeg"/><Relationship Id="rId10" Type="http://schemas.openxmlformats.org/officeDocument/2006/relationships/image" Target="../media/image110.jpeg"/><Relationship Id="rId4" Type="http://schemas.openxmlformats.org/officeDocument/2006/relationships/image" Target="../media/image104.jpeg"/><Relationship Id="rId9" Type="http://schemas.openxmlformats.org/officeDocument/2006/relationships/image" Target="../media/image109.jpeg"/><Relationship Id="rId14" Type="http://schemas.openxmlformats.org/officeDocument/2006/relationships/image" Target="../media/image11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7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4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700808"/>
            <a:ext cx="7557389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урок</a:t>
            </a:r>
          </a:p>
          <a:p>
            <a:pPr algn="ctr"/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Технология оклеивания поверхностей фотообоями»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251520" y="198121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Государственное бюджетное профессиональное образовательное учреждение</a:t>
            </a: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Республики Хакасия </a:t>
            </a: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«Черногорский механико-технологический техникум»</a:t>
            </a: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5248461"/>
            <a:ext cx="3923928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преподаватель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спецдисциплин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Банных Татьяна Владимировна</a:t>
            </a:r>
          </a:p>
        </p:txBody>
      </p:sp>
    </p:spTree>
    <p:extLst>
      <p:ext uri="{BB962C8B-B14F-4D97-AF65-F5344CB8AC3E}">
        <p14:creationId xmlns:p14="http://schemas.microsoft.com/office/powerpoint/2010/main" val="24649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525963"/>
          </a:xfrm>
        </p:spPr>
        <p:txBody>
          <a:bodyPr/>
          <a:lstStyle/>
          <a:p>
            <a:pPr marL="514350" indent="-514350" algn="ctr">
              <a:buAutoNum type="arabicPeriod" startAt="4"/>
              <a:defRPr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 оклеивают бордюр на гладкие обои?</a:t>
            </a:r>
          </a:p>
          <a:p>
            <a:pPr marL="514350" indent="-514350">
              <a:buNone/>
              <a:defRPr/>
            </a:pPr>
            <a:endParaRPr lang="ru-RU" dirty="0" smtClean="0">
              <a:solidFill>
                <a:srgbClr val="009E47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  <a:defRPr/>
            </a:pPr>
            <a:r>
              <a:rPr lang="ru-RU" dirty="0" smtClean="0">
                <a:solidFill>
                  <a:srgbClr val="009E47"/>
                </a:solidFill>
                <a:latin typeface="Times New Roman" pitchFamily="18" charset="0"/>
                <a:cs typeface="Times New Roman" pitchFamily="18" charset="0"/>
              </a:rPr>
              <a:t>А) наносят сверху обоев  </a:t>
            </a:r>
          </a:p>
          <a:p>
            <a:pPr marL="514350" indent="-514350">
              <a:buNone/>
              <a:defRPr/>
            </a:pPr>
            <a:r>
              <a:rPr lang="ru-RU" dirty="0" smtClean="0">
                <a:solidFill>
                  <a:srgbClr val="009E47"/>
                </a:solidFill>
                <a:latin typeface="Times New Roman" pitchFamily="18" charset="0"/>
                <a:cs typeface="Times New Roman" pitchFamily="18" charset="0"/>
              </a:rPr>
              <a:t>Б) приклеивают до </a:t>
            </a:r>
          </a:p>
          <a:p>
            <a:pPr marL="514350" indent="-514350">
              <a:buNone/>
              <a:defRPr/>
            </a:pPr>
            <a:r>
              <a:rPr lang="ru-RU" dirty="0" smtClean="0">
                <a:solidFill>
                  <a:srgbClr val="009E47"/>
                </a:solidFill>
                <a:latin typeface="Times New Roman" pitchFamily="18" charset="0"/>
                <a:cs typeface="Times New Roman" pitchFamily="18" charset="0"/>
              </a:rPr>
              <a:t>наклеивания обоев</a:t>
            </a:r>
          </a:p>
          <a:p>
            <a:pPr marL="514350" indent="-514350">
              <a:buNone/>
              <a:defRPr/>
            </a:pPr>
            <a:r>
              <a:rPr lang="ru-RU" dirty="0" smtClean="0">
                <a:solidFill>
                  <a:srgbClr val="009E47"/>
                </a:solidFill>
                <a:latin typeface="Times New Roman" pitchFamily="18" charset="0"/>
                <a:cs typeface="Times New Roman" pitchFamily="18" charset="0"/>
              </a:rPr>
              <a:t>В) не рекомендуется </a:t>
            </a:r>
          </a:p>
          <a:p>
            <a:pPr marL="514350" indent="-514350">
              <a:buNone/>
              <a:defRPr/>
            </a:pPr>
            <a:r>
              <a:rPr lang="ru-RU" dirty="0" smtClean="0">
                <a:solidFill>
                  <a:srgbClr val="009E47"/>
                </a:solidFill>
                <a:latin typeface="Times New Roman" pitchFamily="18" charset="0"/>
                <a:cs typeface="Times New Roman" pitchFamily="18" charset="0"/>
              </a:rPr>
              <a:t>к наклеиванию</a:t>
            </a:r>
          </a:p>
          <a:p>
            <a:endParaRPr lang="ru-RU" dirty="0"/>
          </a:p>
        </p:txBody>
      </p:sp>
      <p:pic>
        <p:nvPicPr>
          <p:cNvPr id="2050" name="Picture 2" descr="Цветочные текстуры и бордюры :: NoNa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6194" y="2060848"/>
            <a:ext cx="3790950" cy="2914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entury" pitchFamily="18" charset="0"/>
              </a:rPr>
              <a:t>Правильный ответ</a:t>
            </a: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entury" pitchFamily="18" charset="0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009E47"/>
                </a:solidFill>
                <a:latin typeface="Times New Roman" pitchFamily="18" charset="0"/>
                <a:cs typeface="Times New Roman" pitchFamily="18" charset="0"/>
              </a:rPr>
              <a:t>А) наносят сверху обоев  </a:t>
            </a:r>
          </a:p>
          <a:p>
            <a:endParaRPr lang="ru-RU" dirty="0"/>
          </a:p>
        </p:txBody>
      </p:sp>
      <p:pic>
        <p:nvPicPr>
          <p:cNvPr id="4098" name="Picture 2" descr="Обои CHESAPEAKE в интерьере каталог Kitchen and Bath Essential Обои интерьеры Обои CHESAPEAKE в интерьере Обои интерьеры Обои д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1700808"/>
            <a:ext cx="5143500" cy="4857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5688632"/>
          </a:xfrm>
        </p:spPr>
        <p:txBody>
          <a:bodyPr>
            <a:normAutofit fontScale="90000"/>
          </a:bodyPr>
          <a:lstStyle/>
          <a:p>
            <a:pPr marL="274320" indent="-274320" algn="l">
              <a:defRPr/>
            </a:pP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9E4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rgbClr val="009E47"/>
                </a:solidFill>
                <a:latin typeface="Times New Roman" pitchFamily="18" charset="0"/>
                <a:cs typeface="Times New Roman" pitchFamily="18" charset="0"/>
              </a:rPr>
              <a:t>А) поверхность ровная, </a:t>
            </a:r>
            <a:r>
              <a:rPr lang="ru-RU" sz="3200" dirty="0" smtClean="0">
                <a:solidFill>
                  <a:srgbClr val="009E47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9E4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9E47"/>
                </a:solidFill>
                <a:latin typeface="Times New Roman" pitchFamily="18" charset="0"/>
                <a:cs typeface="Times New Roman" pitchFamily="18" charset="0"/>
              </a:rPr>
              <a:t>гладкая</a:t>
            </a:r>
            <a:r>
              <a:rPr lang="ru-RU" sz="3200" dirty="0">
                <a:solidFill>
                  <a:srgbClr val="009E47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solidFill>
                  <a:srgbClr val="009E47"/>
                </a:solidFill>
                <a:latin typeface="Times New Roman" pitchFamily="18" charset="0"/>
                <a:cs typeface="Times New Roman" pitchFamily="18" charset="0"/>
              </a:rPr>
              <a:t>огрунтованная</a:t>
            </a:r>
            <a:r>
              <a:rPr lang="ru-RU" sz="3200" dirty="0">
                <a:solidFill>
                  <a:srgbClr val="009E47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009E4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9E47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9E4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009E47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009E4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9E47"/>
                </a:solidFill>
                <a:latin typeface="Times New Roman" pitchFamily="18" charset="0"/>
                <a:cs typeface="Times New Roman" pitchFamily="18" charset="0"/>
              </a:rPr>
              <a:t> Б</a:t>
            </a:r>
            <a:r>
              <a:rPr lang="ru-RU" sz="3200" dirty="0">
                <a:solidFill>
                  <a:srgbClr val="009E47"/>
                </a:solidFill>
                <a:latin typeface="Times New Roman" pitchFamily="18" charset="0"/>
                <a:cs typeface="Times New Roman" pitchFamily="18" charset="0"/>
              </a:rPr>
              <a:t>) подготовка не имеет </a:t>
            </a:r>
            <a:r>
              <a:rPr lang="ru-RU" sz="3200" dirty="0" smtClean="0">
                <a:solidFill>
                  <a:srgbClr val="009E47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9E4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9E47"/>
                </a:solidFill>
                <a:latin typeface="Times New Roman" pitchFamily="18" charset="0"/>
                <a:cs typeface="Times New Roman" pitchFamily="18" charset="0"/>
              </a:rPr>
              <a:t>значения</a:t>
            </a:r>
            <a:r>
              <a:rPr lang="ru-RU" sz="3200" dirty="0">
                <a:solidFill>
                  <a:srgbClr val="009E47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009E4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9E47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9E4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009E47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009E4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9E47"/>
                </a:solidFill>
                <a:latin typeface="Times New Roman" pitchFamily="18" charset="0"/>
                <a:cs typeface="Times New Roman" pitchFamily="18" charset="0"/>
              </a:rPr>
              <a:t> В</a:t>
            </a:r>
            <a:r>
              <a:rPr lang="ru-RU" sz="3200" dirty="0">
                <a:solidFill>
                  <a:srgbClr val="009E47"/>
                </a:solidFill>
                <a:latin typeface="Times New Roman" pitchFamily="18" charset="0"/>
                <a:cs typeface="Times New Roman" pitchFamily="18" charset="0"/>
              </a:rPr>
              <a:t>) окрашенная водным </a:t>
            </a:r>
            <a:r>
              <a:rPr lang="ru-RU" sz="3200" dirty="0" smtClean="0">
                <a:solidFill>
                  <a:srgbClr val="009E47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9E4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9E47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3200" dirty="0">
                <a:solidFill>
                  <a:srgbClr val="009E47"/>
                </a:solidFill>
                <a:latin typeface="Times New Roman" pitchFamily="18" charset="0"/>
                <a:cs typeface="Times New Roman" pitchFamily="18" charset="0"/>
              </a:rPr>
              <a:t>неводным составом.</a:t>
            </a:r>
            <a:br>
              <a:rPr lang="ru-RU" sz="3200" dirty="0">
                <a:solidFill>
                  <a:srgbClr val="009E4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AutoShape 2" descr="nikto001: Майк Дин. Проект &quot;Исследование материала&quot;."/>
          <p:cNvSpPr>
            <a:spLocks noChangeAspect="1" noChangeArrowheads="1"/>
          </p:cNvSpPr>
          <p:nvPr/>
        </p:nvSpPr>
        <p:spPr bwMode="auto">
          <a:xfrm>
            <a:off x="-1096859" y="-144463"/>
            <a:ext cx="1557234" cy="15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4" name="Picture 4" descr="Декоративные штукатурки, декоративная отделка, декоративную штукатурку, штукатурка стан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3068960"/>
            <a:ext cx="1894478" cy="14200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6" name="Picture 6" descr="Архив материалов - РИС - ремонт и стройка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16216" y="4758479"/>
            <a:ext cx="1894478" cy="16443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8" name="Picture 8" descr="nikto001: Майк Дин. Проект &quot;Исследование материала&quot;.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16216" y="1392390"/>
            <a:ext cx="1894478" cy="13794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TextBox 6"/>
          <p:cNvSpPr txBox="1"/>
          <p:nvPr/>
        </p:nvSpPr>
        <p:spPr>
          <a:xfrm>
            <a:off x="1187624" y="260648"/>
            <a:ext cx="67913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5. Какие требования предъявляются к</a:t>
            </a:r>
          </a:p>
          <a:p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поверхностям для оклеивания обоев?</a:t>
            </a:r>
            <a:b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entury" pitchFamily="18" charset="0"/>
              </a:rPr>
              <a:t>Правильный ответ</a:t>
            </a: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entury" pitchFamily="18" charset="0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400" y="1052736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009E47"/>
                </a:solidFill>
                <a:latin typeface="Times New Roman" pitchFamily="18" charset="0"/>
                <a:cs typeface="Times New Roman" pitchFamily="18" charset="0"/>
              </a:rPr>
              <a:t>А) поверхность ровная, </a:t>
            </a:r>
            <a:r>
              <a:rPr lang="ru-RU" dirty="0" smtClean="0">
                <a:solidFill>
                  <a:srgbClr val="009E47"/>
                </a:solidFill>
                <a:latin typeface="Times New Roman" pitchFamily="18" charset="0"/>
                <a:cs typeface="Times New Roman" pitchFamily="18" charset="0"/>
              </a:rPr>
              <a:t>гладкая, </a:t>
            </a:r>
            <a:r>
              <a:rPr lang="ru-RU" dirty="0" err="1" smtClean="0">
                <a:solidFill>
                  <a:srgbClr val="009E47"/>
                </a:solidFill>
                <a:latin typeface="Times New Roman" pitchFamily="18" charset="0"/>
                <a:cs typeface="Times New Roman" pitchFamily="18" charset="0"/>
              </a:rPr>
              <a:t>огрунтованная</a:t>
            </a:r>
            <a:r>
              <a:rPr lang="ru-RU" dirty="0">
                <a:solidFill>
                  <a:srgbClr val="009E47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009E47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8" descr="nikto001: Майк Дин. Проект &quot;Исследование материала&quot;.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79967" y="2179872"/>
            <a:ext cx="5572353" cy="4057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61206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6. При обойных работах будет лишним следующий инструмент:</a:t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9E47"/>
                </a:solidFill>
                <a:latin typeface="Times New Roman" pitchFamily="18" charset="0"/>
                <a:cs typeface="Times New Roman" pitchFamily="18" charset="0"/>
              </a:rPr>
              <a:t>А) прижимной валик</a:t>
            </a:r>
          </a:p>
          <a:p>
            <a:pPr>
              <a:buNone/>
            </a:pPr>
            <a:endParaRPr lang="ru-RU" dirty="0">
              <a:solidFill>
                <a:srgbClr val="009E47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rgbClr val="009E47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9E47"/>
                </a:solidFill>
                <a:latin typeface="Times New Roman" pitchFamily="18" charset="0"/>
                <a:cs typeface="Times New Roman" pitchFamily="18" charset="0"/>
              </a:rPr>
              <a:t>Б) зубчатый шпатель</a:t>
            </a:r>
          </a:p>
          <a:p>
            <a:pPr>
              <a:buNone/>
            </a:pPr>
            <a:endParaRPr lang="ru-RU" dirty="0">
              <a:solidFill>
                <a:srgbClr val="009E47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rgbClr val="009E47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9E47"/>
                </a:solidFill>
                <a:latin typeface="Times New Roman" pitchFamily="18" charset="0"/>
                <a:cs typeface="Times New Roman" pitchFamily="18" charset="0"/>
              </a:rPr>
              <a:t>В) малярный нож.</a:t>
            </a:r>
            <a:endParaRPr lang="ru-RU" dirty="0"/>
          </a:p>
        </p:txBody>
      </p:sp>
      <p:pic>
        <p:nvPicPr>
          <p:cNvPr id="4" name="Содержимое 3" descr="http://www.hummerplus.ru/published/publicdata/HM/attachments/SC/products_pictures/Zubr-03922khu1_enl.jpg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1700808"/>
            <a:ext cx="2267744" cy="1512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&amp;Ncy;&amp;ocy;&amp;zhcy; &amp;dcy;&amp;lcy;&amp;yacy; &amp;rcy;&amp;iecy;&amp;zcy;&amp;kcy;&amp;icy; &amp;ocy;&amp;bcy;&amp;ocy;&amp;iecy;&amp;vcy;, 18 &amp;mcy;&amp;mcy;, &amp;vcy;&amp;ycy;&amp;dcy;&amp;vcy;&amp;icy;&amp;zhcy;&amp;ncy;&amp;ocy;&amp;iecy; &amp;lcy;&amp;iecy;&amp;zcy;&amp;vcy;&amp;icy;&amp;iecy;, &amp;lcy;&amp;icy;&amp;ncy;&amp;iecy;&amp;jcy;&amp;kcy;&amp;acy;, SPART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4160" y="5104547"/>
            <a:ext cx="2351768" cy="13946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8" name="Picture 4" descr="Шпатель Lux нерж. 150 мм. (з.6х6)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7767" y="3429000"/>
            <a:ext cx="2268161" cy="1367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entury" pitchFamily="18" charset="0"/>
              </a:rPr>
              <a:t>Правильный ответ</a:t>
            </a: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entury" pitchFamily="18" charset="0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009E47"/>
                </a:solidFill>
                <a:latin typeface="Times New Roman" pitchFamily="18" charset="0"/>
                <a:cs typeface="Times New Roman" pitchFamily="18" charset="0"/>
              </a:rPr>
              <a:t>Б) зубчатый шпатель</a:t>
            </a:r>
          </a:p>
          <a:p>
            <a:endParaRPr lang="ru-RU" dirty="0"/>
          </a:p>
        </p:txBody>
      </p:sp>
      <p:pic>
        <p:nvPicPr>
          <p:cNvPr id="4" name="Picture 4" descr="Шпатель Lux нерж. 150 мм. (з.6х6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8758" y="2348632"/>
            <a:ext cx="6566484" cy="39600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597666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7. Выберите обои, основа которых бумажная, верхний из ПВХ.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9E47"/>
                </a:solidFill>
                <a:latin typeface="Times New Roman" pitchFamily="18" charset="0"/>
                <a:cs typeface="Times New Roman" pitchFamily="18" charset="0"/>
              </a:rPr>
              <a:t>А) виниловые</a:t>
            </a:r>
            <a:br>
              <a:rPr lang="ru-RU" dirty="0" smtClean="0">
                <a:solidFill>
                  <a:srgbClr val="009E47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solidFill>
                <a:srgbClr val="009E47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rgbClr val="009E47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rgbClr val="009E47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9E47"/>
                </a:solidFill>
                <a:latin typeface="Times New Roman" pitchFamily="18" charset="0"/>
                <a:cs typeface="Times New Roman" pitchFamily="18" charset="0"/>
              </a:rPr>
              <a:t>Б) бумажные вспененные</a:t>
            </a:r>
            <a:br>
              <a:rPr lang="ru-RU" dirty="0" smtClean="0">
                <a:solidFill>
                  <a:srgbClr val="009E47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solidFill>
                <a:srgbClr val="009E47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rgbClr val="009E47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9E47"/>
                </a:solidFill>
                <a:latin typeface="Times New Roman" pitchFamily="18" charset="0"/>
                <a:cs typeface="Times New Roman" pitchFamily="18" charset="0"/>
              </a:rPr>
              <a:t>В) стекловолокнистые</a:t>
            </a:r>
            <a:endParaRPr lang="ru-RU" dirty="0"/>
          </a:p>
        </p:txBody>
      </p:sp>
      <p:pic>
        <p:nvPicPr>
          <p:cNvPr id="22530" name="Picture 2" descr="Как мыть виниловые обои Хитрости жизни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1556792"/>
            <a:ext cx="1663405" cy="16218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2" name="Picture 4" descr="По полочкам - студиядекор.рф - декоративная отделка Интерьера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3356992"/>
            <a:ext cx="1632181" cy="1224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4" name="Picture 6" descr="Стеклообои под покраску Моя усадьба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4941168"/>
            <a:ext cx="1656209" cy="1235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entury" pitchFamily="18" charset="0"/>
              </a:rPr>
              <a:t>Правильный ответ</a:t>
            </a: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entury" pitchFamily="18" charset="0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009E47"/>
                </a:solidFill>
                <a:latin typeface="Times New Roman" pitchFamily="18" charset="0"/>
                <a:cs typeface="Times New Roman" pitchFamily="18" charset="0"/>
              </a:rPr>
              <a:t>А) виниловые</a:t>
            </a:r>
            <a:endParaRPr lang="ru-RU" dirty="0"/>
          </a:p>
        </p:txBody>
      </p:sp>
      <p:pic>
        <p:nvPicPr>
          <p:cNvPr id="4" name="Picture 2" descr="Как мыть виниловые обои Хитрости жизни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1844824"/>
            <a:ext cx="4643595" cy="45275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61926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8. Какие обои окрашиваются до 12 раз</a:t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9E47"/>
                </a:solidFill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dirty="0" err="1" smtClean="0">
                <a:solidFill>
                  <a:srgbClr val="009E47"/>
                </a:solidFill>
                <a:latin typeface="Times New Roman" pitchFamily="18" charset="0"/>
                <a:cs typeface="Times New Roman" pitchFamily="18" charset="0"/>
              </a:rPr>
              <a:t>флизелиновые</a:t>
            </a:r>
            <a:r>
              <a:rPr lang="ru-RU" dirty="0" smtClean="0">
                <a:solidFill>
                  <a:srgbClr val="009E47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9E47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solidFill>
                <a:srgbClr val="009E47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rgbClr val="009E47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9E47"/>
                </a:solidFill>
                <a:latin typeface="Times New Roman" pitchFamily="18" charset="0"/>
                <a:cs typeface="Times New Roman" pitchFamily="18" charset="0"/>
              </a:rPr>
              <a:t>Б) бумажные</a:t>
            </a:r>
            <a:br>
              <a:rPr lang="ru-RU" dirty="0" smtClean="0">
                <a:solidFill>
                  <a:srgbClr val="009E47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solidFill>
                <a:srgbClr val="009E47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rgbClr val="009E47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rgbClr val="009E47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9E47"/>
                </a:solidFill>
                <a:latin typeface="Times New Roman" pitchFamily="18" charset="0"/>
                <a:cs typeface="Times New Roman" pitchFamily="18" charset="0"/>
              </a:rPr>
              <a:t>В)</a:t>
            </a:r>
            <a:r>
              <a:rPr lang="ru-RU" dirty="0" err="1" smtClean="0">
                <a:solidFill>
                  <a:srgbClr val="009E47"/>
                </a:solidFill>
                <a:latin typeface="Times New Roman" pitchFamily="18" charset="0"/>
                <a:cs typeface="Times New Roman" pitchFamily="18" charset="0"/>
              </a:rPr>
              <a:t>шелкография</a:t>
            </a: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20482" name="Picture 2" descr="MARBURG PATENT DECOR 9309 флизелиновые обои под покраску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8478" y="1124744"/>
            <a:ext cx="2049946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84" name="Picture 4" descr="Бумажные обои выбираем отделочные материалы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2852936"/>
            <a:ext cx="2016224" cy="16775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86" name="Picture 6" descr="Обои Artshow 165655 Свет Обоев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4797153"/>
            <a:ext cx="2026196" cy="165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entury" pitchFamily="18" charset="0"/>
              </a:rPr>
              <a:t>Правильный ответ</a:t>
            </a: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entury" pitchFamily="18" charset="0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009E47"/>
                </a:solidFill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dirty="0" err="1" smtClean="0">
                <a:solidFill>
                  <a:srgbClr val="009E47"/>
                </a:solidFill>
                <a:latin typeface="Times New Roman" pitchFamily="18" charset="0"/>
                <a:cs typeface="Times New Roman" pitchFamily="18" charset="0"/>
              </a:rPr>
              <a:t>флизелиновые</a:t>
            </a:r>
            <a:endParaRPr lang="ru-RU" dirty="0"/>
          </a:p>
        </p:txBody>
      </p:sp>
      <p:pic>
        <p:nvPicPr>
          <p:cNvPr id="19458" name="Picture 2" descr="Как красить обои. Выбираем краску и основу home4u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772816"/>
            <a:ext cx="6323856" cy="4742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16632"/>
            <a:ext cx="8712968" cy="237626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 урока: </a:t>
            </a: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Технология </a:t>
            </a:r>
            <a:r>
              <a:rPr lang="ru-RU" sz="3600" b="1" dirty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оклеивания </a:t>
            </a:r>
            <a:r>
              <a:rPr lang="ru-RU" sz="3600" b="1" dirty="0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поверхностей фотообоями</a:t>
            </a: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25" y="2204864"/>
            <a:ext cx="2033695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www.remontbp.com/wp-content/uploads/2016/11/48-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187116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476672"/>
            <a:ext cx="849694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.Каким инструментом отмечают</a:t>
            </a:r>
          </a:p>
          <a:p>
            <a:pPr algn="just"/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горизонтальную линию</a:t>
            </a:r>
          </a:p>
          <a:p>
            <a:endParaRPr lang="ru-RU" sz="2400" dirty="0" smtClean="0">
              <a:solidFill>
                <a:srgbClr val="00863D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А) отвес </a:t>
            </a:r>
          </a:p>
          <a:p>
            <a:endParaRPr lang="ru-RU" sz="2800" dirty="0">
              <a:solidFill>
                <a:srgbClr val="00863D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solidFill>
                <a:srgbClr val="00863D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Б) рулетка</a:t>
            </a:r>
          </a:p>
          <a:p>
            <a:endParaRPr lang="ru-RU" sz="2800" dirty="0">
              <a:solidFill>
                <a:srgbClr val="00863D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solidFill>
                <a:srgbClr val="00863D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solidFill>
                <a:srgbClr val="00863D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В) уровень</a:t>
            </a:r>
            <a:endParaRPr lang="ru-RU" sz="2800" dirty="0">
              <a:solidFill>
                <a:srgbClr val="00863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www.clipartlord.com/wp-content/uploads/2013/04/screwdri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268760"/>
            <a:ext cx="1635652" cy="156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stayer-shop.ru/product_thumb.php?img=images/photo/34132-02.jpg&amp;w=135&amp;h=1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830639"/>
            <a:ext cx="1285875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797152"/>
            <a:ext cx="4427114" cy="1547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764704"/>
            <a:ext cx="4392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Правильный </a:t>
            </a: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  <a:endParaRPr lang="ru-RU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3827" y="1772816"/>
            <a:ext cx="24001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sz="2800" dirty="0">
                <a:solidFill>
                  <a:srgbClr val="00863D"/>
                </a:solidFill>
                <a:latin typeface="Times New Roman"/>
              </a:rPr>
              <a:t>В) уровень</a:t>
            </a:r>
            <a:endParaRPr lang="ru-RU" sz="2800" dirty="0">
              <a:solidFill>
                <a:srgbClr val="00863D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62275"/>
            <a:ext cx="828092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80541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pPr indent="90170" algn="just"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>Ремонт – это особый случай, когда вся семья заинтересована в создании всеобщего уюта и комфорта</a:t>
            </a:r>
            <a:r>
              <a:rPr lang="ru-RU" sz="2400" dirty="0" smtClean="0">
                <a:latin typeface="Times New Roman"/>
                <a:ea typeface="Times New Roman"/>
              </a:rPr>
              <a:t>.</a:t>
            </a:r>
            <a:br>
              <a:rPr lang="ru-RU" sz="2400" dirty="0" smtClean="0">
                <a:latin typeface="Times New Roman"/>
                <a:ea typeface="Times New Roman"/>
              </a:rPr>
            </a:br>
            <a:r>
              <a:rPr lang="ru-RU" sz="2400" dirty="0">
                <a:latin typeface="Times New Roman"/>
                <a:ea typeface="Times New Roman"/>
              </a:rPr>
              <a:t>Тогда наш взор падает на оригинальный вид обоев — </a:t>
            </a:r>
            <a:r>
              <a:rPr lang="ru-RU" sz="2400" u="sng" dirty="0">
                <a:solidFill>
                  <a:srgbClr val="DD5957"/>
                </a:solidFill>
                <a:latin typeface="Times New Roman"/>
                <a:ea typeface="Times New Roman"/>
                <a:hlinkClick r:id="rId2"/>
              </a:rPr>
              <a:t>фотообои</a:t>
            </a:r>
            <a:r>
              <a:rPr lang="ru-RU" sz="2400" dirty="0">
                <a:latin typeface="Times New Roman"/>
                <a:ea typeface="Times New Roman"/>
              </a:rPr>
              <a:t>.</a:t>
            </a:r>
            <a:br>
              <a:rPr lang="ru-RU" sz="2400" dirty="0">
                <a:latin typeface="Times New Roman"/>
                <a:ea typeface="Times New Roman"/>
              </a:rPr>
            </a:br>
            <a:r>
              <a:rPr lang="ru-RU" sz="2400" dirty="0">
                <a:latin typeface="Times New Roman"/>
                <a:ea typeface="Times New Roman"/>
              </a:rPr>
              <a:t> </a:t>
            </a:r>
            <a:br>
              <a:rPr lang="ru-RU" sz="2400" dirty="0">
                <a:latin typeface="Times New Roman"/>
                <a:ea typeface="Times New Roman"/>
              </a:rPr>
            </a:br>
            <a:r>
              <a:rPr lang="ru-RU" sz="2400" dirty="0" smtClean="0">
                <a:latin typeface="Times New Roman"/>
                <a:ea typeface="Times New Roman"/>
              </a:rPr>
              <a:t> 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41537"/>
            <a:ext cx="2335213" cy="502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469528"/>
            <a:ext cx="2036414" cy="5168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548780"/>
            <a:ext cx="4032448" cy="5017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43987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260648"/>
            <a:ext cx="46717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dirty="0">
                <a:ln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История фотообоев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1052736"/>
            <a:ext cx="72008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Первые обои появились в Китае,  </a:t>
            </a:r>
          </a:p>
          <a:p>
            <a:pPr algn="r"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китайцы изобрели рисовую бумагу и </a:t>
            </a:r>
          </a:p>
          <a:p>
            <a:pPr algn="r"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стали ей оклеивать стены жилищ, еще</a:t>
            </a:r>
          </a:p>
          <a:p>
            <a:pPr algn="r"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в двухсотом году до нашей эры. Затем</a:t>
            </a:r>
          </a:p>
          <a:p>
            <a:pPr algn="r"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англичане позаимствовали китайское </a:t>
            </a:r>
          </a:p>
          <a:p>
            <a:pPr algn="r"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изобретение в сфере украшения </a:t>
            </a:r>
          </a:p>
          <a:p>
            <a:pPr algn="r"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интерьера жилища. </a:t>
            </a:r>
          </a:p>
          <a:p>
            <a:pPr algn="r"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Французский король Людовик</a:t>
            </a:r>
          </a:p>
          <a:p>
            <a:pPr algn="r"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четырнадцатый поручил своему </a:t>
            </a:r>
          </a:p>
          <a:p>
            <a:pPr algn="r"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придворному художнику расписать </a:t>
            </a:r>
          </a:p>
          <a:p>
            <a:pPr algn="r"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пятьдесят бумажных рулонов </a:t>
            </a:r>
          </a:p>
          <a:p>
            <a:pPr algn="r"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благочестивыми библейскими </a:t>
            </a:r>
          </a:p>
          <a:p>
            <a:pPr algn="r"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сценками. </a:t>
            </a:r>
          </a:p>
          <a:p>
            <a:pPr algn="r"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В России в шестнадцатом веке в моду</a:t>
            </a:r>
          </a:p>
          <a:p>
            <a:pPr algn="r"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вошли печатные бумажные обои как </a:t>
            </a:r>
          </a:p>
          <a:p>
            <a:pPr algn="r"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имитационный материал для отделки </a:t>
            </a:r>
          </a:p>
          <a:p>
            <a:pPr algn="r"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частных усадеб и особняков дворян.   </a:t>
            </a:r>
          </a:p>
          <a:p>
            <a:pPr algn="r"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Печатные фотообои в России </a:t>
            </a:r>
          </a:p>
          <a:p>
            <a:pPr algn="r"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в  80-х годах прошлого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 descr="Рисовая бумага для декупажа с рисунком CUL_0018 - VIP Office…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980728"/>
            <a:ext cx="1944216" cy="2748008"/>
          </a:xfrm>
          <a:prstGeom prst="rect">
            <a:avLst/>
          </a:prstGeom>
          <a:noFill/>
        </p:spPr>
      </p:pic>
      <p:pic>
        <p:nvPicPr>
          <p:cNvPr id="2052" name="Picture 4" descr="Интерьер времени правления людовика XII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381405"/>
            <a:ext cx="2664296" cy="2003915"/>
          </a:xfrm>
          <a:prstGeom prst="rect">
            <a:avLst/>
          </a:prstGeom>
          <a:noFill/>
        </p:spPr>
      </p:pic>
      <p:pic>
        <p:nvPicPr>
          <p:cNvPr id="2054" name="Picture 6" descr="Легендарные панно Екатерины II обрели вторую жизнь Журнал о …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293096"/>
            <a:ext cx="3163838" cy="22609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16632"/>
            <a:ext cx="820891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/>
                <a:ea typeface="Times New Roman"/>
              </a:rPr>
              <a:t>Основные разновидности фотообоев для </a:t>
            </a:r>
            <a:r>
              <a:rPr lang="ru-RU" sz="2800" b="1" dirty="0" smtClean="0">
                <a:latin typeface="Times New Roman"/>
                <a:ea typeface="Times New Roman"/>
              </a:rPr>
              <a:t>стен</a:t>
            </a:r>
          </a:p>
          <a:p>
            <a:r>
              <a:rPr lang="ru-RU" sz="2000" dirty="0">
                <a:latin typeface="Times New Roman"/>
                <a:ea typeface="Times New Roman"/>
              </a:rPr>
              <a:t>Фотообои изготавливают путем печати рисунка на подходящей основе. </a:t>
            </a:r>
            <a:br>
              <a:rPr lang="ru-RU" sz="2000" dirty="0">
                <a:latin typeface="Times New Roman"/>
                <a:ea typeface="Times New Roman"/>
              </a:rPr>
            </a:b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340768"/>
            <a:ext cx="7776864" cy="190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90170" algn="l"/>
              </a:tabLst>
            </a:pPr>
            <a:r>
              <a:rPr lang="ru-RU" sz="2000" b="1" dirty="0">
                <a:latin typeface="Times New Roman"/>
                <a:ea typeface="Times New Roman"/>
              </a:rPr>
              <a:t>Материал основы фотообоев</a:t>
            </a:r>
            <a:endParaRPr lang="ru-RU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  <a:tabLst>
                <a:tab pos="90170" algn="l"/>
              </a:tabLst>
            </a:pPr>
            <a:r>
              <a:rPr lang="ru-RU" dirty="0">
                <a:latin typeface="Times New Roman"/>
                <a:ea typeface="Times New Roman"/>
              </a:rPr>
              <a:t> По материалу, который используется в качестве основы для производства, обои делятся на такие виды</a:t>
            </a:r>
            <a:r>
              <a:rPr lang="ru-RU" dirty="0" smtClean="0">
                <a:latin typeface="Times New Roman"/>
                <a:ea typeface="Times New Roman"/>
              </a:rPr>
              <a:t>:</a:t>
            </a:r>
            <a:endParaRPr lang="ru-RU" dirty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90170" algn="l"/>
                <a:tab pos="457200" algn="l"/>
              </a:tabLst>
            </a:pPr>
            <a:r>
              <a:rPr lang="ru-RU" b="1" dirty="0">
                <a:latin typeface="Times New Roman"/>
                <a:ea typeface="Times New Roman"/>
              </a:rPr>
              <a:t>Бумажные обои</a:t>
            </a:r>
            <a:r>
              <a:rPr lang="ru-RU" dirty="0">
                <a:latin typeface="Times New Roman"/>
                <a:ea typeface="Times New Roman"/>
              </a:rPr>
              <a:t> – очень  чувствительны к влаге и способны выгорать под лучами солнца. Бумажные фотообои отличаются самой доступной ценой, но они недолговечны</a:t>
            </a:r>
            <a:r>
              <a:rPr lang="ru-RU" dirty="0" smtClean="0">
                <a:latin typeface="Times New Roman"/>
                <a:ea typeface="Times New Roman"/>
              </a:rPr>
              <a:t>.</a:t>
            </a:r>
            <a:endParaRPr lang="ru-RU" dirty="0">
              <a:latin typeface="Times New Roman"/>
              <a:ea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74" y="3425527"/>
            <a:ext cx="4428133" cy="2929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s://static12.insales.ru/images/products/1/23/22978583/JL1234MD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011" y="3425527"/>
            <a:ext cx="3856477" cy="302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295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SzPts val="1000"/>
              <a:buFont typeface="Symbol"/>
              <a:buChar char=""/>
              <a:tabLst>
                <a:tab pos="90170" algn="l"/>
                <a:tab pos="457200" algn="l"/>
              </a:tabLst>
            </a:pP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>Виниловые обои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 - в первом случае материал более устойчив к влаге, во втором — удобнее в монтаже. В обоих вариантах рисунок обоев со временем хуже не становится.</a:t>
            </a:r>
          </a:p>
          <a:p>
            <a:pPr marL="342900" lvl="0" indent="-342900" algn="just">
              <a:lnSpc>
                <a:spcPct val="115000"/>
              </a:lnSpc>
              <a:buSzPts val="1000"/>
              <a:buFont typeface="Symbol"/>
              <a:buChar char=""/>
              <a:tabLst>
                <a:tab pos="90170" algn="l"/>
                <a:tab pos="457200" algn="l"/>
              </a:tabLst>
            </a:pPr>
            <a:r>
              <a:rPr lang="ru-RU" b="1" dirty="0" err="1">
                <a:solidFill>
                  <a:prstClr val="black"/>
                </a:solidFill>
                <a:latin typeface="Times New Roman"/>
                <a:ea typeface="Times New Roman"/>
              </a:rPr>
              <a:t>Флизелиновые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> обои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. Такие фотообои не сминаются, не выгорают и легко моются, их рисунок при этом совершенно не портится. Влагостойкость покрытия позволяет переносить даже протечку труб.</a:t>
            </a:r>
          </a:p>
          <a:p>
            <a:pPr marL="342900" lvl="0" indent="-342900" algn="just">
              <a:lnSpc>
                <a:spcPct val="115000"/>
              </a:lnSpc>
              <a:buSzPts val="1000"/>
              <a:buFont typeface="Symbol"/>
              <a:buChar char=""/>
              <a:tabLst>
                <a:tab pos="90170" algn="l"/>
                <a:tab pos="457200" algn="l"/>
              </a:tabLst>
            </a:pP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>Тканевые обои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. Их внешний вид просто превосходен, несмотря на то, что этот материал — очень капризный и дорогой. Изготавливается он из натуральных тканей: хлопка, шелка или льна.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56992"/>
            <a:ext cx="3832224" cy="307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Фотообои в интерьере фото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84984"/>
            <a:ext cx="4133106" cy="31496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36048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640960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SzPts val="1000"/>
              <a:buFont typeface="Symbol"/>
              <a:buChar char=""/>
              <a:tabLst>
                <a:tab pos="90170" algn="l"/>
                <a:tab pos="457200" algn="l"/>
              </a:tabLst>
            </a:pP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>Тканевые обои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. Их внешний вид просто превосходен, несмотря на то, что этот материал — очень капризный и дорогой. Изготавливается он из натуральных тканей: хлопка, шелка или льна.</a:t>
            </a:r>
          </a:p>
        </p:txBody>
      </p:sp>
      <p:pic>
        <p:nvPicPr>
          <p:cNvPr id="1028" name="Picture 4" descr="http://interiodv.ru/_ph/64/3610779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24744"/>
            <a:ext cx="4032448" cy="545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lookathome.ru/wp-content/uploads/2016/10/8-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2" t="-84" r="-5502" b="84"/>
          <a:stretch/>
        </p:blipFill>
        <p:spPr bwMode="auto">
          <a:xfrm>
            <a:off x="251519" y="1122090"/>
            <a:ext cx="4231481" cy="317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remontbp.com/wp-content/uploads/2013/11/11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86"/>
          <a:stretch/>
        </p:blipFill>
        <p:spPr bwMode="auto">
          <a:xfrm>
            <a:off x="2483768" y="2924944"/>
            <a:ext cx="2873276" cy="385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0055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обои в интерьере фото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5133975" cy="344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pic.posterbank.ru/pstb/wallpaperinterers/big/38/e4/69_main_1288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392" y="2780929"/>
            <a:ext cx="5472608" cy="4032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78908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58956"/>
            <a:ext cx="7992888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90170" algn="l"/>
              </a:tabLst>
            </a:pPr>
            <a:r>
              <a:rPr lang="ru-RU" sz="2000" b="1" dirty="0">
                <a:latin typeface="Times New Roman"/>
                <a:ea typeface="Times New Roman"/>
              </a:rPr>
              <a:t>Структура фотообоев</a:t>
            </a:r>
            <a:endParaRPr lang="ru-RU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  <a:tabLst>
                <a:tab pos="90170" algn="l"/>
              </a:tabLst>
            </a:pPr>
            <a:r>
              <a:rPr lang="ru-RU" dirty="0">
                <a:latin typeface="Times New Roman"/>
                <a:ea typeface="Times New Roman"/>
              </a:rPr>
              <a:t>Классификацию материала проводят и в зависимости от структуры поверхности. По этому признаку различают такие виды фотообоев для стен</a:t>
            </a:r>
            <a:r>
              <a:rPr lang="ru-RU" dirty="0" smtClean="0">
                <a:latin typeface="Times New Roman"/>
                <a:ea typeface="Times New Roman"/>
              </a:rPr>
              <a:t>:</a:t>
            </a:r>
          </a:p>
          <a:p>
            <a:pPr algn="just">
              <a:spcAft>
                <a:spcPts val="0"/>
              </a:spcAft>
              <a:tabLst>
                <a:tab pos="90170" algn="l"/>
              </a:tabLst>
            </a:pPr>
            <a:endParaRPr lang="ru-RU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b="1" dirty="0">
                <a:latin typeface="Times New Roman"/>
                <a:ea typeface="Times New Roman"/>
              </a:rPr>
              <a:t>Гладкие обои</a:t>
            </a:r>
            <a:r>
              <a:rPr lang="ru-RU" dirty="0">
                <a:latin typeface="Times New Roman"/>
                <a:ea typeface="Times New Roman"/>
              </a:rPr>
              <a:t>. Они имеют глянцевые и матовые поверхности. </a:t>
            </a:r>
            <a:endParaRPr lang="ru-RU" dirty="0" smtClean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endParaRPr lang="ru-RU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b="1" dirty="0">
                <a:latin typeface="Times New Roman"/>
                <a:ea typeface="Times New Roman"/>
              </a:rPr>
              <a:t>Рельефные обои</a:t>
            </a:r>
            <a:r>
              <a:rPr lang="ru-RU" dirty="0">
                <a:latin typeface="Times New Roman"/>
                <a:ea typeface="Times New Roman"/>
              </a:rPr>
              <a:t>. Они часто имитируют рисунок древесины, кожи, камня и прочих материалов. Для рельефа материал требует толстой основы, поэтому в качестве ее используется </a:t>
            </a:r>
            <a:r>
              <a:rPr lang="ru-RU" dirty="0" err="1">
                <a:latin typeface="Times New Roman"/>
                <a:ea typeface="Times New Roman"/>
              </a:rPr>
              <a:t>флизелин</a:t>
            </a:r>
            <a:r>
              <a:rPr lang="ru-RU" dirty="0">
                <a:latin typeface="Times New Roman"/>
                <a:ea typeface="Times New Roman"/>
              </a:rPr>
              <a:t> и винил</a:t>
            </a:r>
            <a:r>
              <a:rPr lang="ru-RU" dirty="0" smtClean="0">
                <a:latin typeface="Times New Roman"/>
                <a:ea typeface="Times New Roman"/>
              </a:rPr>
              <a:t>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endParaRPr lang="ru-RU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b="1" dirty="0">
                <a:latin typeface="Times New Roman"/>
                <a:ea typeface="Times New Roman"/>
              </a:rPr>
              <a:t>Обои «поверхность холста»</a:t>
            </a:r>
            <a:r>
              <a:rPr lang="ru-RU" dirty="0">
                <a:latin typeface="Times New Roman"/>
                <a:ea typeface="Times New Roman"/>
              </a:rPr>
              <a:t>. Такой материал идеально подходит при художественном изображении предметов и создании репродукций.</a:t>
            </a:r>
          </a:p>
          <a:p>
            <a:pPr algn="just">
              <a:spcAft>
                <a:spcPts val="0"/>
              </a:spcAft>
              <a:tabLst>
                <a:tab pos="90170" algn="l"/>
              </a:tabLst>
            </a:pPr>
            <a:r>
              <a:rPr lang="ru-RU" dirty="0">
                <a:latin typeface="Times New Roman"/>
                <a:ea typeface="Times New Roman"/>
              </a:rPr>
              <a:t>Рисунок может быть выполнен в виде орнамента, пейзажа, фотографии, абстрактного голографического узора или репродукции картины. 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069878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ic.posterbank.ru/pstb/wallpaperinterers/big/e2/de/100_main_1460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8640"/>
            <a:ext cx="5616623" cy="331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2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852936"/>
            <a:ext cx="4752528" cy="283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pic.posterbank.ru/pstb/product/newmed/61/45/main_1033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36" y="4272161"/>
            <a:ext cx="4139952" cy="24817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5804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9872" y="548680"/>
            <a:ext cx="28651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Цели урока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556792"/>
            <a:ext cx="747057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Обучающие:</a:t>
            </a:r>
            <a:endParaRPr lang="ru-RU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-сформировать  знания обучающихся о технологии наклеивания фотообоев на поверхность</a:t>
            </a:r>
            <a:br>
              <a:rPr lang="ru-RU" sz="2000" dirty="0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– формировать умения подбора цветового решения в зависимости от психологических особенностей человека.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Развивающие:</a:t>
            </a:r>
            <a:endParaRPr lang="ru-RU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– развивать логическое мышление;</a:t>
            </a:r>
            <a:br>
              <a:rPr lang="ru-RU" sz="2000" dirty="0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– развивать умение анализировать;</a:t>
            </a:r>
            <a:br>
              <a:rPr lang="ru-RU" sz="2000" dirty="0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– развивать умение работать с литературой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Воспитывающие:</a:t>
            </a:r>
            <a:endParaRPr lang="ru-RU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– формировать профессиональные убеждения; </a:t>
            </a:r>
            <a:br>
              <a:rPr lang="ru-RU" sz="2000" dirty="0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– воспитывать любовь к профессии.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Тип урока: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Урок изучение нового материала.</a:t>
            </a:r>
            <a:endParaRPr lang="ru-RU" sz="2000" dirty="0">
              <a:solidFill>
                <a:srgbClr val="00863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260648"/>
            <a:ext cx="55774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Фотообои для спальни 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Фотообои в спальне - Частные заказы - Примеры работ - Каталог фотообоев и наклеек от ТМ &quot;Наклейко&quot; - Наклей-Ко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3240360" cy="2426179"/>
          </a:xfrm>
          <a:prstGeom prst="rect">
            <a:avLst/>
          </a:prstGeom>
          <a:noFill/>
        </p:spPr>
      </p:pic>
      <p:pic>
        <p:nvPicPr>
          <p:cNvPr id="21508" name="Picture 4" descr="Как выбрать фотообои для дома? Все для ремонта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340768"/>
            <a:ext cx="3266728" cy="2448272"/>
          </a:xfrm>
          <a:prstGeom prst="rect">
            <a:avLst/>
          </a:prstGeom>
          <a:noFill/>
        </p:spPr>
      </p:pic>
      <p:pic>
        <p:nvPicPr>
          <p:cNvPr id="21510" name="Picture 6" descr="Фотообои A Perfect Day от Ideal Decor - интернет-магазин WallsDecor.ru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005064"/>
            <a:ext cx="3240360" cy="2438371"/>
          </a:xfrm>
          <a:prstGeom prst="rect">
            <a:avLst/>
          </a:prstGeom>
          <a:noFill/>
        </p:spPr>
      </p:pic>
      <p:pic>
        <p:nvPicPr>
          <p:cNvPr id="21512" name="Picture 8" descr="Фотовитражи в стиле Арт - Фотообои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4005064"/>
            <a:ext cx="3253227" cy="2438912"/>
          </a:xfrm>
          <a:prstGeom prst="rect">
            <a:avLst/>
          </a:prstGeom>
          <a:noFill/>
        </p:spPr>
      </p:pic>
      <p:pic>
        <p:nvPicPr>
          <p:cNvPr id="21514" name="Picture 10" descr="Фотообои для спальни - Первое ателье - Санкт-Петербург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2492896"/>
            <a:ext cx="3300811" cy="2204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9672" y="332656"/>
            <a:ext cx="59080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Фотообои для </a:t>
            </a:r>
            <a:r>
              <a:rPr lang="ru-RU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гостинной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фото обои акцент гостиной-фото обои акция , самый дешевый 368x254 купить около Бреста Главная дом и сад строительство и аксессу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3165851" cy="2311574"/>
          </a:xfrm>
          <a:prstGeom prst="rect">
            <a:avLst/>
          </a:prstGeom>
          <a:noFill/>
        </p:spPr>
      </p:pic>
      <p:pic>
        <p:nvPicPr>
          <p:cNvPr id="22534" name="Picture 6" descr="Фотообои для гостинной, цена 22 900 тг., купить в Алматы - Satu.kz (ID# 878918)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1" y="3861048"/>
            <a:ext cx="3119921" cy="2448272"/>
          </a:xfrm>
          <a:prstGeom prst="rect">
            <a:avLst/>
          </a:prstGeom>
          <a:noFill/>
        </p:spPr>
      </p:pic>
      <p:pic>
        <p:nvPicPr>
          <p:cNvPr id="1026" name="Picture 2" descr="фото обои акцент гостиной-фото обои акция , самый дешевый 368x254 купить около Бреста Главная дом и сад строительство и аксессуа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3879359"/>
            <a:ext cx="3211116" cy="2412924"/>
          </a:xfrm>
          <a:prstGeom prst="rect">
            <a:avLst/>
          </a:prstGeom>
          <a:noFill/>
        </p:spPr>
      </p:pic>
      <p:pic>
        <p:nvPicPr>
          <p:cNvPr id="1028" name="Picture 4" descr="фото обои акцент гостиной-фото обои акция , самый дешевый 368x254 купить около Бреста Главная дом и сад строительство и аксессуа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3614" y="1196752"/>
            <a:ext cx="3165746" cy="2376264"/>
          </a:xfrm>
          <a:prstGeom prst="rect">
            <a:avLst/>
          </a:prstGeom>
          <a:noFill/>
        </p:spPr>
      </p:pic>
      <p:pic>
        <p:nvPicPr>
          <p:cNvPr id="1030" name="Picture 6" descr="Обои в интерьере гостиной фото Вопрос - ответ всё о мебели и…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2276872"/>
            <a:ext cx="3168353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88640"/>
            <a:ext cx="60737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Фотообои для детской комнаты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Интернет-магазин - Статьи - oboi - Фотоообои в детскую (1)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3333750" cy="2520280"/>
          </a:xfrm>
          <a:prstGeom prst="rect">
            <a:avLst/>
          </a:prstGeom>
          <a:noFill/>
        </p:spPr>
      </p:pic>
      <p:pic>
        <p:nvPicPr>
          <p:cNvPr id="23556" name="Picture 4" descr="Фотообои в комнатах маленьких принцев и принцесс Интерьер и Дизайн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883066"/>
            <a:ext cx="3562719" cy="2571588"/>
          </a:xfrm>
          <a:prstGeom prst="rect">
            <a:avLst/>
          </a:prstGeom>
          <a:noFill/>
        </p:spPr>
      </p:pic>
      <p:pic>
        <p:nvPicPr>
          <p:cNvPr id="23558" name="Picture 6" descr="Фотообои по индивидуальному заказу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974140"/>
            <a:ext cx="3562814" cy="2479195"/>
          </a:xfrm>
          <a:prstGeom prst="rect">
            <a:avLst/>
          </a:prstGeom>
          <a:noFill/>
        </p:spPr>
      </p:pic>
      <p:pic>
        <p:nvPicPr>
          <p:cNvPr id="23560" name="Picture 8" descr="Фото. Фотообои в интерьере детской комнаты - Фото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039484"/>
            <a:ext cx="3312368" cy="2341844"/>
          </a:xfrm>
          <a:prstGeom prst="rect">
            <a:avLst/>
          </a:prstGeom>
          <a:noFill/>
        </p:spPr>
      </p:pic>
      <p:pic>
        <p:nvPicPr>
          <p:cNvPr id="25602" name="Picture 2" descr="Фотопотолок в Вашем доме &quot; Контрольно-измерительные приборы (КИП). ВиФТест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1988840"/>
            <a:ext cx="3312368" cy="2484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04664"/>
            <a:ext cx="7044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Фотообои для рабочего кабинета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Разное. Обои для рабочего стол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3744416" cy="2557255"/>
          </a:xfrm>
          <a:prstGeom prst="rect">
            <a:avLst/>
          </a:prstGeom>
          <a:noFill/>
        </p:spPr>
      </p:pic>
      <p:pic>
        <p:nvPicPr>
          <p:cNvPr id="24580" name="Picture 4" descr="Фотообои в интерьере офиса - изготовление, печать в Екатеринбурге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340768"/>
            <a:ext cx="4056451" cy="2547074"/>
          </a:xfrm>
          <a:prstGeom prst="rect">
            <a:avLst/>
          </a:prstGeom>
          <a:noFill/>
        </p:spPr>
      </p:pic>
      <p:pic>
        <p:nvPicPr>
          <p:cNvPr id="24582" name="Picture 6" descr="Богатый дизайн современной кухни красивого цвета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933056"/>
            <a:ext cx="3744416" cy="2808312"/>
          </a:xfrm>
          <a:prstGeom prst="rect">
            <a:avLst/>
          </a:prstGeom>
          <a:noFill/>
        </p:spPr>
      </p:pic>
      <p:pic>
        <p:nvPicPr>
          <p:cNvPr id="24584" name="Picture 8" descr="Обои на рабочий стол библиотека, полки, книги, изображение 80311- FonForDay.ru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933056"/>
            <a:ext cx="4067944" cy="2780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Стены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196752"/>
            <a:ext cx="3630825" cy="240678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051720" y="476672"/>
            <a:ext cx="47305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Фотообои на кухню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Фотообои в интерьере вы сможете купить в нашем магазин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96752"/>
            <a:ext cx="3600400" cy="2700300"/>
          </a:xfrm>
          <a:prstGeom prst="rect">
            <a:avLst/>
          </a:prstGeom>
          <a:noFill/>
        </p:spPr>
      </p:pic>
      <p:pic>
        <p:nvPicPr>
          <p:cNvPr id="1028" name="Picture 4" descr="Черри/ 4 листа арт. фо124 - Фотообои на бумажной основе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005064"/>
            <a:ext cx="3600400" cy="2592288"/>
          </a:xfrm>
          <a:prstGeom prst="rect">
            <a:avLst/>
          </a:prstGeom>
          <a:noFill/>
        </p:spPr>
      </p:pic>
      <p:pic>
        <p:nvPicPr>
          <p:cNvPr id="1034" name="Picture 10" descr="Моющиеся фотообои с лаком от ТМ Арт-обои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3933056"/>
            <a:ext cx="3552394" cy="2664296"/>
          </a:xfrm>
          <a:prstGeom prst="rect">
            <a:avLst/>
          </a:prstGeom>
          <a:noFill/>
        </p:spPr>
      </p:pic>
      <p:pic>
        <p:nvPicPr>
          <p:cNvPr id="1030" name="Picture 6" descr="Part 1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2204864"/>
            <a:ext cx="2483768" cy="26441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332656"/>
            <a:ext cx="74909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Фотообои картины художников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5538" name="Picture 2" descr="http://rekoma.ru/upload/img/80_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7" y="1268760"/>
            <a:ext cx="4032447" cy="2693351"/>
          </a:xfrm>
          <a:prstGeom prst="rect">
            <a:avLst/>
          </a:prstGeom>
          <a:noFill/>
        </p:spPr>
      </p:pic>
      <p:pic>
        <p:nvPicPr>
          <p:cNvPr id="65540" name="Picture 4" descr="http://rekoma.ru/upload/img/43_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268760"/>
            <a:ext cx="3838757" cy="2664296"/>
          </a:xfrm>
          <a:prstGeom prst="rect">
            <a:avLst/>
          </a:prstGeom>
          <a:noFill/>
        </p:spPr>
      </p:pic>
      <p:pic>
        <p:nvPicPr>
          <p:cNvPr id="65542" name="Picture 6" descr="http://rekoma.ru/upload/img/23_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4149080"/>
            <a:ext cx="4032448" cy="2533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332656"/>
            <a:ext cx="80737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Фотообои в кафе, бары, рестораны, клубы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3490" name="Picture 2" descr="Фото ресторан, клуб, кафе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196753"/>
            <a:ext cx="3888432" cy="2567120"/>
          </a:xfrm>
          <a:prstGeom prst="rect">
            <a:avLst/>
          </a:prstGeom>
          <a:noFill/>
        </p:spPr>
      </p:pic>
      <p:pic>
        <p:nvPicPr>
          <p:cNvPr id="63492" name="Picture 4" descr="Фото ресторан, клуб, кафе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4005064"/>
            <a:ext cx="3888432" cy="2554166"/>
          </a:xfrm>
          <a:prstGeom prst="rect">
            <a:avLst/>
          </a:prstGeom>
          <a:noFill/>
        </p:spPr>
      </p:pic>
      <p:pic>
        <p:nvPicPr>
          <p:cNvPr id="63494" name="Picture 6" descr="Фото ресторан, клуб, кафе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933056"/>
            <a:ext cx="3888432" cy="2608653"/>
          </a:xfrm>
          <a:prstGeom prst="rect">
            <a:avLst/>
          </a:prstGeom>
          <a:noFill/>
        </p:spPr>
      </p:pic>
      <p:sp>
        <p:nvSpPr>
          <p:cNvPr id="63496" name="AutoShape 8" descr="Фотообои ресторан, клуб, каф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3500" name="Picture 12" descr="Фото для ресторана, клуба, кафе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196752"/>
            <a:ext cx="3923928" cy="2603370"/>
          </a:xfrm>
          <a:prstGeom prst="rect">
            <a:avLst/>
          </a:prstGeom>
          <a:noFill/>
        </p:spPr>
      </p:pic>
      <p:pic>
        <p:nvPicPr>
          <p:cNvPr id="63498" name="Picture 10" descr="Фотообои ресторан, клуб, кафе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2132856"/>
            <a:ext cx="2520280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476672"/>
            <a:ext cx="31717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Фотообои 3Д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Обои 3д для стен с цветами. 3д обои для стен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124745"/>
            <a:ext cx="3642022" cy="2520280"/>
          </a:xfrm>
          <a:prstGeom prst="rect">
            <a:avLst/>
          </a:prstGeom>
          <a:noFill/>
        </p:spPr>
      </p:pic>
      <p:pic>
        <p:nvPicPr>
          <p:cNvPr id="2052" name="Picture 4" descr="3D Фотообои - объемные картины на стенах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124744"/>
            <a:ext cx="3780420" cy="2520280"/>
          </a:xfrm>
          <a:prstGeom prst="rect">
            <a:avLst/>
          </a:prstGeom>
          <a:noFill/>
        </p:spPr>
      </p:pic>
      <p:pic>
        <p:nvPicPr>
          <p:cNvPr id="2054" name="Picture 6" descr="Фотообои 3D эффектом на стену (21 фото) - ЭтотДом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861048"/>
            <a:ext cx="3600400" cy="2736304"/>
          </a:xfrm>
          <a:prstGeom prst="rect">
            <a:avLst/>
          </a:prstGeom>
          <a:noFill/>
        </p:spPr>
      </p:pic>
      <p:pic>
        <p:nvPicPr>
          <p:cNvPr id="2056" name="Picture 8" descr="http://bms.24open.ru/images/c0a3f25298cbcba9e105f02f3260100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3861048"/>
            <a:ext cx="3737620" cy="2749209"/>
          </a:xfrm>
          <a:prstGeom prst="rect">
            <a:avLst/>
          </a:prstGeom>
          <a:noFill/>
        </p:spPr>
      </p:pic>
      <p:pic>
        <p:nvPicPr>
          <p:cNvPr id="2058" name="Picture 10" descr="http://postroydo.ru/sites/default/files/1364132771_wpapers_ru_3d-osminog-v-kvartire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2348880"/>
            <a:ext cx="3280420" cy="2624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476672"/>
            <a:ext cx="67587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Фотообои люминесцентные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Дизайн детских комнат, сделанный при помощи флуоресцентной к…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3912369" cy="2587996"/>
          </a:xfrm>
          <a:prstGeom prst="rect">
            <a:avLst/>
          </a:prstGeom>
          <a:noFill/>
        </p:spPr>
      </p:pic>
      <p:pic>
        <p:nvPicPr>
          <p:cNvPr id="66564" name="Picture 4" descr="Всё об аэрографии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149080"/>
            <a:ext cx="3960440" cy="2448272"/>
          </a:xfrm>
          <a:prstGeom prst="rect">
            <a:avLst/>
          </a:prstGeom>
          <a:noFill/>
        </p:spPr>
      </p:pic>
      <p:pic>
        <p:nvPicPr>
          <p:cNvPr id="66566" name="Picture 6" descr="Художественная роспись стен,Аэрография в интерьере. Дизайн - T2HOME.ru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443804"/>
            <a:ext cx="3680590" cy="2561260"/>
          </a:xfrm>
          <a:prstGeom prst="rect">
            <a:avLst/>
          </a:prstGeom>
          <a:noFill/>
        </p:spPr>
      </p:pic>
      <p:pic>
        <p:nvPicPr>
          <p:cNvPr id="66568" name="Picture 8" descr="CreativityWorld, художественная роспись стен в Бресте, Барельеф, люминофор, светящаяся краска, потолок, креативный подход. Роспи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4149080"/>
            <a:ext cx="3672407" cy="2430270"/>
          </a:xfrm>
          <a:prstGeom prst="rect">
            <a:avLst/>
          </a:prstGeom>
          <a:noFill/>
        </p:spPr>
      </p:pic>
      <p:pic>
        <p:nvPicPr>
          <p:cNvPr id="66570" name="Picture 10" descr="Предложение: Услуги ремонта,росписи,дизайна интерьера в Йошкар-Оле - Барахла.Нет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2708920"/>
            <a:ext cx="3360773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20" name="Picture 8" descr="Фотообои в интерьере квартиры, дома, офиса Newpix.ru - позитивный интернет-журнал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1268760"/>
            <a:ext cx="2952328" cy="442798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23528" y="476672"/>
            <a:ext cx="85796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Фотообои самоклеющиеся  на дверь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4516" name="Picture 4" descr="http://www.ua.all.biz/img/ua/catalog/1068725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3168352" cy="3952876"/>
          </a:xfrm>
          <a:prstGeom prst="rect">
            <a:avLst/>
          </a:prstGeom>
          <a:noFill/>
        </p:spPr>
      </p:pic>
      <p:pic>
        <p:nvPicPr>
          <p:cNvPr id="64518" name="Picture 6" descr="http://atik.su/upload/catalog/int/02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2132856"/>
            <a:ext cx="3096344" cy="3941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1556792"/>
            <a:ext cx="8424936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defRPr/>
            </a:pP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Выберите инструмент для разглаживания обоев.</a:t>
            </a:r>
          </a:p>
          <a:p>
            <a:pPr marL="342900" indent="-342900">
              <a:defRPr/>
            </a:pPr>
            <a:endParaRPr lang="ru-RU" sz="3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defRPr/>
            </a:pP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 прижимной  ролик</a:t>
            </a:r>
          </a:p>
          <a:p>
            <a:pPr marL="342900" indent="-342900">
              <a:defRPr/>
            </a:pPr>
            <a:endParaRPr lang="ru-RU" sz="3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defRPr/>
            </a:pPr>
            <a:endParaRPr lang="ru-RU" sz="3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defRPr/>
            </a:pP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 стальной шпатель</a:t>
            </a:r>
          </a:p>
          <a:p>
            <a:pPr marL="342900" indent="-342900">
              <a:defRPr/>
            </a:pPr>
            <a:endParaRPr lang="ru-RU" sz="3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defRPr/>
            </a:pPr>
            <a:endParaRPr lang="ru-RU" sz="3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defRPr/>
            </a:pP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 валик из </a:t>
            </a:r>
            <a:r>
              <a:rPr lang="ru-RU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полиакрила</a:t>
            </a:r>
            <a:endParaRPr lang="ru-RU" sz="3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defRPr/>
            </a:pP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defRPr/>
            </a:pP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defRPr/>
            </a:pPr>
            <a:endParaRPr lang="en-US" dirty="0"/>
          </a:p>
        </p:txBody>
      </p:sp>
      <p:pic>
        <p:nvPicPr>
          <p:cNvPr id="6" name="Содержимое 3" descr="http://www.hummerplus.ru/published/publicdata/HM/attachments/SC/products_pictures/Zubr-03922khu1_enl.jpg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1700808"/>
            <a:ext cx="2520280" cy="1512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18" name="Picture 2" descr="Потребительские товары: Ручки в Казахстане. Сравнить цены, купить потребительские товары на Satu.kz, стр. 5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3356992"/>
            <a:ext cx="2520280" cy="16576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20" name="Picture 4" descr="Валик STAYER &quot;MASTER&quot; GIRPAINT ПОЛИАКРИЛ малярный в сборе, в…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5080198"/>
            <a:ext cx="2520280" cy="1517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539552" y="476672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Проверка знаний ранее изученного материала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92697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ctr">
              <a:defRPr/>
            </a:pPr>
            <a:r>
              <a:rPr lang="ru-RU" sz="24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ДОСТОИНСТВА ФОТООБОЕВ:</a:t>
            </a:r>
          </a:p>
          <a:p>
            <a:pPr marL="274320" indent="-274320" algn="ctr">
              <a:defRPr/>
            </a:pP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- оригинальный вид, надёжность и долговечность (до 15 лет), </a:t>
            </a:r>
            <a:r>
              <a:rPr lang="ru-RU" b="1" dirty="0" err="1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экологичность</a:t>
            </a:r>
            <a:r>
              <a:rPr lang="ru-RU" b="1" dirty="0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b="1" dirty="0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– широкий выбор изображений и материалов основ;</a:t>
            </a:r>
          </a:p>
          <a:p>
            <a:r>
              <a:rPr lang="ru-RU" b="1" dirty="0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– универсальность (любой комнате и на разных поверхностях);</a:t>
            </a:r>
          </a:p>
          <a:p>
            <a:r>
              <a:rPr lang="ru-RU" b="1" dirty="0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–можно мыть;</a:t>
            </a:r>
          </a:p>
          <a:p>
            <a:r>
              <a:rPr lang="ru-RU" b="1" dirty="0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– несложная технология монтажа</a:t>
            </a:r>
          </a:p>
          <a:p>
            <a:r>
              <a:rPr lang="ru-RU" b="1" dirty="0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– возможность делать под заказ</a:t>
            </a:r>
          </a:p>
          <a:p>
            <a:pPr marL="274320" indent="-274320">
              <a:defRPr/>
            </a:pPr>
            <a:r>
              <a:rPr lang="ru-RU" b="1" cap="all" dirty="0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endParaRPr lang="ru-RU" sz="2400" b="1" cap="all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>
              <a:defRPr/>
            </a:pPr>
            <a:r>
              <a:rPr lang="ru-RU" sz="2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НЕДОСТАТКИ  ФОТООБОЕВ: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-Тщательная  подготовка стен(поверхность должна быть идеально ровной и гладкой);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-сложности в монтаже(фотообои больших размеров, состоят из панелей, которые нужно очень точно и аккуратно наклеить встык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332656"/>
            <a:ext cx="75608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Задание</a:t>
            </a:r>
          </a:p>
          <a:p>
            <a:pPr algn="ctr"/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1.Записать в тетрадь условные обозначения на обоях</a:t>
            </a:r>
          </a:p>
        </p:txBody>
      </p:sp>
      <p:pic>
        <p:nvPicPr>
          <p:cNvPr id="3" name="Picture 2" descr="Отделка жилища собственными силами - Part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1988840"/>
            <a:ext cx="3622179" cy="436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http://x-torg.com/efiles/image/36101.jpg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4509120"/>
            <a:ext cx="1728192" cy="1505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611560" y="332656"/>
            <a:ext cx="77341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Инструменты и приспособления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&amp;Vcy;&amp;iecy;&amp;dcy;&amp;rcy;&amp;ocy; Basic &amp;bcy;&amp;iecy;&amp;zcy; &amp;lcy;&amp;iecy;&amp;jcy;&amp;kcy;&amp;icy; 20&amp;Lcy;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1381722" cy="1512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2" descr="http://www.stayer-tools.com/files/r_400_300/0605291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340768"/>
            <a:ext cx="1825031" cy="1512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http://stroy-s-namy.narod.ru/0636-15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1340768"/>
            <a:ext cx="1173637" cy="1512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7" descr="http://www.centroinstrument.ru/data/default/img/catalog/item/1/lm1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140968"/>
            <a:ext cx="3394720" cy="8080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2" descr="&amp;Ncy;&amp;ocy;&amp;zhcy; &amp;dcy;&amp;lcy;&amp;yacy; &amp;rcy;&amp;iecy;&amp;zcy;&amp;kcy;&amp;icy; &amp;ocy;&amp;bcy;&amp;ocy;&amp;iecy;&amp;vcy;, 18 &amp;mcy;&amp;mcy;, &amp;vcy;&amp;ycy;&amp;dcy;&amp;vcy;&amp;icy;&amp;zhcy;&amp;ncy;&amp;ocy;&amp;iecy; &amp;lcy;&amp;iecy;&amp;zcy;&amp;vcy;&amp;icy;&amp;iecy;, &amp;lcy;&amp;icy;&amp;ncy;&amp;iecy;&amp;jcy;&amp;kcy;&amp;acy;, SPARTA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5376" y="1340768"/>
            <a:ext cx="2549930" cy="1512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http://www.mirelectro.kiev.ua/published/publicdata/MIRELECTRODB/attachments/SC/products_pictures/Skil%20F0150508AA_enl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340768"/>
            <a:ext cx="1855993" cy="15307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2" descr="http://www.kalinkasad.ru/files/3125/image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3140968"/>
            <a:ext cx="2170212" cy="868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2" descr="http://www.stayer-masternet.ru/images/photo/0611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3140969"/>
            <a:ext cx="1880760" cy="864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2" descr="http://www.tool-and-tools.ru/published/publicdata/TOOL-AND-TOOLS/attachments/SC/products_pictures/10205_enl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6" y="4509120"/>
            <a:ext cx="1728192" cy="1516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 descr="http://img.budsvit.ua/items/500/3/38/389/3894/03121_2570528.jpg"/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4509120"/>
            <a:ext cx="1800200" cy="1512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Содержимое 3" descr="http://www.hummerplus.ru/published/publicdata/HM/attachments/SC/products_pictures/Zubr-03922khu1_enl.jpg"/>
          <p:cNvPicPr>
            <a:picLocks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4509120"/>
            <a:ext cx="2051720" cy="1512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Содержимое 3" descr="http://www.i-21.ru/data/big/konus37.jpg"/>
          <p:cNvPicPr>
            <a:picLocks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5013176"/>
            <a:ext cx="1800200" cy="7812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332656"/>
            <a:ext cx="51763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Подготовка поверхности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268760"/>
            <a:ext cx="72008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863D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863D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1. Удалить старые обои</a:t>
            </a:r>
          </a:p>
          <a:p>
            <a:endParaRPr lang="ru-RU" dirty="0" smtClean="0">
              <a:solidFill>
                <a:srgbClr val="00863D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863D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863D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863D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863D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863D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2. Зашпаклевать трещины и щели, поверхность выровнять.  </a:t>
            </a:r>
          </a:p>
          <a:p>
            <a:endParaRPr lang="ru-RU" dirty="0" smtClean="0">
              <a:solidFill>
                <a:srgbClr val="00863D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863D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863D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863D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863D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dirty="0" err="1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Огрунтовать</a:t>
            </a:r>
            <a:r>
              <a:rPr lang="ru-RU" dirty="0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 подготовленную поверхность.</a:t>
            </a:r>
          </a:p>
          <a:p>
            <a:endParaRPr lang="ru-RU" dirty="0" smtClean="0"/>
          </a:p>
        </p:txBody>
      </p:sp>
      <p:pic>
        <p:nvPicPr>
          <p:cNvPr id="25602" name="Picture 2" descr="Косметический ремонт своими руками incastle.co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1052736"/>
            <a:ext cx="1872208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604" name="Picture 4" descr="Поклейка обоев Авангард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3140968"/>
            <a:ext cx="1872208" cy="1570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606" name="Picture 6" descr="Технология утепления фасадов минеральной ватой. Подготовка поверхности и установка цокольного профил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4869160"/>
            <a:ext cx="1872208" cy="15748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Приготовление клея и нанесения  на стену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340768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Подготовить клеевой раствор:</a:t>
            </a:r>
          </a:p>
          <a:p>
            <a:r>
              <a:rPr lang="ru-RU" b="1" dirty="0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40 г обойного клея  разбавить 1 литром воды. Оставить для разбухания (если это предусмотрено инструкцией). Раствор не должен быть очень жидким.</a:t>
            </a:r>
          </a:p>
        </p:txBody>
      </p:sp>
      <p:pic>
        <p:nvPicPr>
          <p:cNvPr id="28674" name="Picture 2" descr="Поклейка обоев, клеим обои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420888"/>
            <a:ext cx="5616624" cy="37490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76672"/>
            <a:ext cx="64667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Подготовка перед оклеиванием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268760"/>
            <a:ext cx="646246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1. Первый лист выбирают из середины нижнего ряда для точности дальнейшей наклейки обоев.</a:t>
            </a:r>
          </a:p>
          <a:p>
            <a:endParaRPr lang="ru-RU" dirty="0" smtClean="0">
              <a:solidFill>
                <a:srgbClr val="00863D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863D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863D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863D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863D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2. Отмечают вертикальную линию с помощью отвеса и горизонтальную с помощью уровня.</a:t>
            </a:r>
          </a:p>
          <a:p>
            <a:endParaRPr lang="ru-RU" dirty="0" smtClean="0">
              <a:solidFill>
                <a:srgbClr val="00863D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863D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863D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863D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3. Наносят на первое полотно клей и оставляют для </a:t>
            </a:r>
          </a:p>
          <a:p>
            <a:r>
              <a:rPr lang="ru-RU" dirty="0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пропитки на 3 минуты</a:t>
            </a:r>
            <a:r>
              <a:rPr lang="ru-RU" dirty="0" smtClean="0">
                <a:solidFill>
                  <a:srgbClr val="00863D"/>
                </a:solidFill>
              </a:rPr>
              <a:t>.</a:t>
            </a:r>
          </a:p>
        </p:txBody>
      </p:sp>
      <p:pic>
        <p:nvPicPr>
          <p:cNvPr id="29708" name="Picture 12" descr="Инструкция по наклейке фотообоев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1196752"/>
            <a:ext cx="2232248" cy="16765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710" name="Picture 14" descr="Как поклеить самостоятельно виниловые фотообои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7" y="4869160"/>
            <a:ext cx="2232248" cy="1512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712" name="Picture 16" descr="http://set-k.ru/images/oboi/fotooboi-komar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3068960"/>
            <a:ext cx="2304256" cy="16129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260648"/>
            <a:ext cx="34531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 Приклеивание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96752"/>
            <a:ext cx="856895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  <a:defRPr/>
            </a:pPr>
            <a:endParaRPr lang="ru-RU" dirty="0" smtClean="0">
              <a:solidFill>
                <a:srgbClr val="00863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  <a:defRPr/>
            </a:pPr>
            <a:endParaRPr lang="ru-RU" dirty="0" smtClean="0">
              <a:solidFill>
                <a:srgbClr val="00863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  <a:defRPr/>
            </a:pPr>
            <a:r>
              <a:rPr lang="ru-RU" dirty="0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Помещают левый лист по середине стены над</a:t>
            </a:r>
          </a:p>
          <a:p>
            <a:pPr marL="342900" indent="-342900">
              <a:defRPr/>
            </a:pPr>
            <a:r>
              <a:rPr lang="ru-RU" dirty="0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 горизонтально начерченной линией. </a:t>
            </a:r>
          </a:p>
          <a:p>
            <a:pPr marL="274320" indent="-274320">
              <a:defRPr/>
            </a:pPr>
            <a:endParaRPr lang="ru-RU" dirty="0" smtClean="0">
              <a:solidFill>
                <a:srgbClr val="00863D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defRPr/>
            </a:pPr>
            <a:endParaRPr lang="ru-RU" dirty="0" smtClean="0">
              <a:solidFill>
                <a:srgbClr val="00863D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defRPr/>
            </a:pPr>
            <a:endParaRPr lang="ru-RU" dirty="0" smtClean="0">
              <a:solidFill>
                <a:srgbClr val="00863D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defRPr/>
            </a:pPr>
            <a:endParaRPr lang="ru-RU" dirty="0" smtClean="0">
              <a:solidFill>
                <a:srgbClr val="00863D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defRPr/>
            </a:pPr>
            <a:r>
              <a:rPr lang="ru-RU" dirty="0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2. Воздушные пузыри и складки разглаживают мягким </a:t>
            </a:r>
          </a:p>
          <a:p>
            <a:pPr marL="274320" indent="-274320">
              <a:defRPr/>
            </a:pPr>
            <a:r>
              <a:rPr lang="ru-RU" dirty="0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резиновым валиком в обе стороны от середины к  краям.</a:t>
            </a:r>
          </a:p>
          <a:p>
            <a:pPr marL="274320" indent="-274320">
              <a:defRPr/>
            </a:pPr>
            <a:endParaRPr lang="ru-RU" dirty="0" smtClean="0">
              <a:solidFill>
                <a:srgbClr val="00863D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defRPr/>
            </a:pPr>
            <a:endParaRPr lang="ru-RU" dirty="0" smtClean="0">
              <a:solidFill>
                <a:srgbClr val="00863D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defRPr/>
            </a:pPr>
            <a:endParaRPr lang="ru-RU" dirty="0" smtClean="0">
              <a:solidFill>
                <a:srgbClr val="00863D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defRPr/>
            </a:pPr>
            <a:endParaRPr lang="ru-RU" dirty="0" smtClean="0">
              <a:solidFill>
                <a:srgbClr val="00863D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defRPr/>
            </a:pPr>
            <a:r>
              <a:rPr lang="ru-RU" dirty="0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3. Лист располагают внахлест 3 мм, </a:t>
            </a:r>
          </a:p>
          <a:p>
            <a:pPr marL="274320" indent="-274320">
              <a:defRPr/>
            </a:pPr>
            <a:r>
              <a:rPr lang="ru-RU" dirty="0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т.к. при высыхании</a:t>
            </a:r>
          </a:p>
          <a:p>
            <a:pPr marL="274320" indent="-274320">
              <a:defRPr/>
            </a:pPr>
            <a:r>
              <a:rPr lang="ru-RU" dirty="0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 листы могут «разъехаться».</a:t>
            </a:r>
          </a:p>
        </p:txBody>
      </p:sp>
      <p:pic>
        <p:nvPicPr>
          <p:cNvPr id="31754" name="Picture 10" descr="Repair at home - Строим дом сами. Как наклеить обои? (часть 1)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0726" y="3140016"/>
            <a:ext cx="2289745" cy="1801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756" name="Picture 12" descr="Фотообои - купить фото обои на стену в Киеве Украина - на заказ, каталог, изготовление, продажа, цены поклейка фотообоев, руково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1425" y="5085184"/>
            <a:ext cx="3773438" cy="1591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758" name="Picture 14" descr="http://set-k.ru/images/oboi/fotooboi-komar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840115"/>
            <a:ext cx="3096344" cy="2299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6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Последовательность оклеивания сегментных полотен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6" descr="фотообои фирмы Komar - Домашний ую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16832"/>
            <a:ext cx="7903314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7824" y="404664"/>
            <a:ext cx="27553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Высыхание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340768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Быстрое высыхание может  привести образованию трещин на линиях стыков и на самих обоях.</a:t>
            </a:r>
          </a:p>
          <a:p>
            <a:pPr algn="ctr"/>
            <a:r>
              <a:rPr lang="ru-RU" dirty="0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Температура воздуха должна быть  20 градусов, не более.</a:t>
            </a:r>
          </a:p>
          <a:p>
            <a:pPr algn="ctr"/>
            <a:r>
              <a:rPr lang="ru-RU" dirty="0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Не допускается присутствие сквозняка.</a:t>
            </a:r>
            <a:endParaRPr lang="ru-RU" dirty="0">
              <a:solidFill>
                <a:srgbClr val="00863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Некачественный ремонт: обои разошлись по шва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636912"/>
            <a:ext cx="5904656" cy="36394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908720"/>
            <a:ext cx="748883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.Какая основа у фотообоев</a:t>
            </a:r>
          </a:p>
          <a:p>
            <a:pPr marL="342900" indent="-342900" algn="ctr"/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800" dirty="0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А) Бумажная</a:t>
            </a:r>
          </a:p>
          <a:p>
            <a:pPr marL="342900" indent="-342900"/>
            <a:r>
              <a:rPr lang="ru-RU" sz="2800" dirty="0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sz="2800" dirty="0" err="1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Флизелиновая</a:t>
            </a:r>
            <a:endParaRPr lang="ru-RU" sz="2800" dirty="0" smtClean="0">
              <a:solidFill>
                <a:srgbClr val="00863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800" dirty="0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В) Стекловолокно 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3212976"/>
            <a:ext cx="34261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Правильный ответ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Стена ВКонтакте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3789040"/>
            <a:ext cx="3215680" cy="21354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275856" y="5949280"/>
            <a:ext cx="27278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А) Бумажная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entury" pitchFamily="18" charset="0"/>
              </a:rPr>
              <a:t>Правильный ответ</a:t>
            </a: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entury" pitchFamily="18" charset="0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dirty="0"/>
          </a:p>
        </p:txBody>
      </p:sp>
      <p:pic>
        <p:nvPicPr>
          <p:cNvPr id="4" name="Содержимое 3" descr="http://www.hummerplus.ru/published/publicdata/HM/attachments/SC/products_pictures/Zubr-03922khu1_enl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492896"/>
            <a:ext cx="5472608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483768" y="1412776"/>
            <a:ext cx="42541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А) прижимной  ролик</a:t>
            </a: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76672"/>
            <a:ext cx="75963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На какое время оставляют обои для пропитки клеем</a:t>
            </a:r>
            <a:endParaRPr lang="ru-RU" sz="3200" dirty="0" smtClean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1844824"/>
            <a:ext cx="206178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А) 1 минуту</a:t>
            </a:r>
          </a:p>
          <a:p>
            <a:r>
              <a:rPr lang="ru-RU" sz="2800" dirty="0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Б) 3 минуты</a:t>
            </a:r>
          </a:p>
          <a:p>
            <a:r>
              <a:rPr lang="ru-RU" sz="2800" dirty="0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В)  5 минут</a:t>
            </a:r>
            <a:endParaRPr lang="ru-RU" sz="2800" dirty="0">
              <a:solidFill>
                <a:srgbClr val="00863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3429000"/>
            <a:ext cx="34261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Правильный ответ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63888" y="5877272"/>
            <a:ext cx="21964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Б) 3 минуты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6" name="Picture 14" descr="Как поклеить самостоятельно виниловые фотообои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4005064"/>
            <a:ext cx="2592288" cy="17560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80211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.Откуда начинают клеить первый лист фотообоев 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700808"/>
            <a:ext cx="422692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А) с верхнего левого угла</a:t>
            </a:r>
          </a:p>
          <a:p>
            <a:r>
              <a:rPr lang="ru-RU" sz="2800" dirty="0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Б) с верхнего правого угла</a:t>
            </a:r>
          </a:p>
          <a:p>
            <a:r>
              <a:rPr lang="ru-RU" sz="2800" dirty="0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В) с середины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43808" y="3212976"/>
            <a:ext cx="34261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Правильный ответ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4" descr="http://set-k.ru/images/oboi/fotooboi-komar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3573016"/>
            <a:ext cx="2736304" cy="262229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419872" y="6021288"/>
            <a:ext cx="24332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В) с середины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32656"/>
            <a:ext cx="83336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Какой делают </a:t>
            </a:r>
            <a:r>
              <a:rPr lang="ru-RU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нахлёст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при наклеивании фотообоев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245915"/>
            <a:ext cx="351371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А) 3мм</a:t>
            </a:r>
          </a:p>
          <a:p>
            <a:r>
              <a:rPr lang="ru-RU" sz="2800" dirty="0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Б) 4мм</a:t>
            </a:r>
          </a:p>
          <a:p>
            <a:r>
              <a:rPr lang="ru-RU" sz="2800" dirty="0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В) наклеивают встык </a:t>
            </a:r>
            <a:endParaRPr lang="ru-RU" sz="2800" dirty="0">
              <a:solidFill>
                <a:srgbClr val="00863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2924944"/>
            <a:ext cx="30199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Правильный ответ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2" descr="Фотообои - купить фото обои на стену в Киеве Украина - на заказ, каталог, изготовление, продажа, цены поклейка фотообоев, руково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5161" y="3830910"/>
            <a:ext cx="4781550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331441" y="5880799"/>
            <a:ext cx="35137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В) наклеивают встык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620" y="260648"/>
            <a:ext cx="86534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В каком направлении разглаживают фотообои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6563" y="1052736"/>
            <a:ext cx="380072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А) от середины к краям</a:t>
            </a:r>
          </a:p>
          <a:p>
            <a:r>
              <a:rPr lang="ru-RU" sz="2800" dirty="0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Б) сверху вниз</a:t>
            </a:r>
          </a:p>
          <a:p>
            <a:r>
              <a:rPr lang="ru-RU" sz="2800" dirty="0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В) справа на лево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2924944"/>
            <a:ext cx="30199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Правильный ответ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0" descr="Repair at home - Строим дом сами. Как наклеить обои? (часть 1)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3573016"/>
            <a:ext cx="2329208" cy="22973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699792" y="5949280"/>
            <a:ext cx="4058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А) от середины к краям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0648"/>
            <a:ext cx="72337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По требованию охраны труда, где следует хранить ножницы и ножи 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7727" y="1412776"/>
            <a:ext cx="426687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А) на столе</a:t>
            </a:r>
          </a:p>
          <a:p>
            <a:r>
              <a:rPr lang="ru-RU" sz="2800" dirty="0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Б)  в специальном футляре</a:t>
            </a:r>
          </a:p>
          <a:p>
            <a:r>
              <a:rPr lang="ru-RU" sz="2800" dirty="0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sz="2800" dirty="0" err="1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dirty="0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 кармане</a:t>
            </a:r>
            <a:endParaRPr lang="ru-RU" sz="2800" dirty="0">
              <a:solidFill>
                <a:srgbClr val="00863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4" name="Picture 2" descr="Аполло. Стильная кухня - эксклюзивные столовые приборы, ножи и аксессуары!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3729605"/>
            <a:ext cx="3648472" cy="2092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347864" y="3140968"/>
            <a:ext cx="30199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Правильный ответ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99792" y="5949280"/>
            <a:ext cx="45729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Б)  в специальном футляре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548680"/>
            <a:ext cx="770485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Домашнее задание: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Записать в тетрадь таблицу </a:t>
            </a:r>
          </a:p>
          <a:p>
            <a:pPr algn="ctr"/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«Дефекты при производстве обойных работ»</a:t>
            </a:r>
          </a:p>
          <a:p>
            <a:endParaRPr lang="ru-RU" sz="2800" dirty="0">
              <a:solidFill>
                <a:srgbClr val="00863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620688"/>
            <a:ext cx="58681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Рефлексия: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Сегодня я узнал…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Было интересно…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Было трудно…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Теперь я могу…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 меня получилось…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Меня удивило…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Мне захотелось…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Урок дал мне для жизни…</a:t>
            </a:r>
          </a:p>
          <a:p>
            <a:pPr lvl="0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algn="ctr">
              <a:buNone/>
              <a:defRPr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При оклеивании обоев  клеевой состав не наносится на полотна  следующих обоев:</a:t>
            </a:r>
          </a:p>
          <a:p>
            <a:pPr>
              <a:buNone/>
              <a:defRPr/>
            </a:pPr>
            <a:endParaRPr lang="ru-RU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А) бумажные</a:t>
            </a:r>
          </a:p>
          <a:p>
            <a:pPr>
              <a:buNone/>
              <a:defRPr/>
            </a:pP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  <a:defRPr/>
            </a:pPr>
            <a:endParaRPr lang="ru-RU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флизелиновые</a:t>
            </a:r>
            <a:endParaRPr lang="ru-RU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  <a:defRPr/>
            </a:pPr>
            <a:endParaRPr lang="ru-RU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В) виниловые</a:t>
            </a:r>
          </a:p>
          <a:p>
            <a:endParaRPr lang="ru-RU" dirty="0"/>
          </a:p>
        </p:txBody>
      </p:sp>
      <p:pic>
        <p:nvPicPr>
          <p:cNvPr id="49154" name="Picture 2" descr="Бумажные обои выбираем отделочные материалы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1412776"/>
            <a:ext cx="1661170" cy="16611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9156" name="Picture 4" descr="Флизелиновые обои для стен Sandudd Tan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3284984"/>
            <a:ext cx="1728192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9158" name="Picture 6" descr="Виниловые обои. ООО Полимерстрой - Полиэтиленовые трубы и полимерпесчанные издел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4869160"/>
            <a:ext cx="1732404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entury" pitchFamily="18" charset="0"/>
              </a:rPr>
              <a:t>Правильный ответ</a:t>
            </a: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entury" pitchFamily="18" charset="0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флизелиновые</a:t>
            </a:r>
            <a:endParaRPr lang="ru-RU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4" descr="Флизелиновые обои для стен Sandudd Tang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2060848"/>
            <a:ext cx="5275534" cy="4176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6381328"/>
          </a:xfrm>
        </p:spPr>
        <p:txBody>
          <a:bodyPr>
            <a:normAutofit/>
          </a:bodyPr>
          <a:lstStyle/>
          <a:p>
            <a:pPr algn="ctr">
              <a:buNone/>
              <a:defRPr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Какой из перечисленных видов  клея  используют для оклеивания 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стеклообоев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  <a:defRPr/>
            </a:pP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KLEO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на основе </a:t>
            </a:r>
          </a:p>
          <a:p>
            <a:pPr>
              <a:buNone/>
              <a:defRPr/>
            </a:pP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модифицированного крахмала</a:t>
            </a:r>
          </a:p>
          <a:p>
            <a:pPr>
              <a:buNone/>
              <a:defRPr/>
            </a:pP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  <a:defRPr/>
            </a:pP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Б) клей КМЦ</a:t>
            </a:r>
          </a:p>
          <a:p>
            <a:pPr>
              <a:buNone/>
              <a:defRPr/>
            </a:pP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  <a:defRPr/>
            </a:pP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В) клей ПВА</a:t>
            </a:r>
          </a:p>
          <a:p>
            <a:endParaRPr lang="ru-RU" dirty="0"/>
          </a:p>
        </p:txBody>
      </p:sp>
      <p:pic>
        <p:nvPicPr>
          <p:cNvPr id="1026" name="Picture 2" descr="Клей для стеклообоев и флизелина kleo ultra 500г с-10298 куп…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138" y="1484784"/>
            <a:ext cx="1433862" cy="14338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Прямоугольник 1"/>
          <p:cNvSpPr/>
          <p:nvPr/>
        </p:nvSpPr>
        <p:spPr>
          <a:xfrm rot="21096687">
            <a:off x="7162577" y="2316752"/>
            <a:ext cx="937311" cy="12616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21295461">
            <a:off x="7096278" y="1805763"/>
            <a:ext cx="914400" cy="122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21295461">
            <a:off x="7112740" y="1691934"/>
            <a:ext cx="918480" cy="122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Клей КМЦ для обоев за 69.00 руб. от компании ЗАО &quot;ГражданСтройКомплект&quot;, купить в Челябинске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48138" y="3407139"/>
            <a:ext cx="1433862" cy="14236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0" name="Picture 6" descr="Как отстирать клей с одежды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"/>
          <a:stretch/>
        </p:blipFill>
        <p:spPr bwMode="auto">
          <a:xfrm>
            <a:off x="6948138" y="5013176"/>
            <a:ext cx="1432496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entury" pitchFamily="18" charset="0"/>
              </a:rPr>
              <a:t>Правильный ответ</a:t>
            </a: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entury" pitchFamily="18" charset="0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dirty="0"/>
          </a:p>
        </p:txBody>
      </p:sp>
      <p:pic>
        <p:nvPicPr>
          <p:cNvPr id="4" name="Picture 2" descr="Клей для стеклообоев и флизелина kleo ultra 500г с-10298 куп…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2348880"/>
            <a:ext cx="381000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Прямоугольник 4"/>
          <p:cNvSpPr/>
          <p:nvPr/>
        </p:nvSpPr>
        <p:spPr>
          <a:xfrm>
            <a:off x="251520" y="1236927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  <a:defRPr/>
            </a:pPr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KLEO</a:t>
            </a:r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на основе </a:t>
            </a: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модифицированного </a:t>
            </a:r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крахмала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d42e1b8a7d3a3161cc9bd73f1a033b95310a36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1633</TotalTime>
  <Words>1096</Words>
  <Application>Microsoft Office PowerPoint</Application>
  <PresentationFormat>Экран (4:3)</PresentationFormat>
  <Paragraphs>288</Paragraphs>
  <Slides>56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7" baseType="lpstr">
      <vt:lpstr>Тема Office</vt:lpstr>
      <vt:lpstr>Презентация PowerPoint</vt:lpstr>
      <vt:lpstr>Тема урока:   Технология оклеивания  поверхностей фотообоями </vt:lpstr>
      <vt:lpstr>Презентация PowerPoint</vt:lpstr>
      <vt:lpstr>Презентация PowerPoint</vt:lpstr>
      <vt:lpstr>Правильный ответ : </vt:lpstr>
      <vt:lpstr>Презентация PowerPoint</vt:lpstr>
      <vt:lpstr>Правильный ответ : </vt:lpstr>
      <vt:lpstr>Презентация PowerPoint</vt:lpstr>
      <vt:lpstr>Правильный ответ : </vt:lpstr>
      <vt:lpstr>Презентация PowerPoint</vt:lpstr>
      <vt:lpstr>Правильный ответ : </vt:lpstr>
      <vt:lpstr>   А) поверхность ровная,  гладкая, огрунтованная    Б) подготовка не имеет  значения    В) окрашенная водным  или неводным составом.   </vt:lpstr>
      <vt:lpstr>Правильный ответ : </vt:lpstr>
      <vt:lpstr>Презентация PowerPoint</vt:lpstr>
      <vt:lpstr>Правильный ответ : </vt:lpstr>
      <vt:lpstr>Презентация PowerPoint</vt:lpstr>
      <vt:lpstr>Правильный ответ : </vt:lpstr>
      <vt:lpstr>Презентация PowerPoint</vt:lpstr>
      <vt:lpstr>Правильный ответ : </vt:lpstr>
      <vt:lpstr>Презентация PowerPoint</vt:lpstr>
      <vt:lpstr>Презентация PowerPoint</vt:lpstr>
      <vt:lpstr>Ремонт – это особый случай, когда вся семья заинтересована в создании всеобщего уюта и комфорта. Тогда наш взор падает на оригинальный вид обоев — фотообои.  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Администратор</cp:lastModifiedBy>
  <cp:revision>245</cp:revision>
  <dcterms:created xsi:type="dcterms:W3CDTF">2014-10-07T16:04:11Z</dcterms:created>
  <dcterms:modified xsi:type="dcterms:W3CDTF">2017-02-15T19:30:28Z</dcterms:modified>
</cp:coreProperties>
</file>