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80" r:id="rId2"/>
    <p:sldMasterId id="2147483792" r:id="rId3"/>
    <p:sldMasterId id="2147483804" r:id="rId4"/>
    <p:sldMasterId id="2147483828" r:id="rId5"/>
    <p:sldMasterId id="2147483840" r:id="rId6"/>
  </p:sldMasterIdLst>
  <p:notesMasterIdLst>
    <p:notesMasterId r:id="rId19"/>
  </p:notesMasterIdLst>
  <p:sldIdLst>
    <p:sldId id="256" r:id="rId7"/>
    <p:sldId id="266" r:id="rId8"/>
    <p:sldId id="258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510" autoAdjust="0"/>
  </p:normalViewPr>
  <p:slideViewPr>
    <p:cSldViewPr>
      <p:cViewPr varScale="1">
        <p:scale>
          <a:sx n="67" d="100"/>
          <a:sy n="67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6D09D-2048-4D0C-AF5B-AD20FE581022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ABDD0-2FFC-4F38-AF4F-73EF1F2BF4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536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ABDD0-2FFC-4F38-AF4F-73EF1F2BF44E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60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4676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2317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499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4568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5557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268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017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159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9746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585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5213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1790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74638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23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5225"/>
            <a:ext cx="1905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988F51-BBC1-4FDE-A504-5063F5C12088}" type="datetimeFigureOut">
              <a:rPr lang="ru-RU" smtClean="0"/>
              <a:pPr/>
              <a:t>09.02.2011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D8B48F6-56C1-4131-A40F-C527F3F33E1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win.museum.ru/" TargetMode="External"/><Relationship Id="rId2" Type="http://schemas.openxmlformats.org/officeDocument/2006/relationships/hyperlink" Target="http://ru.wikipedia.org/" TargetMode="Externa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2143116"/>
            <a:ext cx="5904656" cy="2214578"/>
          </a:xfrm>
        </p:spPr>
        <p:txBody>
          <a:bodyPr>
            <a:normAutofit/>
          </a:bodyPr>
          <a:lstStyle/>
          <a:p>
            <a:r>
              <a:rPr lang="ru-RU" b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Чарлз Роберт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b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Дарвин  - </a:t>
            </a:r>
            <a:r>
              <a:rPr lang="ru-RU" sz="2800" b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основоположник эволюционной теории.</a:t>
            </a:r>
            <a:br>
              <a:rPr lang="ru-RU" sz="2800" b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2000" smtClean="0">
                <a:latin typeface="Monotype Corsiva" pitchFamily="66" charset="0"/>
              </a:rPr>
              <a:t>(На  районный конкурс, посвящённый 200 –летию со дня рождения Чарльза Дарвина).</a:t>
            </a:r>
            <a:br>
              <a:rPr lang="ru-RU" sz="2000" smtClean="0">
                <a:latin typeface="Monotype Corsiva" pitchFamily="66" charset="0"/>
              </a:rPr>
            </a:br>
            <a:endParaRPr lang="ru-RU" sz="20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0694" y="3929066"/>
            <a:ext cx="2049854" cy="1143008"/>
          </a:xfrm>
        </p:spPr>
        <p:txBody>
          <a:bodyPr/>
          <a:lstStyle/>
          <a:p>
            <a:r>
              <a:rPr lang="ru-RU" smtClean="0"/>
              <a:t>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1214422"/>
            <a:ext cx="6715172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Муниципальное общеобразовательное учреждение Новобурейская средняя общеобразовательная школа 3 Бурейского района Амурской области.</a:t>
            </a:r>
            <a:r>
              <a:rPr lang="ru-RU" sz="1400" i="1" dirty="0" smtClean="0"/>
              <a:t> </a:t>
            </a:r>
            <a:endParaRPr lang="ru-RU" sz="14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14744" y="4149080"/>
            <a:ext cx="4429156" cy="1571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Работу выполнил: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Джурик Алексей, учащийся 11 класса.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Учитель: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</a:rPr>
              <a:t>Косачёва Татьяна Анатольевна 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6" name="03_daduk_-_Et_Apres_-_Entre_deux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85918" y="4572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085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5326" y="31826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80" y="-80010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5326" y="2491002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524" y="1844398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7076" y="-80010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6900" y="-71913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806465" y="289158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028919" y="1773211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806465" y="506431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3138241" y="-999383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2390210" y="-64770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4244239" y="185417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112" y="-127706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0116" y="-98501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324" y="-63259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8420" y="1659479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4972" y="-985019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4796" y="-90405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2926" y="47066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20" y="-64770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2926" y="2643402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0524" y="3664396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0709" y="-64770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3045" y="-50564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484784"/>
            <a:ext cx="6196405" cy="36038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600" b="1" dirty="0" smtClean="0">
                <a:latin typeface="Arial Narrow" pitchFamily="34" charset="0"/>
              </a:rPr>
              <a:t>Энциклопедичность</a:t>
            </a:r>
            <a:r>
              <a:rPr lang="en-US" sz="2600" b="1" dirty="0" smtClean="0">
                <a:latin typeface="Arial Narrow" pitchFamily="34" charset="0"/>
              </a:rPr>
              <a:t> </a:t>
            </a:r>
            <a:r>
              <a:rPr lang="ru-RU" sz="2600" b="1" dirty="0" smtClean="0">
                <a:latin typeface="Arial Narrow" pitchFamily="34" charset="0"/>
              </a:rPr>
              <a:t>Дарвина</a:t>
            </a:r>
            <a:r>
              <a:rPr lang="ru-RU" sz="2600" b="1" dirty="0">
                <a:latin typeface="Arial Narrow" pitchFamily="34" charset="0"/>
              </a:rPr>
              <a:t>, его исключительный авторитет как естествоиспытателя, корректность и дипломатичность, проявляемые им в дискуссиях, внимание к точкам зрения оппонентов и критиков, доброжелательное отношение к ученикам и последователям, почтительность по отношению к старшим коллегам и </a:t>
            </a:r>
            <a:r>
              <a:rPr lang="ru-RU" sz="2600" b="1" dirty="0" smtClean="0">
                <a:latin typeface="Arial Narrow" pitchFamily="34" charset="0"/>
              </a:rPr>
              <a:t>другие</a:t>
            </a:r>
            <a:r>
              <a:rPr lang="en-US" sz="2600" b="1" dirty="0" smtClean="0">
                <a:latin typeface="Arial Narrow" pitchFamily="34" charset="0"/>
              </a:rPr>
              <a:t> </a:t>
            </a:r>
            <a:r>
              <a:rPr lang="ru-RU" sz="2600" b="1" dirty="0" smtClean="0">
                <a:latin typeface="Arial Narrow" pitchFamily="34" charset="0"/>
              </a:rPr>
              <a:t>неподражаемо </a:t>
            </a:r>
            <a:r>
              <a:rPr lang="ru-RU" sz="2600" b="1" dirty="0">
                <a:latin typeface="Arial Narrow" pitchFamily="34" charset="0"/>
              </a:rPr>
              <a:t>высокие </a:t>
            </a:r>
            <a:r>
              <a:rPr lang="ru-RU" sz="2600" b="1" dirty="0" smtClean="0">
                <a:latin typeface="Arial Narrow" pitchFamily="34" charset="0"/>
              </a:rPr>
              <a:t>достоинства</a:t>
            </a:r>
            <a:r>
              <a:rPr lang="en-US" sz="2600" b="1" dirty="0" smtClean="0">
                <a:latin typeface="Arial Narrow" pitchFamily="34" charset="0"/>
              </a:rPr>
              <a:t> </a:t>
            </a:r>
            <a:r>
              <a:rPr lang="ru-RU" sz="2600" b="1" dirty="0" smtClean="0">
                <a:latin typeface="Arial Narrow" pitchFamily="34" charset="0"/>
              </a:rPr>
              <a:t>в </a:t>
            </a:r>
            <a:r>
              <a:rPr lang="ru-RU" sz="2600" b="1" dirty="0">
                <a:latin typeface="Arial Narrow" pitchFamily="34" charset="0"/>
              </a:rPr>
              <a:t>немалой степени способствовали быстрому </a:t>
            </a:r>
            <a:r>
              <a:rPr lang="ru-RU" sz="2600" b="1" dirty="0" smtClean="0">
                <a:latin typeface="Arial Narrow" pitchFamily="34" charset="0"/>
              </a:rPr>
              <a:t>распространению </a:t>
            </a:r>
            <a:r>
              <a:rPr lang="ru-RU" sz="2600" b="1" dirty="0">
                <a:latin typeface="Arial Narrow" pitchFamily="34" charset="0"/>
              </a:rPr>
              <a:t>учения Дарвина во всем мире.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1277067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625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68 -0.00463 C 0.0342 0.00972 -0.11129 0.04629 -0.11129 0.07546 C -0.11129 0.10208 0.03107 0.12176 0.22152 0.12176 C 0.41076 0.12176 0.57135 0.10208 0.57135 0.07546 C 0.57135 0.04629 0.4052 0.03888 0.21527 0.0581 C 0.02812 0.08009 -0.11129 0.11643 -0.11129 0.14375 C -0.11129 0.17013 0.0342 0.19236 0.22152 0.19236 C 0.41076 0.19236 0.57135 0.17013 0.57135 0.14375 C 0.57135 0.11643 0.4052 0.10949 0.2184 0.12916 C 0.02812 0.14814 -0.11129 0.18472 -0.11129 0.2118 C -0.11129 0.24143 0.0342 0.26319 0.22413 0.26319 C 0.41076 0.26319 0.57135 0.24143 0.57135 0.2118 C 0.57135 0.18773 0.4052 0.18032 0.2184 0.19722 C 0.03107 0.2162 -0.11129 0.25578 -0.11129 0.2824 C -0.11129 0.30949 0.03732 0.33125 0.22413 0.33125 C 0.41701 0.33125 0.57135 0.30949 0.57135 0.2824 C 0.57135 0.25578 0.40833 0.24838 0.22152 0.26782 C 0.0342 0.28726 -0.11129 0.32407 -0.11129 0.35046 C -0.11129 0.37986 0.03732 0.39953 0.22725 0.39953 C 0.41701 0.39953 0.57135 0.37754 0.57135 0.35046 C 0.57135 0.32407 0.40833 0.31643 0.22152 0.33588 C 0.0342 0.35555 -0.11129 0.39421 -0.11129 0.41875 C -0.11129 0.4456 0.03993 0.46782 0.22725 0.46782 C 0.41701 0.46782 0.57135 0.4456 0.57135 0.41875 C 0.57135 0.39421 0.41076 0.38703 0.22152 0.40416 C 0.0342 0.42384 -0.11129 0.4625 -0.11129 0.48958 C -0.11129 0.51412 0.03993 0.53773 0.22968 0.53773 C 0.42014 0.53773 0.57135 0.51597 0.57135 0.48958 C 0.57135 0.4625 0.41076 0.45509 0.22413 0.47476 C 0.03732 0.49421 -0.11372 0.53078 -0.11129 0.55763 C -0.10868 0.58402 0.03993 0.60439 0.22968 0.60439 C 0.42014 0.60439 0.57135 0.58217 0.57135 0.55555 C 0.57135 0.53078 0.41701 0.52361 0.22968 0.54537 " pathEditMode="relative" rAng="0" ptsTypes="fffffffffffffffffffffffffffffffff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3044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11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13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74 -0.23611 C 0.11389 -0.26527 -0.09687 -0.3537 -0.19167 -0.28055 C -0.28889 -0.20625 -0.28368 0.11783 -0.27066 0.14746 C -0.30087 0.23056 -0.58872 0.11968 -0.60625 0.13241 C -0.68385 0.15255 -0.77517 0.25301 -0.73681 0.2676 C -0.69844 0.28264 -0.35278 0.14676 -0.37587 0.22107 C -0.47101 0.29422 -0.8625 0.74399 -0.87535 0.71436 " pathEditMode="relative" rAng="0" ptsTypes="fffaaff">
                                      <p:cBhvr>
                                        <p:cTn id="15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04" y="431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046 C -0.13386 -0.05463 -0.2573 -0.00301 -0.2849 0.11459 C -0.31424 0.23519 -0.23646 0.37431 -0.10382 0.43033 C 0.02934 0.48449 0.10746 0.62361 0.07708 0.74561 C 0.0493 0.86274 -0.12552 1.14445 -0.25782 1.08681 " pathEditMode="relative" rAng="0" ptsTypes="fffff">
                                      <p:cBhvr>
                                        <p:cTn id="17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5453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19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21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23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27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71135 C 0.05156 -0.76551 -0.07205 -0.71389 -0.09948 -0.5963 C -0.12882 -0.4757 -0.05104 -0.33658 0.0816 -0.28056 C 0.21476 -0.22639 0.29288 -0.08727 0.26233 0.03472 C 0.23472 0.15185 -0.31354 0.82546 -0.44583 0.76782 " pathEditMode="relative" rAng="0" ptsTypes="fffff">
                                      <p:cBhvr>
                                        <p:cTn id="29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94" y="741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31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33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35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0.07864 0.10973 L 0.15538 0.11158 L 0.29791 -0.00625 L 0.42691 0.03241 L 0.43177 0.20649 L 0.38177 0.33982 L 0.48993 0.38936 C 0.48993 0.38936 0.67534 0.28195 0.67534 0.28195 L 0.84635 0.38079 L 0.77326 0.55811 L 0.8467 0.65556 L 0.92795 0.67014 L 1.08246 0.67014 L 1.08784 0.78565 " pathEditMode="relative" rAng="0" ptsTypes="FFFFFFFfFFFFFFF">
                                      <p:cBhvr>
                                        <p:cTn id="37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39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046 C -0.13386 -0.05463 -0.2573 -0.00301 -0.2849 0.11459 C -0.31424 0.23519 -0.23646 0.37431 -0.10382 0.43033 C 0.02934 0.48449 0.10746 0.62361 0.07708 0.74561 C 0.0493 0.86274 -0.12552 1.14445 -0.25782 1.08681 " pathEditMode="relative" rAng="0" ptsTypes="fffff">
                                      <p:cBhvr>
                                        <p:cTn id="41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545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43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45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47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4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32291 C -0.00504 0.29351 -0.2158 0.20509 -0.31059 0.27824 C -0.40782 0.35301 -0.40261 0.67685 -0.38959 0.70625 C -0.41979 0.78935 -0.70764 0.67893 -0.72518 0.6912 C -0.80278 0.71134 -0.8941 0.8118 -0.85573 0.82662 C -0.81736 0.84143 -0.49636 0.74051 -0.49479 0.77986 C -0.58993 0.85301 -0.83334 1.09282 -0.84618 1.06319 " pathEditMode="relative" rAng="0" ptsTypes="fffaaff">
                                      <p:cBhvr>
                                        <p:cTn id="51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24305 C -0.13299 0.18888 -0.79271 0.56713 -0.82031 0.68472 C -0.84965 0.80532 -0.77187 0.94444 -0.63924 1.00046 C -0.50608 1.05463 -0.42795 1.19375 -0.45833 1.31574 C -0.48611 1.43263 -0.66094 1.71458 -0.79323 1.65694 " pathEditMode="relative" rAng="0" ptsTypes="fffff">
                                      <p:cBhvr>
                                        <p:cTn id="53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3" y="708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55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57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/>
              <a:t>Литература:</a:t>
            </a:r>
          </a:p>
          <a:p>
            <a:r>
              <a:rPr lang="ru-RU" sz="1600" dirty="0" smtClean="0"/>
              <a:t>«Большая энциклопедия Кирилла и Мефодия» (2010 г)</a:t>
            </a:r>
          </a:p>
          <a:p>
            <a:r>
              <a:rPr lang="ru-RU" sz="1600" dirty="0"/>
              <a:t>«</a:t>
            </a:r>
            <a:r>
              <a:rPr lang="ru-RU" sz="1600" dirty="0" smtClean="0"/>
              <a:t>Энциклопедический словарь </a:t>
            </a:r>
            <a:r>
              <a:rPr lang="ru-RU" sz="1600" dirty="0"/>
              <a:t>Брокгауза и Ефрона» (1890 –1907</a:t>
            </a:r>
            <a:r>
              <a:rPr lang="ru-RU" sz="1600" dirty="0" smtClean="0"/>
              <a:t>)</a:t>
            </a:r>
          </a:p>
          <a:p>
            <a:r>
              <a:rPr lang="ru-RU" sz="1600" dirty="0" smtClean="0"/>
              <a:t>«Терра лексикон иллюстрированный энциклопедический словарь»</a:t>
            </a:r>
          </a:p>
          <a:p>
            <a:r>
              <a:rPr lang="ru-RU" sz="1600" dirty="0" smtClean="0"/>
              <a:t>Интернет:</a:t>
            </a:r>
          </a:p>
          <a:p>
            <a:r>
              <a:rPr lang="ru-RU" sz="1600" dirty="0" smtClean="0"/>
              <a:t>Википедия – </a:t>
            </a:r>
            <a:r>
              <a:rPr lang="ru-RU" sz="1600" dirty="0"/>
              <a:t>свободная энциклопедия </a:t>
            </a:r>
            <a:r>
              <a:rPr lang="ru-RU" sz="1600" dirty="0" smtClean="0"/>
              <a:t>(</a:t>
            </a: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ru.wikipedia.org</a:t>
            </a:r>
            <a:r>
              <a:rPr lang="ru-RU" sz="1600" dirty="0" smtClean="0"/>
              <a:t>)</a:t>
            </a:r>
          </a:p>
          <a:p>
            <a:r>
              <a:rPr lang="ru-RU" sz="1600" dirty="0"/>
              <a:t>Государственный Дарвиновский </a:t>
            </a:r>
            <a:r>
              <a:rPr lang="ru-RU" sz="1600" dirty="0" smtClean="0"/>
              <a:t>музей (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www.darwin.museum.ru</a:t>
            </a:r>
            <a:r>
              <a:rPr lang="ru-RU" sz="1600" dirty="0" smtClean="0"/>
              <a:t>)</a:t>
            </a:r>
          </a:p>
          <a:p>
            <a:endParaRPr lang="ru-RU" sz="1800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Список используемой литературы и интернет ресурсов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732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412776"/>
            <a:ext cx="7056784" cy="3024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dirty="0" smtClean="0"/>
              <a:t>Спасибо за внимание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xmlns="" val="421120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Содержание:</a:t>
            </a:r>
            <a:br>
              <a:rPr lang="ru-RU" dirty="0" smtClean="0"/>
            </a:br>
            <a:r>
              <a:rPr lang="ru-RU" sz="1800" dirty="0" smtClean="0"/>
              <a:t>(кликните на необходимый вам раздел или нажмите кнопку далее)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500" i="1" dirty="0" smtClean="0">
                <a:solidFill>
                  <a:srgbClr val="0070C0"/>
                </a:solidFill>
                <a:hlinkClick r:id="rId2" action="ppaction://hlinksldjump"/>
              </a:rPr>
              <a:t>Дарвин </a:t>
            </a:r>
            <a:r>
              <a:rPr lang="ru-RU" sz="1500" i="1" dirty="0">
                <a:solidFill>
                  <a:srgbClr val="0070C0"/>
                </a:solidFill>
                <a:hlinkClick r:id="rId2" action="ppaction://hlinksldjump"/>
              </a:rPr>
              <a:t>(</a:t>
            </a:r>
            <a:r>
              <a:rPr lang="en-US" sz="1500" i="1" dirty="0">
                <a:solidFill>
                  <a:srgbClr val="0070C0"/>
                </a:solidFill>
                <a:hlinkClick r:id="rId2" action="ppaction://hlinksldjump"/>
              </a:rPr>
              <a:t>Darwin) </a:t>
            </a:r>
            <a:r>
              <a:rPr lang="ru-RU" sz="1500" i="1" dirty="0">
                <a:solidFill>
                  <a:srgbClr val="0070C0"/>
                </a:solidFill>
                <a:hlinkClick r:id="rId2" action="ppaction://hlinksldjump"/>
              </a:rPr>
              <a:t>Чарлз Роберт (1809-1882</a:t>
            </a:r>
            <a:r>
              <a:rPr lang="ru-RU" sz="1500" i="1" dirty="0" smtClean="0">
                <a:solidFill>
                  <a:srgbClr val="0070C0"/>
                </a:solidFill>
                <a:hlinkClick r:id="rId2" action="ppaction://hlinksldjump"/>
              </a:rPr>
              <a:t>)</a:t>
            </a:r>
            <a:r>
              <a:rPr lang="ru-RU" sz="1500" i="1" dirty="0" smtClean="0">
                <a:solidFill>
                  <a:srgbClr val="0070C0"/>
                </a:solidFill>
              </a:rPr>
              <a:t> (слайд №3)</a:t>
            </a:r>
          </a:p>
          <a:p>
            <a:r>
              <a:rPr lang="ru-RU" sz="1500" dirty="0">
                <a:hlinkClick r:id="rId3" action="ppaction://hlinksldjump"/>
              </a:rPr>
              <a:t>Детство, образование и </a:t>
            </a:r>
            <a:r>
              <a:rPr lang="ru-RU" sz="1500" dirty="0" smtClean="0">
                <a:hlinkClick r:id="rId3" action="ppaction://hlinksldjump"/>
              </a:rPr>
              <a:t>семья</a:t>
            </a:r>
            <a:r>
              <a:rPr lang="ru-RU" sz="1500" dirty="0" smtClean="0"/>
              <a:t> </a:t>
            </a:r>
            <a:r>
              <a:rPr lang="ru-RU" sz="1500" dirty="0" smtClean="0">
                <a:solidFill>
                  <a:srgbClr val="0070C0"/>
                </a:solidFill>
              </a:rPr>
              <a:t>(слайд №4)</a:t>
            </a:r>
          </a:p>
          <a:p>
            <a:r>
              <a:rPr lang="ru-RU" sz="1500" dirty="0" smtClean="0">
                <a:hlinkClick r:id="rId4" action="ppaction://hlinksldjump"/>
              </a:rPr>
              <a:t>Геология</a:t>
            </a:r>
            <a:r>
              <a:rPr lang="ru-RU" sz="1500" dirty="0" smtClean="0"/>
              <a:t> </a:t>
            </a:r>
            <a:r>
              <a:rPr lang="ru-RU" sz="1500" dirty="0" smtClean="0">
                <a:solidFill>
                  <a:srgbClr val="0070C0"/>
                </a:solidFill>
              </a:rPr>
              <a:t>(слайд №5)</a:t>
            </a:r>
            <a:endParaRPr lang="ru-RU" sz="1500" dirty="0" smtClean="0"/>
          </a:p>
          <a:p>
            <a:r>
              <a:rPr lang="ru-RU" sz="1500" dirty="0">
                <a:hlinkClick r:id="rId5" action="ppaction://hlinksldjump"/>
              </a:rPr>
              <a:t>Палеонтологические и зоологические </a:t>
            </a:r>
            <a:r>
              <a:rPr lang="ru-RU" sz="1500" dirty="0" smtClean="0">
                <a:hlinkClick r:id="rId5" action="ppaction://hlinksldjump"/>
              </a:rPr>
              <a:t>исследования</a:t>
            </a:r>
            <a:r>
              <a:rPr lang="ru-RU" sz="1500" dirty="0" smtClean="0"/>
              <a:t> </a:t>
            </a:r>
            <a:r>
              <a:rPr lang="ru-RU" sz="1500" dirty="0" smtClean="0">
                <a:solidFill>
                  <a:srgbClr val="0070C0"/>
                </a:solidFill>
              </a:rPr>
              <a:t>(слайд №6)</a:t>
            </a:r>
            <a:endParaRPr lang="ru-RU" sz="1500" dirty="0" smtClean="0"/>
          </a:p>
          <a:p>
            <a:r>
              <a:rPr lang="ru-RU" sz="1500" dirty="0">
                <a:hlinkClick r:id="rId6" action="ppaction://hlinksldjump"/>
              </a:rPr>
              <a:t>Эволюционные </a:t>
            </a:r>
            <a:r>
              <a:rPr lang="ru-RU" sz="1500" dirty="0" smtClean="0">
                <a:hlinkClick r:id="rId6" action="ppaction://hlinksldjump"/>
              </a:rPr>
              <a:t>исследования</a:t>
            </a:r>
            <a:r>
              <a:rPr lang="ru-RU" sz="1500" dirty="0" smtClean="0"/>
              <a:t> </a:t>
            </a:r>
            <a:r>
              <a:rPr lang="ru-RU" sz="1500" dirty="0" smtClean="0">
                <a:solidFill>
                  <a:srgbClr val="0070C0"/>
                </a:solidFill>
              </a:rPr>
              <a:t>(слайд № 9)</a:t>
            </a:r>
          </a:p>
          <a:p>
            <a:r>
              <a:rPr lang="ru-RU" sz="1500" dirty="0" smtClean="0">
                <a:hlinkClick r:id="rId7" action="ppaction://hlinksldjump"/>
              </a:rPr>
              <a:t>Заключение</a:t>
            </a:r>
            <a:r>
              <a:rPr lang="ru-RU" sz="1500" dirty="0" smtClean="0"/>
              <a:t> </a:t>
            </a:r>
            <a:r>
              <a:rPr lang="ru-RU" sz="1500" dirty="0" smtClean="0">
                <a:solidFill>
                  <a:srgbClr val="0070C0"/>
                </a:solidFill>
              </a:rPr>
              <a:t>(слайд №10)</a:t>
            </a:r>
          </a:p>
          <a:p>
            <a:r>
              <a:rPr lang="ru-RU" sz="1500" dirty="0" smtClean="0">
                <a:hlinkClick r:id="rId8" action="ppaction://hlinksldjump"/>
              </a:rPr>
              <a:t>Список используемой литературы</a:t>
            </a:r>
            <a:r>
              <a:rPr lang="ru-RU" sz="1500" dirty="0" smtClean="0"/>
              <a:t> </a:t>
            </a:r>
            <a:r>
              <a:rPr lang="ru-RU" sz="1500" dirty="0" smtClean="0">
                <a:solidFill>
                  <a:srgbClr val="0070C0"/>
                </a:solidFill>
              </a:rPr>
              <a:t>(слайд №11)</a:t>
            </a:r>
            <a:endParaRPr lang="ru-RU" sz="1500" dirty="0">
              <a:solidFill>
                <a:srgbClr val="0070C0"/>
              </a:solidFill>
            </a:endParaRPr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  <a:p>
            <a:endParaRPr lang="ru-RU" sz="1800" i="1" dirty="0" smtClean="0">
              <a:solidFill>
                <a:srgbClr val="0070C0"/>
              </a:solidFill>
            </a:endParaRPr>
          </a:p>
          <a:p>
            <a:endParaRPr lang="ru-RU" sz="1800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449" y="477539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080" y="480342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7619" y="42210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105" y="481940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088" y="42210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1232" y="42210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0485" y="480342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3475" y="477539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Documents and Settings\Admin\Мои документы\Мои рисунки\Анимации 2\tree2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5705" y="42210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7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ДАРВИН (</a:t>
            </a:r>
            <a:r>
              <a:rPr lang="en-US" dirty="0"/>
              <a:t>Darwin) </a:t>
            </a:r>
            <a:r>
              <a:rPr lang="ru-RU" dirty="0" smtClean="0"/>
              <a:t>Чарльз </a:t>
            </a:r>
            <a:r>
              <a:rPr lang="ru-RU" dirty="0"/>
              <a:t>Роберт (1809-1882)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060848"/>
            <a:ext cx="6637352" cy="40460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Английский </a:t>
            </a:r>
            <a:r>
              <a:rPr lang="ru-RU" sz="1800" dirty="0"/>
              <a:t>естествоиспытатель, создатель дарвинизма, иностранный </a:t>
            </a:r>
            <a:r>
              <a:rPr lang="ru-RU" sz="1800" dirty="0" smtClean="0"/>
              <a:t>член-корреспондент </a:t>
            </a:r>
            <a:r>
              <a:rPr lang="ru-RU" sz="1800" dirty="0"/>
              <a:t>Петербургской АН (1867). В основном труде </a:t>
            </a:r>
            <a:r>
              <a:rPr lang="ru-RU" sz="1800" b="1" dirty="0"/>
              <a:t>«Происхождение видов путем естественного отбора» (1859</a:t>
            </a:r>
            <a:r>
              <a:rPr lang="ru-RU" sz="1800" dirty="0"/>
              <a:t>), обобщив результаты собственных наблюдений (плавание на «Бигле», 1831-36) и достижения современной ему биологии и селекционной практики, вскрыл основные факторы эволюции органического мира.</a:t>
            </a:r>
          </a:p>
        </p:txBody>
      </p:sp>
      <p:pic>
        <p:nvPicPr>
          <p:cNvPr id="5" name="Picture 3" descr="C:\Documents and Settings\Admin\Рабочий стол\Image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058" y="-171400"/>
            <a:ext cx="3321612" cy="332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07DS146.bm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2632273" cy="396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07DS146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2632273" cy="397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679" y="362390"/>
            <a:ext cx="3396916" cy="339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011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-0.13704 L 0.0217 0.08218 L 0.05798 -0.13704 L 0.09652 0.08218 L 0.13507 -0.13704 L 0.17066 0.08218 L 0.20885 -0.13704 L 0.24531 0.08218 L 0.28368 -0.13704 L 0.32222 0.08218 L 0.3585 -0.13704 L 0.39704 0.08218 L 0.43263 -0.13704 L 0.471 0.08218 L 0.50989 -0.13704 L 0.546 0.08218 L 0.58489 -0.13704 " pathEditMode="relative" rAng="0" ptsTypes="FFFFFFFFFFFFFFFFF"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10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463 C -0.06388 0.01042 -0.11284 0.04861 -0.11284 0.07917 C -0.11284 0.10694 -0.06493 0.12755 -0.00086 0.12755 C 0.06285 0.12755 0.11684 0.10694 0.11684 0.07917 C 0.11684 0.04861 0.06094 0.04097 -0.00295 0.06088 C -0.06597 0.08403 -0.11284 0.12199 -0.11284 0.15046 C -0.11284 0.17801 -0.06388 0.20116 -0.00086 0.20116 C 0.06285 0.20116 0.11684 0.17801 0.11684 0.15046 C 0.11684 0.12199 0.06094 0.11458 -0.00191 0.13518 C -0.06597 0.15509 -0.11284 0.19329 -0.11284 0.22153 C -0.11284 0.25231 -0.06388 0.27523 -3.88889E-6 0.27523 C 0.06285 0.27523 0.11684 0.25231 0.11684 0.22153 C 0.11684 0.1963 0.06094 0.18866 -0.00191 0.20625 C -0.06493 0.22616 -0.11284 0.26736 -0.11284 0.29514 C -0.11284 0.32338 -0.06284 0.3463 -3.88889E-6 0.3463 C 0.06493 0.3463 0.11684 0.32338 0.11684 0.29514 C 0.11684 0.26736 0.06198 0.25972 -0.00086 0.27986 C -0.06388 0.30023 -0.11284 0.33866 -0.11284 0.3662 C -0.11284 0.39699 -0.06284 0.41736 0.00105 0.41736 C 0.06493 0.41736 0.11684 0.39444 0.11684 0.3662 C 0.11684 0.33866 0.06198 0.33079 -0.00086 0.35093 C -0.06388 0.37153 -0.11284 0.41204 -0.11284 0.4375 C -0.11284 0.46551 -0.06198 0.48866 0.00105 0.48866 C 0.06493 0.48866 0.11684 0.46551 0.11684 0.4375 C 0.11684 0.41204 0.06285 0.4044 -0.00086 0.42222 C -0.06388 0.44282 -0.11284 0.48333 -0.11284 0.51157 C -0.11284 0.53704 -0.06198 0.56181 0.00191 0.56181 C 0.06598 0.56181 0.11684 0.53912 0.11684 0.51157 C 0.11684 0.48333 0.06285 0.47546 -3.88889E-6 0.49606 C -0.06284 0.51643 -0.11371 0.55463 -0.11284 0.58264 C -0.11198 0.61018 -0.06198 0.63125 0.00191 0.63125 C 0.06598 0.63125 0.11684 0.6081 0.11684 0.58032 C 0.11684 0.55463 0.06493 0.54699 0.00191 0.56968 " pathEditMode="relative" rAng="0" ptsTypes="fffffffffffffffffffffffffffffffff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178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7DS14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3000375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124744"/>
            <a:ext cx="3888432" cy="518457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Чарльз Дарвин </a:t>
            </a:r>
            <a:r>
              <a:rPr lang="ru-RU" dirty="0"/>
              <a:t>был сыном </a:t>
            </a:r>
            <a:r>
              <a:rPr lang="ru-RU" b="1" dirty="0"/>
              <a:t>Роберта Дарвина, </a:t>
            </a:r>
            <a:r>
              <a:rPr lang="ru-RU" dirty="0"/>
              <a:t>который успешно практиковал как врач в Шрусбери. Мать — </a:t>
            </a:r>
            <a:r>
              <a:rPr lang="ru-RU" b="1" dirty="0"/>
              <a:t>Сюзанна Веджвуд </a:t>
            </a:r>
            <a:r>
              <a:rPr lang="ru-RU" dirty="0"/>
              <a:t>— происходила из богатой семьи владельцев знаменитого фарфорового завода. Семья Дарвина была в течение нескольких поколений связана с семьей Веджвудов. Сам Дарвин женился на своей кузине </a:t>
            </a:r>
            <a:r>
              <a:rPr lang="ru-RU" b="1" dirty="0"/>
              <a:t>Эмме Веджвуд</a:t>
            </a:r>
            <a:r>
              <a:rPr lang="ru-RU" dirty="0"/>
              <a:t>. Дед Дарвина — </a:t>
            </a:r>
            <a:r>
              <a:rPr lang="ru-RU" b="1" dirty="0"/>
              <a:t>Эразм Дарвин </a:t>
            </a:r>
            <a:r>
              <a:rPr lang="ru-RU" dirty="0"/>
              <a:t>— был известным врачом, натуралистом, поэтом. В целом представители семейства Дарвина характеризуются высокими интеллектуальными качествами, и широкими культурными интересами.</a:t>
            </a:r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6072" y="-243408"/>
            <a:ext cx="3396916" cy="339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-6445224" y="1646106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После внезапной кончины матери в 1817 воспитанием Дарвина занялась его старшая сестра Каролина. В том же году Дарвин стал посещать школу для приходящих учеников в Шрусбери. Он не блистал успехами, но уже тогда у него развился вкус к естественной истории и к собиранию коллекций. В 1818 Дарвин поступил в Шрусбери в «большую школу» с пансионом, которая по его свидетельству была для него «просто пустым местом». В 1825-1827 годах Дарвин изучал медицину в Эдинбургском университете, а в 1827-31 годах — теологию в Кембридже. В 1831-36 годах по рекомендации ботаника Дж. Генслоу и семейства Веджвудов Дарвин устроился на корабль «Бигл» натуралистом и совершил кругосветное путешествие Из путешествия он вернулся человеком науки.</a:t>
            </a:r>
          </a:p>
          <a:p>
            <a:endParaRPr lang="ru-RU" dirty="0"/>
          </a:p>
        </p:txBody>
      </p:sp>
      <p:pic>
        <p:nvPicPr>
          <p:cNvPr id="1028" name="Picture 4" descr="E:\07DS147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3" y="980729"/>
            <a:ext cx="30003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166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463 C -0.06388 0.01042 -0.11284 0.04861 -0.11284 0.07917 C -0.11284 0.10694 -0.06493 0.12755 -0.00086 0.12755 C 0.06285 0.12755 0.11684 0.10694 0.11684 0.07917 C 0.11684 0.04861 0.06094 0.04097 -0.00295 0.06088 C -0.06597 0.08403 -0.11284 0.12199 -0.11284 0.15046 C -0.11284 0.17801 -0.06388 0.20116 -0.00086 0.20116 C 0.06285 0.20116 0.11684 0.17801 0.11684 0.15046 C 0.11684 0.12199 0.06094 0.11458 -0.00191 0.13518 C -0.06597 0.15509 -0.11284 0.19329 -0.11284 0.22153 C -0.11284 0.25231 -0.06388 0.27523 -3.88889E-6 0.27523 C 0.06285 0.27523 0.11684 0.25231 0.11684 0.22153 C 0.11684 0.1963 0.06094 0.18866 -0.00191 0.20625 C -0.06493 0.22616 -0.11284 0.26736 -0.11284 0.29514 C -0.11284 0.32338 -0.06284 0.3463 -3.88889E-6 0.3463 C 0.06493 0.3463 0.11684 0.32338 0.11684 0.29514 C 0.11684 0.26736 0.06198 0.25972 -0.00086 0.27986 C -0.06388 0.30023 -0.11284 0.33866 -0.11284 0.3662 C -0.11284 0.39699 -0.06284 0.41736 0.00105 0.41736 C 0.06493 0.41736 0.11684 0.39444 0.11684 0.3662 C 0.11684 0.33866 0.06198 0.33079 -0.00086 0.35093 C -0.06388 0.37153 -0.11284 0.41204 -0.11284 0.4375 C -0.11284 0.46551 -0.06198 0.48866 0.00105 0.48866 C 0.06493 0.48866 0.11684 0.46551 0.11684 0.4375 C 0.11684 0.41204 0.06285 0.4044 -0.00086 0.42222 C -0.06388 0.44282 -0.11284 0.48333 -0.11284 0.51157 C -0.11284 0.53704 -0.06198 0.56181 0.00191 0.56181 C 0.06598 0.56181 0.11684 0.53912 0.11684 0.51157 C 0.11684 0.48333 0.06285 0.47546 -3.88889E-6 0.49606 C -0.06284 0.51643 -0.11371 0.55463 -0.11284 0.58264 C -0.11198 0.61018 -0.06198 0.63125 0.00191 0.63125 C 0.06598 0.63125 0.11684 0.6081 0.11684 0.58032 C 0.11684 0.55463 0.06493 0.54699 0.00191 0.56968 " pathEditMode="relative" rAng="0" ptsTypes="fffffffffffffffffffffffffffffffff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17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417 L 1.01858 0.002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51" y="30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6944 -0.00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2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33333E-6 L 1.00938 -0.004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0.88177 0.0076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8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dmin\Рабочий стол\Augustine_Volcano_Jan_12_2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910" y="420916"/>
            <a:ext cx="795405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Frigate_(PSF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4727575" cy="39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764704"/>
            <a:ext cx="7056784" cy="374441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27 декабря 1831 </a:t>
            </a:r>
            <a:r>
              <a:rPr lang="ru-RU" b="1" dirty="0"/>
              <a:t>«Бигл» </a:t>
            </a:r>
            <a:r>
              <a:rPr lang="ru-RU" dirty="0"/>
              <a:t>отправился в плавание. Дарвин успел взять с собой только что вышедший 1-й том «Основ геологии» Ч. Лайеля. </a:t>
            </a:r>
            <a:r>
              <a:rPr lang="ru-RU" dirty="0" smtClean="0"/>
              <a:t>Дарвин </a:t>
            </a:r>
            <a:r>
              <a:rPr lang="ru-RU" dirty="0"/>
              <a:t>плодотворно применил учение Лайеля в отношении к объекту, который встретился на пути «Бигла». </a:t>
            </a:r>
            <a:endParaRPr lang="en-US" dirty="0" smtClean="0"/>
          </a:p>
          <a:p>
            <a:r>
              <a:rPr lang="ru-RU" dirty="0" smtClean="0"/>
              <a:t>Это </a:t>
            </a:r>
            <a:r>
              <a:rPr lang="ru-RU" dirty="0"/>
              <a:t>был остров Сант-Яго. Его изучение дало материал для первого крупного обобщения Дарвина о природе океанических островов. </a:t>
            </a:r>
            <a:endParaRPr lang="en-US" dirty="0" smtClean="0"/>
          </a:p>
          <a:p>
            <a:r>
              <a:rPr lang="ru-RU" dirty="0" smtClean="0"/>
              <a:t>Дарвин </a:t>
            </a:r>
            <a:r>
              <a:rPr lang="ru-RU" dirty="0"/>
              <a:t>показал, что как континентальные, так и островные вулканы связаны с крупными разломами земной коры, с трещинами, образовавшимися в процессе поднятия горных цепей и материков.</a:t>
            </a: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58987"/>
            <a:ext cx="5082928" cy="508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1187624" y="658987"/>
            <a:ext cx="1800200" cy="1080120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блако 10"/>
          <p:cNvSpPr/>
          <p:nvPr/>
        </p:nvSpPr>
        <p:spPr>
          <a:xfrm rot="1012695">
            <a:off x="6445243" y="658987"/>
            <a:ext cx="1800200" cy="1080120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889830"/>
            <a:ext cx="46085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6991" y="-1104204"/>
            <a:ext cx="4822886" cy="482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10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06 -2.59259E-6 C -0.01701 0.00996 -0.11458 0.03588 -0.11458 0.05672 C -0.11458 0.0757 -0.01892 0.08982 0.10851 0.08982 C 0.23542 0.08982 0.34306 0.0757 0.34306 0.05672 C 0.34306 0.03588 0.2316 0.03079 0.10434 0.04445 C -0.02118 0.06019 -0.11458 0.08611 -0.11458 0.10556 C -0.11458 0.12408 -0.01701 0.13959 0.10851 0.13959 C 0.23542 0.13959 0.34306 0.12408 0.34306 0.10556 C 0.34306 0.08611 0.2316 0.08102 0.10643 0.09491 C -0.02118 0.10834 -0.11458 0.13449 -0.11458 0.15371 C -0.11458 0.17454 -0.01701 0.19005 0.11025 0.19005 C 0.23542 0.19005 0.34306 0.17454 0.34306 0.15371 C 0.34306 0.13635 0.2316 0.13125 0.10643 0.14306 C -0.01892 0.15672 -0.11458 0.18472 -0.11458 0.20371 C -0.11458 0.22292 -0.01475 0.23843 0.11025 0.23843 C 0.23959 0.23843 0.34306 0.22292 0.34306 0.20371 C 0.34306 0.18472 0.23368 0.17963 0.10851 0.19329 C -0.01701 0.20741 -0.11458 0.23334 -0.11458 0.25209 C -0.11458 0.27292 -0.01475 0.28681 0.11233 0.28681 C 0.23959 0.28681 0.34306 0.2713 0.34306 0.25209 C 0.34306 0.23334 0.23368 0.22801 0.10851 0.24167 C -0.01701 0.25556 -0.11458 0.2831 -0.11458 0.30047 C -0.11458 0.31991 -0.01302 0.33542 0.11233 0.33542 C 0.23959 0.33542 0.34306 0.31991 0.34306 0.30047 C 0.34306 0.2831 0.23542 0.27801 0.10851 0.29005 C -0.01701 0.30417 -0.11458 0.33195 -0.11458 0.3507 C -0.11458 0.36806 -0.01302 0.38542 0.11406 0.38542 C 0.2415 0.38542 0.34306 0.36945 0.34306 0.3507 C 0.34306 0.33195 0.23542 0.32639 0.11025 0.34028 C -0.01475 0.35417 -0.11597 0.3801 -0.11458 0.39908 C -0.11285 0.41806 -0.01302 0.43241 0.11406 0.43241 C 0.2415 0.43241 0.34306 0.41644 0.34306 0.39769 C 0.34306 0.3801 0.23959 0.375 0.11406 0.39028 " pathEditMode="relative" rAng="0" ptsTypes="fffffffffffffffffffffffffffffffff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28212 -0.00208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37 C 0.00539 -0.01365 0.0125 -0.02477 0.01945 -0.03865 C 0.03837 -0.0787 0.04341 -0.11759 0.02952 -0.12361 C 0.01546 -0.13078 -0.01163 -0.10277 -0.03055 -0.06273 C -0.04062 -0.04166 -0.04652 -0.02176 -0.04861 -0.00671 C -0.05156 0.00533 -0.0526 0.01736 -0.0526 0.03125 C -0.0526 0.07639 -0.03958 0.1132 -0.02448 0.1132 C -0.00954 0.1132 0.00348 0.07639 0.00348 0.03125 C 0.00348 0.01019 0.00052 -0.00972 -0.00451 -0.02361 C -0.00659 -0.03565 -0.01163 -0.04861 -0.01753 -0.0618 C -0.0375 -0.10277 -0.06458 -0.13078 -0.07864 -0.12361 C -0.09253 -0.11666 -0.0875 -0.0787 -0.06753 -0.03773 C -0.05954 -0.01875 -0.04861 -0.00277 -0.0375 0.00834 C -0.02951 0.01829 -0.02048 0.02732 -0.0085 0.03635 C 0.02743 0.06528 0.06337 0.07824 0.07344 0.06621 C 0.08247 0.0544 0.0625 0.0213 0.02639 -0.00671 C 0.01146 -0.01875 -0.00451 -0.02777 -0.01753 -0.03379 C -0.02951 -0.03981 -0.04461 -0.04467 -0.06059 -0.04768 C -0.10451 -0.05764 -0.14253 -0.05463 -0.14548 -0.03865 C -0.14948 -0.02361 -0.11649 -0.0037 -0.07257 0.00625 C -0.0526 0.01019 -0.0335 0.01227 -0.01857 0.01135 C -0.00555 0.01135 0.00851 0.00926 0.02344 0.00625 C 0.06737 -0.0037 0.10052 -0.02477 0.09636 -0.03981 C 0.09341 -0.05463 0.05539 -0.05879 0.01146 -0.04861 C -0.00954 -0.04375 -0.02864 -0.0368 -0.04149 -0.0287 C -0.0526 -0.02268 -0.06354 -0.01574 -0.07552 -0.00671 C -0.11059 0.02223 -0.13159 0.0544 -0.12152 0.06621 C -0.1125 0.07824 -0.07552 0.06528 -0.04062 0.03727 C -0.02361 0.02338 -0.00954 0.00926 -0.00156 -0.0037 Z " pathEditMode="relative" rAng="0" ptsTypes="fffffffffffffffffffffffffffff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Monotype Corsiva" pitchFamily="66" charset="0"/>
              </a:rPr>
              <a:t>Палеонтологические и зоологические </a:t>
            </a:r>
            <a:r>
              <a:rPr lang="ru-RU" dirty="0" smtClean="0">
                <a:latin typeface="Monotype Corsiva" pitchFamily="66" charset="0"/>
              </a:rPr>
              <a:t>исследования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06_daduk_-_Et_Apres_-_D'est_en_ouest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75656" y="57332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xmlns="" val="351290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026" y="44291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-675456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026" y="2615646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3767" y="1714488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675456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6200" y="-59449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527165" y="301622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5749619" y="189785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527165" y="518895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3417541" y="-874739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787862" y="5743488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3964939" y="197881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7412" y="-115242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9416" y="-86037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2114" y="352424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7720" y="1784123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44272" y="-860375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096" y="-77941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911" y="-47937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3433" y="4048132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4433" y="4429132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344" y="7173416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862" y="-728068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21429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428728" y="357166"/>
            <a:ext cx="7467600" cy="5857916"/>
          </a:xfrm>
        </p:spPr>
        <p:txBody>
          <a:bodyPr>
            <a:noAutofit/>
          </a:bodyPr>
          <a:lstStyle/>
          <a:p>
            <a:r>
              <a:rPr lang="ru-RU" sz="2000" dirty="0"/>
              <a:t>Исследования Дарвина в этих областях получили широкое признание, независимо от созданной им теории эволюции. </a:t>
            </a:r>
            <a:endParaRPr lang="en-US" sz="2000" dirty="0" smtClean="0"/>
          </a:p>
          <a:p>
            <a:r>
              <a:rPr lang="ru-RU" sz="2000" dirty="0" smtClean="0"/>
              <a:t>В четвертичных отложениях пампасов Южной Америки Дарвин открыл большую группу вымерших гигантских неполнозубых. </a:t>
            </a:r>
            <a:endParaRPr lang="en-US" sz="2000" dirty="0" smtClean="0"/>
          </a:p>
          <a:p>
            <a:r>
              <a:rPr lang="ru-RU" sz="2000" dirty="0" smtClean="0"/>
              <a:t>Дарвин </a:t>
            </a:r>
            <a:r>
              <a:rPr lang="ru-RU" sz="2000" dirty="0"/>
              <a:t>открыл мелкорослого страуса, так называемого «нанду Дарвина», обитающего в южной части Патагонии.</a:t>
            </a:r>
          </a:p>
          <a:p>
            <a:r>
              <a:rPr lang="ru-RU" sz="2000" dirty="0"/>
              <a:t>Он наблюдал вселенцев из Северной и Центральной Америки (очковый медведь, гривистый волк, пампасный олень, хомякообразные грызуны и др.). Эти материалы не могли не навести Дарвина на мысль, что континент Южная Америка в течение долгого времени был изолирован от Северной Америки и что эта изоляция существенно повлияла на протекание эволюционного процесса у разных представителей южноамериканской фауны.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44215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2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2674 -0.22848 C 0.11285 -0.25949 -0.11337 -0.35371 -0.2151 -0.2757 C -0.31944 -0.19653 -0.31372 0.1493 -0.29983 0.18078 C -0.33229 0.26944 -0.64115 0.15115 -0.6599 0.16481 C -0.74323 0.18634 -0.84115 0.29352 -0.8 0.30902 C -0.75885 0.325 -0.38785 0.18009 -0.41267 0.25926 C -0.51476 0.3375 -0.9349 0.81736 -0.94861 0.78564 " pathEditMode="relative" rAng="0" ptsTypes="fffaaff">
                                      <p:cBhvr>
                                        <p:cTn id="22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7" y="46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5 -0.00046 C -0.13386 -0.05463 -0.2573 -0.00301 -0.2849 0.11459 C -0.31424 0.23519 -0.23646 0.37431 -0.10382 0.43033 C 0.02934 0.48449 0.10746 0.62361 0.07708 0.74561 C 0.0493 0.86274 -0.12552 1.14445 -0.25782 1.08681 " pathEditMode="relative" rAng="0" ptsTypes="fffff">
                                      <p:cBhvr>
                                        <p:cTn id="24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5453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389 -0.00601 C -0.14358 0.07917 -0.14514 0.25024 -0.07344 0.37755 C 0.00034 0.5088 0.1217 0.54977 0.20225 0.46412 C 0.28177 0.37871 0.4026 0.41667 0.47691 0.54861 C 0.54948 0.67732 0.35243 1.0088 0.27257 1.09422 " pathEditMode="relative" rAng="0" ptsTypes="fffff">
                                      <p:cBhvr>
                                        <p:cTn id="26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5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28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30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3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34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849 -0.90046 C 0.05209 -0.95463 -0.07153 -0.90301 -0.09896 -0.78541 C -0.1283 -0.66481 -0.05052 -0.52569 0.08212 -0.46967 C 0.21528 -0.41551 0.29341 -0.27639 0.26285 -0.15463 C 0.23525 -0.03727 -0.31302 0.63635 -0.44531 0.57871 " pathEditMode="relative" rAng="0" ptsTypes="fffff">
                                      <p:cBhvr>
                                        <p:cTn id="36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94" y="741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3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4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33941 -0.04422 C -0.33941 0.00463 -0.1257 0.31689 -0.08559 0.31689 C -0.04427 0.31689 0.03212 0.20416 0.03212 0.15555 C 0.05538 0.12685 0.09913 0.17384 0.15347 0.11666 C 0.20781 0.05926 0.2217 -0.26204 0.35833 -0.18866 C 0.39826 -0.18866 0.97326 0.50787 0.97326 0.55671 " pathEditMode="relative" rAng="0" ptsTypes="fffaff">
                                      <p:cBhvr>
                                        <p:cTn id="42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5" y="19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4.44444E-6 L 0.07864 0.10973 L 0.15538 0.11158 L 0.29791 -0.00625 L 0.42691 0.03241 L 0.43177 0.20649 L 0.38177 0.33982 L 0.48993 0.38936 C 0.48993 0.38936 0.67534 0.28195 0.67534 0.28195 L 0.84635 0.38079 L 0.77326 0.55811 L 0.8467 0.65556 L 0.92795 0.67014 L 1.08246 0.67014 L 1.08784 0.78565 " pathEditMode="relative" rAng="0" ptsTypes="FFFFFFFfFFFFFFF">
                                      <p:cBhvr>
                                        <p:cTn id="44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46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5 -0.00046 C -0.13386 -0.05463 -0.2573 -0.00301 -0.2849 0.11459 C -0.31424 0.23519 -0.23646 0.37431 -0.10382 0.43033 C 0.02934 0.48449 0.10746 0.62361 0.07708 0.74561 C 0.0493 0.86274 -0.12552 1.14445 -0.25782 1.08681 " pathEditMode="relative" rAng="0" ptsTypes="fffff">
                                      <p:cBhvr>
                                        <p:cTn id="48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5453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50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52" dur="2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5382 -0.15092 C -0.15382 -0.10602 0.05521 0.18264 0.09427 0.18264 C 0.13455 0.18264 0.2092 0.07824 0.2092 0.03357 C 0.23212 0.00718 0.275 0.05023 0.32813 -0.00255 C 0.38125 -0.05532 0.39479 -0.35208 0.52848 -0.28449 C 0.56771 -0.28449 1.12986 0.3588 1.12986 0.40394 " pathEditMode="relative" rAng="0" ptsTypes="fffaff">
                                      <p:cBhvr>
                                        <p:cTn id="54" dur="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84" y="1768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56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81 0.32291 C -0.00504 0.29351 -0.2158 0.20509 -0.31059 0.27824 C -0.40782 0.35301 -0.40261 0.67685 -0.38959 0.70625 C -0.41979 0.78935 -0.70764 0.67893 -0.72518 0.6912 C -0.80278 0.71134 -0.8941 0.8118 -0.85573 0.82662 C -0.81736 0.84143 -0.49636 0.74051 -0.49479 0.77986 C -0.58993 0.85301 -0.83334 1.09282 -0.84618 1.06319 " pathEditMode="relative" rAng="0" ptsTypes="fffaaff">
                                      <p:cBhvr>
                                        <p:cTn id="58" dur="2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1406 0.1787 C -0.01875 0.12454 -0.67847 0.50278 -0.70608 0.62037 C -0.73542 0.74097 -0.65764 0.88009 -0.525 0.93611 C -0.39184 0.99028 -0.31372 1.1294 -0.3441 1.25139 C -0.37188 1.36829 -0.5467 1.65023 -0.679 1.59259 " pathEditMode="relative" rAng="0" ptsTypes="fffff">
                                      <p:cBhvr>
                                        <p:cTn id="6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3" y="7085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902 -0.12384 C -0.13871 -0.03704 -0.14027 0.13727 -0.06857 0.26713 C 0.00521 0.40092 0.12657 0.44259 0.20712 0.35532 C 0.28664 0.26828 0.40747 0.30694 0.48177 0.44143 C 0.55434 0.57245 0.3573 0.91041 0.27743 0.99745 " pathEditMode="relative" rAng="0" ptsTypes="fffff">
                                      <p:cBhvr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606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9427 -0.1956 C -0.21354 -0.14768 -0.23177 -0.07014 -0.16406 0.00949 C -0.06806 0.12431 0.06441 -0.05023 0.18003 0.08634 C 0.28489 0.21204 0.12014 0.30648 0.22153 0.42639 C 0.32656 0.55185 0.34896 0.36783 0.46076 0.50185 C 0.56146 0.62222 0.4526 0.6338 0.54219 0.74051 C 0.62847 0.84398 0.62413 0.73033 0.70173 0.82315 C 0.74653 0.87639 0.73941 0.89769 0.73507 0.91528 " pathEditMode="relative" rAng="2515449" ptsTypes="ffffffff">
                                      <p:cBhvr>
                                        <p:cTn id="64" dur="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6422" y="28646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24" y="-83190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6422" y="245919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9428" y="1812594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5980" y="-831904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804" y="-750942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557561" y="2859776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5780015" y="174140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557561" y="503250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3387145" y="-1031187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2639114" y="-679504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3995335" y="182236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016" y="-1308871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020" y="-101682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228" y="-66439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7324" y="1627675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13876" y="-1016823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700" y="-935861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4022" y="43886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524" y="-67950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4022" y="261159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9428" y="3632592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9613" y="-679504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949" y="-53744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620688"/>
            <a:ext cx="7416824" cy="5544616"/>
          </a:xfrm>
        </p:spPr>
        <p:txBody>
          <a:bodyPr/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 Галапагосских островах, Дарвин мог наблюдать поразительную дивергенцию как гигантских сухопутных черепах, так и вьюрков, которые были им столь тщательно изучены и впоследствии названы дарвиновыми вьюрками.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1846 Дарвин закончил свою последнюю монографию по геологии и планировал вплотную заняться вопросами эволюции.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Несколько месяцев он хотел посвятить изучению усоногих раков. Но работа эта растянулась вплоть до 1854 г. Он создал капитальный труд по систематике современных и вымерших форм этой группы животных.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426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2674 -0.23611 C 0.11389 -0.26527 -0.09687 -0.3537 -0.19167 -0.28055 C -0.28889 -0.20625 -0.28368 0.11783 -0.27066 0.14746 C -0.30087 0.23056 -0.58872 0.11968 -0.60625 0.13241 C -0.68385 0.15255 -0.77517 0.25301 -0.73681 0.2676 C -0.69844 0.28264 -0.35278 0.14676 -0.37587 0.22107 C -0.47101 0.29422 -0.8625 0.74399 -0.87535 0.71436 " pathEditMode="relative" rAng="0" ptsTypes="fffaaff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04" y="431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1.11111E-6 C -0.13889 -0.05648 -0.26805 -0.00278 -0.29687 0.11921 C -0.32743 0.24444 -0.24618 0.38889 -0.10746 0.44699 C 0.03177 0.50324 0.11354 0.64792 0.08177 0.77454 C 0.05261 0.8963 -0.13021 1.18889 -0.26857 1.12893 " pathEditMode="relative" rAng="0" ptsTypes="fffff">
                                      <p:cBhvr>
                                        <p:cTn id="1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4" y="566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2 0.03703 C -0.14201 0.12407 -0.14357 0.29838 -0.07187 0.42824 C 0.00191 0.56227 0.12327 0.60393 0.20382 0.51643 C 0.28334 0.4294 0.40417 0.46828 0.47848 0.60277 C 0.55105 0.73402 0.354 1.07199 0.27414 1.15926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61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1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18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20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22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8438 -0.71135 C 0.05156 -0.76551 -0.07205 -0.71389 -0.09948 -0.5963 C -0.12882 -0.4757 -0.05104 -0.33658 0.0816 -0.28056 C 0.21476 -0.22639 0.29288 -0.08727 0.26233 0.03472 C 0.23472 0.15185 -0.31354 0.82546 -0.44583 0.76782 " pathEditMode="relative" rAng="0" ptsTypes="fffff">
                                      <p:cBhvr>
                                        <p:cTn id="24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94" y="74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2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28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4.44444E-6 L 0.07864 0.10973 L 0.15538 0.11158 L 0.29791 -0.00625 L 0.42691 0.03241 L 0.43177 0.20649 L 0.38177 0.33982 L 0.48993 0.38936 C 0.48993 0.38936 0.67534 0.28195 0.67534 0.28195 L 0.84635 0.38079 L 0.77326 0.55811 L 0.8467 0.65556 L 0.92795 0.67014 L 1.08246 0.67014 L 1.08784 0.78565 " pathEditMode="relative" rAng="0" ptsTypes="FFFFFFFfFFFFFFF">
                                      <p:cBhvr>
                                        <p:cTn id="32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3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5 -0.00046 C -0.13386 -0.05463 -0.2573 -0.00301 -0.2849 0.11459 C -0.31424 0.23519 -0.23646 0.37431 -0.10382 0.43033 C 0.02934 0.48449 0.10746 0.62361 0.07708 0.74561 C 0.0493 0.86274 -0.12552 1.14445 -0.25782 1.08681 " pathEditMode="relative" rAng="0" ptsTypes="fffff">
                                      <p:cBhvr>
                                        <p:cTn id="36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545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38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40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4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44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81 0.32291 C -0.00504 0.29351 -0.2158 0.20509 -0.31059 0.27824 C -0.40782 0.35301 -0.40261 0.67685 -0.38959 0.70625 C -0.41979 0.78935 -0.70764 0.67893 -0.72518 0.6912 C -0.80278 0.71134 -0.8941 0.8118 -0.85573 0.82662 C -0.81736 0.84143 -0.49636 0.74051 -0.49479 0.77986 C -0.58993 0.85301 -0.83334 1.09282 -0.84618 1.06319 " pathEditMode="relative" rAng="0" ptsTypes="fffaaff">
                                      <p:cBhvr>
                                        <p:cTn id="46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24305 C -0.13299 0.18888 -0.79271 0.56713 -0.82031 0.68472 C -0.84965 0.80532 -0.77187 0.94444 -0.63924 1.00046 C -0.50608 1.05463 -0.42795 1.19375 -0.45833 1.31574 C -0.48611 1.43263 -0.66094 1.71458 -0.79323 1.65694 " pathEditMode="relative" rAng="0" ptsTypes="fffff">
                                      <p:cBhvr>
                                        <p:cTn id="48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3" y="708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5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52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6547" y="32335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99" y="-79501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6547" y="2496092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9303" y="1849488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5855" y="-79501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79" y="-714048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727686" y="289667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5950140" y="1778301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6727686" y="506940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3217020" y="-994293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2468989" y="-64261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80845">
            <a:off x="-4165460" y="185926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6891" y="-127197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895" y="-97992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103" y="-62750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17199" y="1664569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3751" y="-979929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3575" y="-898967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Documents and Settings\Admin\Мои документы\Мои рисунки\Анимации 2\WB01239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4147" y="47575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99" y="-64261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4147" y="2648492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D:\Documents and Settings\Admin\Мои документы\Мои рисунки\Анимации 2\WB01246_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9303" y="3669486"/>
            <a:ext cx="571648" cy="5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D:\Documents and Settings\Admin\Мои документы\Мои рисунки\Анимации 2\WB01245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9488" y="-642610"/>
            <a:ext cx="542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Documents and Settings\Admin\Мои документы\Мои рисунки\Анимации 2\WB01240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1824" y="-50055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101408" y="764704"/>
            <a:ext cx="7416824" cy="5760640"/>
          </a:xfrm>
        </p:spPr>
        <p:txBody>
          <a:bodyPr/>
          <a:lstStyle/>
          <a:p>
            <a:r>
              <a:rPr lang="ru-RU" sz="2000" dirty="0" smtClean="0"/>
              <a:t>В 1854-1855 гг. Дарвин вплотную приступает к работе над эволюционным сочинением, собирает материалы по изменчивости, наследственности и эволюции диких видов животных и растений, а также данные по методам селекции домашних животных и культурных растений, сопоставляя результаты действия искусственного и естественного отбора.</a:t>
            </a:r>
            <a:endParaRPr lang="en-US" sz="2000" dirty="0" smtClean="0"/>
          </a:p>
          <a:p>
            <a:r>
              <a:rPr lang="ru-RU" sz="2000" dirty="0"/>
              <a:t>Этот труд так и не был завершен и впервые был опубликован в Великобритании в 1975 году. Остановка в работе была вызвана получением рукописи А. Уоллеса, в которой независимо от Дарвина были изложены основы теории естественного отбора. Дарвин начал писать краткое извлечение и с не свойственной ему поспешностью завершил работу за 8 месяцев. 24 ноября 1859 г. было издано «Происхождение видов путем естественного отбора, или Сохранение благоприятствуемых пород в борьбе за жизнь».</a:t>
            </a:r>
          </a:p>
          <a:p>
            <a:endParaRPr lang="ru-RU" sz="2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 bwMode="auto">
          <a:xfrm>
            <a:off x="1403648" y="620688"/>
            <a:ext cx="741682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1871, когда дарвинизм был уже принят в качестве естественнонаучной концепции, выходит книга Дарвина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«Происхождение человека и половой отбор»,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которой показано не только несомненное сходство, но и родство человека и приматов. Дарвин утверждал, что предок человека может быть найден по современной классификации, среди форм, которые могут быть даже ниже, чем человекообразные обезьяны. Человек и обезьяны подвергаются сходным психологическим и физиологическим процессам в ухаживании, воспроизведении, рождаемости и заботе о потомстве. Русский перевод этой книги появился в том же году. В следующем году выходит книга Дарвина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«Выражение эмоций у человека и животных»,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которой на основе изучения лицевых мышц и средств выражения эмоций у человека и животных еще на одном примере доказывается их родство.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38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1.02379 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8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1.01684 -0.005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3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25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2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2674 -0.23611 C 0.11389 -0.26527 -0.09687 -0.3537 -0.19167 -0.28055 C -0.28889 -0.20625 -0.28368 0.11783 -0.27066 0.14746 C -0.30087 0.23056 -0.58872 0.11968 -0.60625 0.13241 C -0.68385 0.15255 -0.77517 0.25301 -0.73681 0.2676 C -0.69844 0.28264 -0.35278 0.14676 -0.37587 0.22107 C -0.47101 0.29422 -0.8625 0.74399 -0.87535 0.71436 " pathEditMode="relative" rAng="0" ptsTypes="fffaaff">
                                      <p:cBhvr>
                                        <p:cTn id="29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04" y="431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5 -0.00046 C -0.13386 -0.05463 -0.2573 -0.00301 -0.2849 0.11459 C -0.31424 0.23519 -0.23646 0.37431 -0.10382 0.43033 C 0.02934 0.48449 0.10746 0.62361 0.07708 0.74561 C 0.0493 0.86274 -0.12552 1.14445 -0.25782 1.08681 " pathEditMode="relative" rAng="0" ptsTypes="fffff">
                                      <p:cBhvr>
                                        <p:cTn id="31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5453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33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35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37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39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41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8438 -0.71135 C 0.05156 -0.76551 -0.07205 -0.71389 -0.09948 -0.5963 C -0.12882 -0.4757 -0.05104 -0.33658 0.0816 -0.28056 C 0.21476 -0.22639 0.29288 -0.08727 0.26233 0.03472 C 0.23472 0.15185 -0.31354 0.82546 -0.44583 0.76782 " pathEditMode="relative" rAng="0" ptsTypes="fffff">
                                      <p:cBhvr>
                                        <p:cTn id="43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94" y="741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45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47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49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44444E-6 -4.44444E-6 L 0.07864 0.10973 L 0.15538 0.11158 L 0.29791 -0.00625 L 0.42691 0.03241 L 0.43177 0.20649 L 0.38177 0.33982 L 0.48993 0.38936 C 0.48993 0.38936 0.67534 0.28195 0.67534 0.28195 L 0.84635 0.38079 L 0.77326 0.55811 L 0.8467 0.65556 L 0.92795 0.67014 L 1.08246 0.67014 L 1.08784 0.78565 " pathEditMode="relative" rAng="0" ptsTypes="FFFFFFFfFFFFFFF">
                                      <p:cBhvr>
                                        <p:cTn id="51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0023 C -0.01337 -0.02963 -0.22413 -0.11805 -0.31892 -0.0449 C -0.41615 0.02986 -0.41094 0.35371 -0.39792 0.38311 C -0.42812 0.46621 -0.71597 0.35579 -0.73351 0.36806 C -0.81111 0.3882 -0.90243 0.48866 -0.86406 0.50348 C -0.82569 0.51829 -0.50469 0.41736 -0.50312 0.45672 C -0.59826 0.52986 -0.84167 0.76968 -0.85451 0.74005 " pathEditMode="relative" rAng="0" ptsTypes="fffaaff">
                                      <p:cBhvr>
                                        <p:cTn id="53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5 -0.00046 C -0.13386 -0.05463 -0.2573 -0.00301 -0.2849 0.11459 C -0.31424 0.23519 -0.23646 0.37431 -0.10382 0.43033 C 0.02934 0.48449 0.10746 0.62361 0.07708 0.74561 C 0.0493 0.86274 -0.12552 1.14445 -0.25782 1.08681 " pathEditMode="relative" rAng="0" ptsTypes="fffff">
                                      <p:cBhvr>
                                        <p:cTn id="55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5453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57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59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7.40741E-7 C 1.94444E-6 0.03495 0.1816 0.25949 0.21562 0.25949 C 0.25069 0.25949 0.31562 0.17847 0.31562 0.14352 C 0.33541 0.12292 0.37274 0.15671 0.41892 0.11551 C 0.4651 0.0743 0.47691 -0.15671 0.59305 -0.10394 C 0.62708 -0.10394 1.11562 0.39676 1.11562 0.43171 " pathEditMode="relative" rAng="0" ptsTypes="fffaff">
                                      <p:cBhvr>
                                        <p:cTn id="61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1375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2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77 -0.00602 L 0.07187 0.1037 L 0.14861 0.10556 L 0.29114 -0.01227 L 0.42014 0.02639 L 0.425 0.20046 L 0.375 0.3338 L 0.48316 0.38333 C 0.48316 0.38357 0.66857 0.27593 0.66857 0.27593 L 0.83958 0.37477 L 0.76649 0.55208 L 0.83993 0.64954 L 0.92118 0.66412 L 1.07569 0.66412 L 1.08107 0.77963 " pathEditMode="relative" rAng="0" ptsTypes="FFFFFFFfFFFFFFF">
                                      <p:cBhvr>
                                        <p:cTn id="63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92" y="3895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81 0.32291 C -0.00504 0.29351 -0.2158 0.20509 -0.31059 0.27824 C -0.40782 0.35301 -0.40261 0.67685 -0.38959 0.70625 C -0.41979 0.78935 -0.70764 0.67893 -0.72518 0.6912 C -0.80278 0.71134 -0.8941 0.8118 -0.85573 0.82662 C -0.81736 0.84143 -0.49636 0.74051 -0.49479 0.77986 C -0.58993 0.85301 -0.83334 1.09282 -0.84618 1.06319 " pathEditMode="relative" rAng="0" ptsTypes="fffaaff">
                                      <p:cBhvr>
                                        <p:cTn id="65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04" y="3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24305 C -0.13299 0.18888 -0.79271 0.56713 -0.82031 0.68472 C -0.84965 0.80532 -0.77187 0.94444 -0.63924 1.00046 C -0.50608 1.05463 -0.42795 1.19375 -0.45833 1.31574 C -0.48611 1.43263 -0.66094 1.71458 -0.79323 1.65694 " pathEditMode="relative" rAng="0" ptsTypes="fffff">
                                      <p:cBhvr>
                                        <p:cTn id="67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3" y="7085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9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233 0.03704 C -0.14202 0.11968 -0.14358 0.28519 -0.07188 0.40834 C 0.00191 0.53542 0.12326 0.575 0.20382 0.49213 C 0.28333 0.40949 0.40416 0.4463 0.47847 0.57385 C 0.55104 0.69838 0.35399 1.01922 0.27413 1.10186 " pathEditMode="relative" rAng="0" ptsTypes="fffff">
                                      <p:cBhvr>
                                        <p:cTn id="69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5324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0" presetClass="path" presetSubtype="0" repeatCount="indefinite" decel="49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7 0.00023 C -0.01944 0.04815 -0.03767 0.12569 0.03004 0.20532 C 0.12605 0.32014 0.25851 0.1456 0.37431 0.28241 C 0.47917 0.4081 0.31424 0.50231 0.4158 0.62245 C 0.52084 0.74791 0.54306 0.56389 0.65504 0.69791 C 0.75556 0.81805 0.64688 0.82986 0.73646 0.9368 C 0.82257 1.03981 0.81841 0.92639 0.89601 1.01921 C 0.9408 1.07245 0.93368 1.09375 0.92917 1.11111 " pathEditMode="relative" rAng="2515449" ptsTypes="ffffffff">
                                      <p:cBhvr>
                                        <p:cTn id="71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72" y="5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хническ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 Theme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Тема Offic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683</TotalTime>
  <Words>1025</Words>
  <Application>Microsoft Office PowerPoint</Application>
  <PresentationFormat>Экран (4:3)</PresentationFormat>
  <Paragraphs>48</Paragraphs>
  <Slides>12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Кнопка</vt:lpstr>
      <vt:lpstr>Техническая</vt:lpstr>
      <vt:lpstr>Тема Office</vt:lpstr>
      <vt:lpstr>1_Кнопка</vt:lpstr>
      <vt:lpstr>Волна</vt:lpstr>
      <vt:lpstr>Воздушный поток</vt:lpstr>
      <vt:lpstr>Чарлз Роберт Дарвин  - основоположник эволюционной теории. (На  районный конкурс, посвящённый 200 –летию со дня рождения Чарльза Дарвина). </vt:lpstr>
      <vt:lpstr>Содержание: (кликните на необходимый вам раздел или нажмите кнопку далее)</vt:lpstr>
      <vt:lpstr>ДАРВИН (Darwin) Чарльз Роберт (1809-1882)</vt:lpstr>
      <vt:lpstr>Слайд 4</vt:lpstr>
      <vt:lpstr>Слайд 5</vt:lpstr>
      <vt:lpstr>Палеонтологические и зоологические исследования</vt:lpstr>
      <vt:lpstr>Слайд 7</vt:lpstr>
      <vt:lpstr>Слайд 8</vt:lpstr>
      <vt:lpstr>Слайд 9</vt:lpstr>
      <vt:lpstr>Слайд 10</vt:lpstr>
      <vt:lpstr>Список используемой литературы и интернет ресурсов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Лера</cp:lastModifiedBy>
  <cp:revision>65</cp:revision>
  <dcterms:created xsi:type="dcterms:W3CDTF">2011-01-28T09:33:24Z</dcterms:created>
  <dcterms:modified xsi:type="dcterms:W3CDTF">2011-02-09T12:13:57Z</dcterms:modified>
</cp:coreProperties>
</file>