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BFD096C-EEC5-4ABF-8963-75B71032E973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3AF6C-EFF5-43A6-A84A-D06789802D6B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4545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096C-EEC5-4ABF-8963-75B71032E973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3AF6C-EFF5-43A6-A84A-D06789802D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775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096C-EEC5-4ABF-8963-75B71032E973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3AF6C-EFF5-43A6-A84A-D06789802D6B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3440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096C-EEC5-4ABF-8963-75B71032E973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3AF6C-EFF5-43A6-A84A-D06789802D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034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096C-EEC5-4ABF-8963-75B71032E973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3AF6C-EFF5-43A6-A84A-D06789802D6B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7175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096C-EEC5-4ABF-8963-75B71032E973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3AF6C-EFF5-43A6-A84A-D06789802D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96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096C-EEC5-4ABF-8963-75B71032E973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3AF6C-EFF5-43A6-A84A-D06789802D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822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096C-EEC5-4ABF-8963-75B71032E973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3AF6C-EFF5-43A6-A84A-D06789802D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70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096C-EEC5-4ABF-8963-75B71032E973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3AF6C-EFF5-43A6-A84A-D06789802D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412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096C-EEC5-4ABF-8963-75B71032E973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3AF6C-EFF5-43A6-A84A-D06789802D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3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096C-EEC5-4ABF-8963-75B71032E973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3AF6C-EFF5-43A6-A84A-D06789802D6B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2584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ABFD096C-EEC5-4ABF-8963-75B71032E973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ABA3AF6C-EFF5-43A6-A84A-D06789802D6B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0289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1277" y="536182"/>
            <a:ext cx="8287294" cy="1463040"/>
          </a:xfrm>
        </p:spPr>
        <p:txBody>
          <a:bodyPr>
            <a:prstTxWarp prst="textPlain">
              <a:avLst/>
            </a:prstTxWarp>
          </a:bodyPr>
          <a:lstStyle/>
          <a:p>
            <a:r>
              <a:rPr lang="ru-RU" dirty="0" smtClean="0"/>
              <a:t>Пересказ текста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944" y="4846925"/>
            <a:ext cx="6064975" cy="735269"/>
          </a:xfrm>
        </p:spPr>
        <p:txBody>
          <a:bodyPr>
            <a:prstTxWarp prst="textPlain">
              <a:avLst/>
            </a:prstTxWarp>
          </a:bodyPr>
          <a:lstStyle/>
          <a:p>
            <a:r>
              <a:rPr lang="ru-RU" dirty="0" smtClean="0"/>
              <a:t>Консультация №3 для девятиклассников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600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2301" y="71411"/>
            <a:ext cx="7290054" cy="1499616"/>
          </a:xfrm>
        </p:spPr>
        <p:txBody>
          <a:bodyPr/>
          <a:lstStyle/>
          <a:p>
            <a:r>
              <a:rPr lang="ru-RU" b="1" dirty="0"/>
              <a:t>СКОЛЬКО МИКРОТЕМ В ТЕКСТЕ?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8046" y="1898469"/>
            <a:ext cx="8865325" cy="440120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4000" dirty="0"/>
              <a:t>Как правило, 1 абзац = 1 </a:t>
            </a:r>
            <a:r>
              <a:rPr lang="ru-RU" sz="4000" dirty="0" err="1"/>
              <a:t>микротема</a:t>
            </a:r>
            <a:r>
              <a:rPr lang="ru-RU" sz="4000" dirty="0"/>
              <a:t>. Будет полезно подсчитать количество абзацев и держать это число в уме при пересказе, чтобы не упустить </a:t>
            </a:r>
            <a:r>
              <a:rPr lang="ru-RU" sz="4000" dirty="0" err="1"/>
              <a:t>микротемы</a:t>
            </a:r>
            <a:r>
              <a:rPr lang="ru-RU" sz="4000" dirty="0"/>
              <a:t>. Для облегчения задачи можете загибать пальцы на каждой </a:t>
            </a:r>
            <a:r>
              <a:rPr lang="ru-RU" sz="4000" dirty="0" err="1"/>
              <a:t>микротеме</a:t>
            </a:r>
            <a:r>
              <a:rPr lang="ru-RU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9556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10" y="106245"/>
            <a:ext cx="8314944" cy="149961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СНИЗЯТ ЛИ БАЛЛЫ, ЕСЛИ Я ПЕРЕПУТАЮ ПОРЯДОК МИКРОТЕМ?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5794" y="1828800"/>
            <a:ext cx="8900160" cy="440120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4000" dirty="0"/>
              <a:t>Нет, не снизят. Главное – озвучить все </a:t>
            </a:r>
            <a:r>
              <a:rPr lang="ru-RU" sz="4000" dirty="0" err="1"/>
              <a:t>микротемы</a:t>
            </a:r>
            <a:r>
              <a:rPr lang="ru-RU" sz="4000" dirty="0"/>
              <a:t>. Поэтому если Вы по ходу пересказа вспомнили, что пропустили </a:t>
            </a:r>
            <a:r>
              <a:rPr lang="ru-RU" sz="4000" dirty="0" err="1"/>
              <a:t>микротему</a:t>
            </a:r>
            <a:r>
              <a:rPr lang="ru-RU" sz="4000" dirty="0"/>
              <a:t>, то добавьте её. За отсутствие </a:t>
            </a:r>
            <a:r>
              <a:rPr lang="ru-RU" sz="4000" dirty="0" err="1"/>
              <a:t>микротемы</a:t>
            </a:r>
            <a:r>
              <a:rPr lang="ru-RU" sz="4000" dirty="0"/>
              <a:t> балл снизят, за изменённый порядок </a:t>
            </a:r>
            <a:r>
              <a:rPr lang="ru-RU" sz="4000" dirty="0" err="1"/>
              <a:t>микротем</a:t>
            </a:r>
            <a:r>
              <a:rPr lang="ru-RU" sz="4000" dirty="0"/>
              <a:t> – не снизят.</a:t>
            </a:r>
          </a:p>
        </p:txBody>
      </p:sp>
    </p:spTree>
    <p:extLst>
      <p:ext uri="{BB962C8B-B14F-4D97-AF65-F5344CB8AC3E}">
        <p14:creationId xmlns:p14="http://schemas.microsoft.com/office/powerpoint/2010/main" val="2477152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2302" y="97536"/>
            <a:ext cx="8227858" cy="149961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МОЖНО ЛИ ЧТО-ТО ПОДЧЁРКИВАТЬ С ТЕКСТЕ?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26423" y="1446975"/>
            <a:ext cx="8743406" cy="526297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800" dirty="0"/>
              <a:t>Да, можно. Для успешного пересказа даже нужно. Обязательно подчёркивайте в тексте ключевые слова и старайтесь их запомнить. Ключевые слова облегчат пересказ.</a:t>
            </a:r>
          </a:p>
        </p:txBody>
      </p:sp>
    </p:spTree>
    <p:extLst>
      <p:ext uri="{BB962C8B-B14F-4D97-AF65-F5344CB8AC3E}">
        <p14:creationId xmlns:p14="http://schemas.microsoft.com/office/powerpoint/2010/main" val="3955206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005" y="141079"/>
            <a:ext cx="8804366" cy="149961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СЛЕДУЕТ ЛИ В ПЕРЕСКАЗЕ ОЗВУЧИВАТЬ ТОЧНЫЕ ЦИФРЫ И НАЗВАНИЯ?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39337" y="1863634"/>
            <a:ext cx="8813074" cy="48320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400" dirty="0"/>
              <a:t>Не </a:t>
            </a:r>
            <a:r>
              <a:rPr lang="ru-RU" sz="4400" dirty="0" smtClean="0"/>
              <a:t>советую. </a:t>
            </a:r>
            <a:r>
              <a:rPr lang="ru-RU" sz="4400" dirty="0"/>
              <a:t>Если Вы ошибётесь в названии, в году, в каких-то цифрах, то будет засчитана фактическая ошибка. А это минус 1 балл. Поэтому озвучивайте цифры и названия, только если на 100% уверены, что они верны.</a:t>
            </a:r>
          </a:p>
        </p:txBody>
      </p:sp>
    </p:spTree>
    <p:extLst>
      <p:ext uri="{BB962C8B-B14F-4D97-AF65-F5344CB8AC3E}">
        <p14:creationId xmlns:p14="http://schemas.microsoft.com/office/powerpoint/2010/main" val="2881668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297" y="88827"/>
            <a:ext cx="8943703" cy="964910"/>
          </a:xfrm>
        </p:spPr>
        <p:txBody>
          <a:bodyPr/>
          <a:lstStyle/>
          <a:p>
            <a:r>
              <a:rPr lang="ru-RU" b="1" dirty="0"/>
              <a:t>НУЖНО ЛИ УЧИТЬ ЦИТАТУ?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8377" y="1201783"/>
            <a:ext cx="8865326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dirty="0"/>
              <a:t>Нет, цитата будет у Вас перед глазами во время пересказа (как и поле для заметок).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8376" y="2799354"/>
            <a:ext cx="8943703" cy="964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37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/>
              <a:t>В КАКОМ МЕСТЕ ПОСТАВИТЬ ЦИТАТУ?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8375" y="3912310"/>
            <a:ext cx="8943703" cy="25545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3200" dirty="0"/>
              <a:t>Всё зависит от текста. В каком-то тексте уместно добавить цитату в начале (сначала вводное предложение, а потом цитата). В каком-то – в середине текста. Чаще всего (но не всегда) цитату лучше поставить ближе к концу текста.</a:t>
            </a:r>
          </a:p>
        </p:txBody>
      </p:sp>
    </p:spTree>
    <p:extLst>
      <p:ext uri="{BB962C8B-B14F-4D97-AF65-F5344CB8AC3E}">
        <p14:creationId xmlns:p14="http://schemas.microsoft.com/office/powerpoint/2010/main" val="304069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58496"/>
            <a:ext cx="8314944" cy="1499616"/>
          </a:xfrm>
        </p:spPr>
        <p:txBody>
          <a:bodyPr/>
          <a:lstStyle/>
          <a:p>
            <a:r>
              <a:rPr lang="ru-RU" b="1" dirty="0"/>
              <a:t>КАК ВКЛЮЧИТЬ ЦИТАТУ В ТЕКСТ?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" y="1759131"/>
            <a:ext cx="9144000" cy="28623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/>
              <a:t>	Чтобы </a:t>
            </a:r>
            <a:r>
              <a:rPr lang="ru-RU" sz="3600" dirty="0"/>
              <a:t>цитата была логична, нужно слово-связка (</a:t>
            </a:r>
            <a:r>
              <a:rPr lang="ru-RU" sz="3600" i="1" dirty="0"/>
              <a:t>«недаром»</a:t>
            </a:r>
            <a:r>
              <a:rPr lang="ru-RU" sz="3600" dirty="0"/>
              <a:t> / </a:t>
            </a:r>
            <a:r>
              <a:rPr lang="ru-RU" sz="3600" i="1" dirty="0"/>
              <a:t>«неслучайно»</a:t>
            </a:r>
            <a:r>
              <a:rPr lang="ru-RU" sz="3600" dirty="0"/>
              <a:t> / </a:t>
            </a:r>
            <a:r>
              <a:rPr lang="ru-RU" sz="3600" i="1" dirty="0"/>
              <a:t>«не зря»</a:t>
            </a:r>
            <a:r>
              <a:rPr lang="ru-RU" sz="3600" dirty="0"/>
              <a:t>).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Советую </a:t>
            </a:r>
            <a:r>
              <a:rPr lang="ru-RU" sz="3600" dirty="0"/>
              <a:t>использовать </a:t>
            </a:r>
            <a:r>
              <a:rPr lang="ru-RU" sz="3600" b="1" u="sng" dirty="0">
                <a:solidFill>
                  <a:srgbClr val="C00000"/>
                </a:solidFill>
              </a:rPr>
              <a:t>прямое</a:t>
            </a:r>
            <a:r>
              <a:rPr lang="ru-RU" sz="3600" dirty="0"/>
              <a:t> цитирование, потому что при косвенном можно ошибиться.</a:t>
            </a:r>
          </a:p>
        </p:txBody>
      </p:sp>
    </p:spTree>
    <p:extLst>
      <p:ext uri="{BB962C8B-B14F-4D97-AF65-F5344CB8AC3E}">
        <p14:creationId xmlns:p14="http://schemas.microsoft.com/office/powerpoint/2010/main" val="286548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0"/>
            <a:ext cx="7290054" cy="836023"/>
          </a:xfrm>
        </p:spPr>
        <p:txBody>
          <a:bodyPr/>
          <a:lstStyle/>
          <a:p>
            <a:r>
              <a:rPr lang="ru-RU" b="1" dirty="0" smtClean="0"/>
              <a:t>Пример!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4501" y="836023"/>
            <a:ext cx="8869681" cy="48320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i="1" dirty="0" smtClean="0"/>
              <a:t>«</a:t>
            </a:r>
            <a:r>
              <a:rPr lang="ru-RU" sz="2800" b="1" i="1" dirty="0"/>
              <a:t>Кулибин – Архимед наших дней» (Г.Р. Державин)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u="sng" dirty="0"/>
              <a:t>ПРЯМОЕ ЦИТИРОВАНИЕ: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i="1" dirty="0"/>
              <a:t>Недаром Державин утверждал: «Кулибин – Архимед наших дней».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u="sng" dirty="0"/>
              <a:t>КОСВЕННОЕ ЦИТИРОВАНИЕ: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i="1" dirty="0"/>
              <a:t>Недаром Державин утверждал, что Кулибин – Архимед времени, в котором он жил.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>(При косвенном цитировании нельзя сказать </a:t>
            </a:r>
            <a:r>
              <a:rPr lang="ru-RU" sz="2800" i="1" dirty="0"/>
              <a:t>«наших дней»</a:t>
            </a:r>
            <a:r>
              <a:rPr lang="ru-RU" sz="2800" dirty="0"/>
              <a:t>, потому что Кулибин жил более 200 лет назад, а мы должны перевести цитату в косвенную речь. В этом можно запутаться</a:t>
            </a:r>
            <a:r>
              <a:rPr lang="ru-RU" sz="2800" dirty="0" smtClean="0"/>
              <a:t>).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5313" y="5786880"/>
            <a:ext cx="8908869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ВЫВОД: </a:t>
            </a:r>
            <a:r>
              <a:rPr lang="ru-RU" sz="2400" b="1" u="sng" dirty="0" smtClean="0">
                <a:solidFill>
                  <a:srgbClr val="C00000"/>
                </a:solidFill>
              </a:rPr>
              <a:t>ИСПОЛЬЗУЙТЕ ПРЯМОЕ ЦИТИРОВАНИЕ</a:t>
            </a:r>
            <a:r>
              <a:rPr lang="ru-RU" sz="2400" b="1" dirty="0" smtClean="0">
                <a:solidFill>
                  <a:srgbClr val="C00000"/>
                </a:solidFill>
              </a:rPr>
              <a:t>, А НЕ КОСВЕННОЕ!</a:t>
            </a:r>
          </a:p>
        </p:txBody>
      </p:sp>
    </p:spTree>
    <p:extLst>
      <p:ext uri="{BB962C8B-B14F-4D97-AF65-F5344CB8AC3E}">
        <p14:creationId xmlns:p14="http://schemas.microsoft.com/office/powerpoint/2010/main" val="2077089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99616"/>
          </a:xfrm>
        </p:spPr>
        <p:txBody>
          <a:bodyPr/>
          <a:lstStyle/>
          <a:p>
            <a:r>
              <a:rPr lang="ru-RU" b="1" dirty="0"/>
              <a:t>КАК ЗАКОНЧИТЬ ПЕРЕСКАЗ?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7086" y="1611086"/>
            <a:ext cx="8908868" cy="415498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400" dirty="0"/>
              <a:t>Если последний абзац (вывод) начать с вводного словосочетания </a:t>
            </a:r>
            <a:r>
              <a:rPr lang="ru-RU" sz="4400" i="1" dirty="0"/>
              <a:t>«таким образом»</a:t>
            </a:r>
            <a:r>
              <a:rPr lang="ru-RU" sz="4400" dirty="0"/>
              <a:t>, то текст с большинстве случаев (но не всегда) будет звучать цельно и логично.</a:t>
            </a:r>
          </a:p>
        </p:txBody>
      </p:sp>
    </p:spTree>
    <p:extLst>
      <p:ext uri="{BB962C8B-B14F-4D97-AF65-F5344CB8AC3E}">
        <p14:creationId xmlns:p14="http://schemas.microsoft.com/office/powerpoint/2010/main" val="304104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1" y="905691"/>
            <a:ext cx="8647610" cy="47200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ru-RU" dirty="0" smtClean="0"/>
              <a:t>Желаю успешно </a:t>
            </a:r>
          </a:p>
          <a:p>
            <a:pPr algn="ctr"/>
            <a:r>
              <a:rPr lang="ru-RU" dirty="0" smtClean="0"/>
              <a:t>сдать экзамен!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476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9303" y="409303"/>
            <a:ext cx="838635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/>
              <a:t>Время на подготовку: 2 минуты</a:t>
            </a:r>
            <a:br>
              <a:rPr lang="ru-RU" sz="4000" i="1" dirty="0"/>
            </a:br>
            <a:r>
              <a:rPr lang="ru-RU" sz="4000" i="1" dirty="0"/>
              <a:t>Время на выполнение: до 3 минут</a:t>
            </a:r>
            <a:br>
              <a:rPr lang="ru-RU" sz="4000" i="1" dirty="0"/>
            </a:br>
            <a:r>
              <a:rPr lang="ru-RU" sz="4000" i="1" dirty="0"/>
              <a:t>Что самое важное: </a:t>
            </a:r>
            <a:endParaRPr lang="ru-RU" sz="4000" i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4000" i="1" dirty="0" smtClean="0"/>
              <a:t>не </a:t>
            </a:r>
            <a:r>
              <a:rPr lang="ru-RU" sz="4000" i="1" dirty="0"/>
              <a:t>упустить </a:t>
            </a:r>
            <a:r>
              <a:rPr lang="ru-RU" sz="4000" i="1" dirty="0" err="1"/>
              <a:t>микротемы</a:t>
            </a:r>
            <a:r>
              <a:rPr lang="ru-RU" sz="4000" i="1" dirty="0"/>
              <a:t>; </a:t>
            </a:r>
            <a:endParaRPr lang="ru-RU" sz="4000" i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4000" i="1" dirty="0" smtClean="0"/>
              <a:t>не </a:t>
            </a:r>
            <a:r>
              <a:rPr lang="ru-RU" sz="4000" i="1" dirty="0"/>
              <a:t>сделать фактических ошибок; </a:t>
            </a:r>
            <a:endParaRPr lang="ru-RU" sz="4000" i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4000" i="1" dirty="0" smtClean="0"/>
              <a:t>включить </a:t>
            </a:r>
            <a:r>
              <a:rPr lang="ru-RU" sz="4000" i="1" dirty="0"/>
              <a:t>цитату в пересказ.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218952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xn--80aff1fya.xn--p1ai/itogsob/3.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23" y="97199"/>
            <a:ext cx="8788457" cy="6103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1169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xn--80aff1fya.xn--p1ai/itogsob/5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2" name="Picture 4" descr="https://xn--80aff1fya.xn--p1ai/itogsob/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435746"/>
            <a:ext cx="8429552" cy="5285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4547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1589" y="4960137"/>
            <a:ext cx="5980611" cy="997960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C00000"/>
                </a:solidFill>
              </a:rPr>
              <a:t>ЭТО ВАЖНО!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6490"/>
            <a:ext cx="914399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**</a:t>
            </a:r>
            <a:r>
              <a:rPr lang="ru-RU" sz="2400" b="1" dirty="0"/>
              <a:t>Грамматическая ошибка</a:t>
            </a:r>
            <a:r>
              <a:rPr lang="ru-RU" sz="2400" dirty="0"/>
              <a:t> – неправильная структура слова/словосочетания/предложения (</a:t>
            </a:r>
            <a:r>
              <a:rPr lang="ru-RU" sz="2400" i="1" dirty="0"/>
              <a:t>«более красивее»</a:t>
            </a:r>
            <a:r>
              <a:rPr lang="ru-RU" sz="2400" dirty="0"/>
              <a:t> вместо </a:t>
            </a:r>
            <a:r>
              <a:rPr lang="ru-RU" sz="2400" i="1" dirty="0"/>
              <a:t>«красивее»</a:t>
            </a:r>
            <a:r>
              <a:rPr lang="ru-RU" sz="2400" dirty="0"/>
              <a:t>, </a:t>
            </a:r>
            <a:r>
              <a:rPr lang="ru-RU" sz="2400" i="1" dirty="0"/>
              <a:t>«</a:t>
            </a:r>
            <a:r>
              <a:rPr lang="ru-RU" sz="2400" i="1" dirty="0" err="1"/>
              <a:t>пятистами</a:t>
            </a:r>
            <a:r>
              <a:rPr lang="ru-RU" sz="2400" i="1" dirty="0"/>
              <a:t> рублями»</a:t>
            </a:r>
            <a:r>
              <a:rPr lang="ru-RU" sz="2400" dirty="0"/>
              <a:t> вместо </a:t>
            </a:r>
            <a:r>
              <a:rPr lang="ru-RU" sz="2400" i="1" dirty="0"/>
              <a:t>«пятьюстами рублями»</a:t>
            </a:r>
            <a:r>
              <a:rPr lang="ru-RU" sz="2400" dirty="0"/>
              <a:t>).</a:t>
            </a:r>
            <a:br>
              <a:rPr lang="ru-RU" sz="2400" dirty="0"/>
            </a:br>
            <a:r>
              <a:rPr lang="ru-RU" sz="2400" dirty="0"/>
              <a:t>***</a:t>
            </a:r>
            <a:r>
              <a:rPr lang="ru-RU" sz="2400" b="1" dirty="0"/>
              <a:t>Орфоэпическая ошибка</a:t>
            </a:r>
            <a:r>
              <a:rPr lang="ru-RU" sz="2400" dirty="0"/>
              <a:t> – неправильное произношение (</a:t>
            </a:r>
            <a:r>
              <a:rPr lang="ru-RU" sz="2400" i="1" dirty="0" err="1"/>
              <a:t>тортЫ</a:t>
            </a:r>
            <a:r>
              <a:rPr lang="ru-RU" sz="2400" dirty="0"/>
              <a:t> вместо </a:t>
            </a:r>
            <a:r>
              <a:rPr lang="ru-RU" sz="2400" i="1" dirty="0" err="1"/>
              <a:t>тОрты</a:t>
            </a:r>
            <a:r>
              <a:rPr lang="ru-RU" sz="2400" dirty="0"/>
              <a:t>).</a:t>
            </a:r>
            <a:br>
              <a:rPr lang="ru-RU" sz="2400" dirty="0"/>
            </a:br>
            <a:r>
              <a:rPr lang="ru-RU" sz="2400" dirty="0"/>
              <a:t>****</a:t>
            </a:r>
            <a:r>
              <a:rPr lang="ru-RU" sz="2400" b="1" dirty="0"/>
              <a:t>Речевая ошибка</a:t>
            </a:r>
            <a:r>
              <a:rPr lang="ru-RU" sz="2400" dirty="0"/>
              <a:t> – неправильное употребление слова в рамках контекста (</a:t>
            </a:r>
            <a:r>
              <a:rPr lang="ru-RU" sz="2400" i="1" dirty="0"/>
              <a:t>«иметь роль»</a:t>
            </a:r>
            <a:r>
              <a:rPr lang="ru-RU" sz="2400" dirty="0"/>
              <a:t> вместо </a:t>
            </a:r>
            <a:r>
              <a:rPr lang="ru-RU" sz="2400" i="1" dirty="0"/>
              <a:t>«играть роль»</a:t>
            </a:r>
            <a:r>
              <a:rPr lang="ru-RU" sz="2400" dirty="0"/>
              <a:t>, </a:t>
            </a:r>
            <a:r>
              <a:rPr lang="ru-RU" sz="2400" i="1" dirty="0"/>
              <a:t>«дорогие цены»</a:t>
            </a:r>
            <a:r>
              <a:rPr lang="ru-RU" sz="2400" dirty="0"/>
              <a:t> вместо </a:t>
            </a:r>
            <a:r>
              <a:rPr lang="ru-RU" sz="2400" i="1" dirty="0"/>
              <a:t>«высокие цены»</a:t>
            </a:r>
            <a:r>
              <a:rPr lang="ru-RU" sz="2400" dirty="0"/>
              <a:t>).</a:t>
            </a:r>
            <a:br>
              <a:rPr lang="ru-RU" sz="2400" dirty="0"/>
            </a:br>
            <a:r>
              <a:rPr lang="ru-RU" sz="2400" dirty="0"/>
              <a:t>*****</a:t>
            </a:r>
            <a:r>
              <a:rPr lang="ru-RU" sz="2400" b="1" dirty="0"/>
              <a:t>Искажение слов</a:t>
            </a:r>
            <a:r>
              <a:rPr lang="ru-RU" sz="2400" dirty="0"/>
              <a:t> – неправильное произношение слова из-за дикции (</a:t>
            </a:r>
            <a:r>
              <a:rPr lang="ru-RU" sz="2400" i="1" dirty="0"/>
              <a:t>«Смелость и бесстрашия»</a:t>
            </a:r>
            <a:r>
              <a:rPr lang="ru-RU" sz="2400" dirty="0"/>
              <a:t> вместо </a:t>
            </a:r>
            <a:r>
              <a:rPr lang="ru-RU" sz="2400" i="1" dirty="0"/>
              <a:t>«Смелость и бесстрашие</a:t>
            </a:r>
            <a:r>
              <a:rPr lang="ru-RU" sz="2400" i="1" dirty="0" smtClean="0"/>
              <a:t>»</a:t>
            </a:r>
            <a:r>
              <a:rPr lang="ru-RU" sz="2400" dirty="0" smtClean="0"/>
              <a:t>).</a:t>
            </a:r>
            <a:endParaRPr lang="ru-RU" sz="2400" dirty="0"/>
          </a:p>
        </p:txBody>
      </p:sp>
      <p:pic>
        <p:nvPicPr>
          <p:cNvPr id="3076" name="Picture 4" descr="https://abrakadabra.fun/uploads/posts/2022-01/1641404387_9-abrakadabra-fun-p-strelki-dlya-prezentatsii-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92656">
            <a:off x="3865506" y="4839747"/>
            <a:ext cx="3123674" cy="1962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320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706" y="5021097"/>
            <a:ext cx="6406244" cy="1463040"/>
          </a:xfrm>
        </p:spPr>
        <p:txBody>
          <a:bodyPr>
            <a:noAutofit/>
          </a:bodyPr>
          <a:lstStyle/>
          <a:p>
            <a:pPr algn="ctr"/>
            <a:r>
              <a:rPr lang="ru-RU" b="1" dirty="0"/>
              <a:t>КАКАЯ СТРУКТУРА У ТЕКСТА?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8047" y="148046"/>
            <a:ext cx="39362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	Большинство </a:t>
            </a:r>
            <a:r>
              <a:rPr lang="ru-RU" sz="2400" dirty="0"/>
              <a:t>текстов имеют одну и ту же структуру. Во введении автор подводит читателя к основной части. В основной части раскрывается тема. В заключении автор делает вывод.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	Именно </a:t>
            </a:r>
            <a:r>
              <a:rPr lang="ru-RU" sz="2400" dirty="0"/>
              <a:t>от этой структуры следует отталкиваться при работе с текстом:</a:t>
            </a:r>
          </a:p>
        </p:txBody>
      </p:sp>
      <p:pic>
        <p:nvPicPr>
          <p:cNvPr id="4098" name="Picture 2" descr="https://xn--80aff1fya.xn--p1ai/itogsob/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792" y="148046"/>
            <a:ext cx="3902923" cy="4302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9066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3261" y="149787"/>
            <a:ext cx="8062396" cy="1499616"/>
          </a:xfrm>
        </p:spPr>
        <p:txBody>
          <a:bodyPr/>
          <a:lstStyle/>
          <a:p>
            <a:r>
              <a:rPr lang="ru-RU" b="1" dirty="0"/>
              <a:t>КАК СПРАВИТЬСЯ С ПЕРЕСКАЗОМ ТЕКСТА?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30629" y="1837509"/>
            <a:ext cx="8804365" cy="45243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/>
              <a:t>1. Читаем текст про себя, подчёркивая ключевые слова (главные мысли и идеи).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2. Определяем окончательно, какова главная мысль в каждом из абзацев.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3. Думаем, в какое место поставить цитату.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4. Пытаемся запомнить главные мысли.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5. По истечении времени не торопясь пересказываем, плавно переходя от одной мысли к другой.</a:t>
            </a:r>
          </a:p>
        </p:txBody>
      </p:sp>
    </p:spTree>
    <p:extLst>
      <p:ext uri="{BB962C8B-B14F-4D97-AF65-F5344CB8AC3E}">
        <p14:creationId xmlns:p14="http://schemas.microsoft.com/office/powerpoint/2010/main" val="2954511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2183" y="71411"/>
            <a:ext cx="8386354" cy="149961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НУЖНО ЛИ ПЕРЕСКАЗЫВАТЬ ТЕКСТ ПОДРОБНО?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30629" y="1698171"/>
            <a:ext cx="8847908" cy="440120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/>
              <a:t>Как думаете, за что дадут больше баллов – за 2 </a:t>
            </a:r>
            <a:r>
              <a:rPr lang="ru-RU" sz="2800" u="sng" dirty="0"/>
              <a:t>подробно</a:t>
            </a:r>
            <a:r>
              <a:rPr lang="ru-RU" sz="2800" dirty="0"/>
              <a:t> пересказанных абзаца или за 4 </a:t>
            </a:r>
            <a:r>
              <a:rPr lang="ru-RU" sz="2800" u="sng" dirty="0"/>
              <a:t>кратко</a:t>
            </a:r>
            <a:r>
              <a:rPr lang="ru-RU" sz="2800" dirty="0"/>
              <a:t> пересказанных </a:t>
            </a:r>
            <a:r>
              <a:rPr lang="ru-RU" sz="2800" dirty="0" err="1"/>
              <a:t>абазаца</a:t>
            </a:r>
            <a:r>
              <a:rPr lang="ru-RU" sz="2800" dirty="0"/>
              <a:t>?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>Эксперты советуют пересказывать текст подробно, однако критерии не требуют подробного пересказа. Куда важнее </a:t>
            </a:r>
            <a:r>
              <a:rPr lang="ru-RU" sz="2800" b="1" u="sng" dirty="0"/>
              <a:t>запомнить все </a:t>
            </a:r>
            <a:r>
              <a:rPr lang="ru-RU" sz="2800" b="1" u="sng" dirty="0" err="1"/>
              <a:t>микротемы</a:t>
            </a:r>
            <a:r>
              <a:rPr lang="ru-RU" sz="2800" dirty="0"/>
              <a:t>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>Вычлените из каждого абзаца по одной мысли (по 1-2 небольших предложения) и соедините мысли воедино. Если Вы будете пытаться запомнить текст подробно, то можете не успеть запомнить все </a:t>
            </a:r>
            <a:r>
              <a:rPr lang="ru-RU" sz="2800" dirty="0" err="1"/>
              <a:t>микротемы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5410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6474" y="106245"/>
            <a:ext cx="7290054" cy="1499616"/>
          </a:xfrm>
        </p:spPr>
        <p:txBody>
          <a:bodyPr/>
          <a:lstStyle/>
          <a:p>
            <a:r>
              <a:rPr lang="ru-RU" b="1" dirty="0"/>
              <a:t>КАК СЖИМАТЬ ТЕКСТ?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39338" y="1960784"/>
            <a:ext cx="4153988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Для сжатия текста нужно время, которого у Вас практически не будет. Поэтому основная задача – это запомнить основные мысли, опорные слова.</a:t>
            </a:r>
          </a:p>
        </p:txBody>
      </p:sp>
      <p:pic>
        <p:nvPicPr>
          <p:cNvPr id="5122" name="Picture 2" descr="https://xn--80aff1fya.xn--p1ai/nov/izl/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501" y="1297577"/>
            <a:ext cx="4519748" cy="5421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kotelstore.ru/uploads/category/21/menu_strelk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13" y="3901440"/>
            <a:ext cx="3155697" cy="2704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9338" y="6096000"/>
            <a:ext cx="4153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Mistral" panose="03090702030407020403" pitchFamily="66" charset="0"/>
              </a:rPr>
              <a:t>На всякий случай!</a:t>
            </a:r>
            <a:endParaRPr lang="ru-RU" sz="3600" dirty="0">
              <a:solidFill>
                <a:srgbClr val="C00000"/>
              </a:solidFill>
              <a:latin typeface="Mistral" panose="030907020304070204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9748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Другая 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40</TotalTime>
  <Words>392</Words>
  <Application>Microsoft Office PowerPoint</Application>
  <PresentationFormat>Экран (4:3)</PresentationFormat>
  <Paragraphs>38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Mistral</vt:lpstr>
      <vt:lpstr>Times New Roman</vt:lpstr>
      <vt:lpstr>Tw Cen MT</vt:lpstr>
      <vt:lpstr>Wingdings 3</vt:lpstr>
      <vt:lpstr>Интеграл</vt:lpstr>
      <vt:lpstr>Пересказ текста</vt:lpstr>
      <vt:lpstr>Презентация PowerPoint</vt:lpstr>
      <vt:lpstr>Презентация PowerPoint</vt:lpstr>
      <vt:lpstr>Презентация PowerPoint</vt:lpstr>
      <vt:lpstr>ЭТО ВАЖНО!</vt:lpstr>
      <vt:lpstr>КАКАЯ СТРУКТУРА У ТЕКСТА?</vt:lpstr>
      <vt:lpstr>КАК СПРАВИТЬСЯ С ПЕРЕСКАЗОМ ТЕКСТА?</vt:lpstr>
      <vt:lpstr>НУЖНО ЛИ ПЕРЕСКАЗЫВАТЬ ТЕКСТ ПОДРОБНО?</vt:lpstr>
      <vt:lpstr>КАК СЖИМАТЬ ТЕКСТ?</vt:lpstr>
      <vt:lpstr>СКОЛЬКО МИКРОТЕМ В ТЕКСТЕ?</vt:lpstr>
      <vt:lpstr>СНИЗЯТ ЛИ БАЛЛЫ, ЕСЛИ Я ПЕРЕПУТАЮ ПОРЯДОК МИКРОТЕМ?</vt:lpstr>
      <vt:lpstr>МОЖНО ЛИ ЧТО-ТО ПОДЧЁРКИВАТЬ С ТЕКСТЕ?</vt:lpstr>
      <vt:lpstr>СЛЕДУЕТ ЛИ В ПЕРЕСКАЗЕ ОЗВУЧИВАТЬ ТОЧНЫЕ ЦИФРЫ И НАЗВАНИЯ?</vt:lpstr>
      <vt:lpstr>НУЖНО ЛИ УЧИТЬ ЦИТАТУ?</vt:lpstr>
      <vt:lpstr>КАК ВКЛЮЧИТЬ ЦИТАТУ В ТЕКСТ?</vt:lpstr>
      <vt:lpstr>Пример!</vt:lpstr>
      <vt:lpstr>КАК ЗАКОНЧИТЬ ПЕРЕСКАЗ?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Пересказ текста</dc:title>
  <dc:creator>Учетная запись Майкрософт</dc:creator>
  <cp:lastModifiedBy>Учетная запись Майкрософт</cp:lastModifiedBy>
  <cp:revision>5</cp:revision>
  <dcterms:created xsi:type="dcterms:W3CDTF">2022-11-21T20:34:20Z</dcterms:created>
  <dcterms:modified xsi:type="dcterms:W3CDTF">2022-11-21T21:14:37Z</dcterms:modified>
</cp:coreProperties>
</file>