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0" r:id="rId3"/>
    <p:sldId id="261" r:id="rId4"/>
    <p:sldId id="258" r:id="rId5"/>
    <p:sldId id="270" r:id="rId6"/>
    <p:sldId id="271" r:id="rId7"/>
    <p:sldId id="266" r:id="rId8"/>
    <p:sldId id="268" r:id="rId9"/>
    <p:sldId id="259" r:id="rId10"/>
    <p:sldId id="267" r:id="rId11"/>
    <p:sldId id="257" r:id="rId12"/>
    <p:sldId id="262" r:id="rId13"/>
    <p:sldId id="263" r:id="rId14"/>
    <p:sldId id="264" r:id="rId15"/>
    <p:sldId id="265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53" autoAdjust="0"/>
    <p:restoredTop sz="94708" autoAdjust="0"/>
  </p:normalViewPr>
  <p:slideViewPr>
    <p:cSldViewPr>
      <p:cViewPr varScale="1">
        <p:scale>
          <a:sx n="69" d="100"/>
          <a:sy n="69" d="100"/>
        </p:scale>
        <p:origin x="-20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27D6-6613-4C5C-AA24-8829F54D0B29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570A-278B-4BFB-ACFD-EE77C7823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43838" cy="571504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143932" cy="6000792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rgbClr val="7030A0"/>
                </a:solidFill>
              </a:rPr>
              <a:t>Формирование уважительного отношения и чувства принадлежности к своей семье.</a:t>
            </a:r>
            <a:r>
              <a:rPr lang="ru-RU" sz="4000" dirty="0" smtClean="0">
                <a:solidFill>
                  <a:srgbClr val="0070C0"/>
                </a:solidFill>
              </a:rPr>
              <a:t>  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9219" name="Picture 3" descr="C:\Users\User\Desktop\5161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28860" y="2857496"/>
            <a:ext cx="4461334" cy="37140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реализации совместной деятельности ДОУ и семьи.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7030A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динство задач и содержания воспитательной работы ДОУ и семьи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Обеспечение индивидуального, дифференцированного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 подхода к работе с семьями воспитанников на основе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анализа опыта семейного воспитания , а также контингента родителей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Планирование педагогами в календарном плане различных форм общения с родителями ,другими членами семьи, взаимосвязь  различных форм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Наличие в ДОУ документации, раскрывающей работу педагогов с родителями(протоколов род. собраний, консультаций, наличие материалов, наглядностей, </a:t>
            </a:r>
            <a:r>
              <a:rPr lang="ru-RU" sz="2800" dirty="0" err="1" smtClean="0">
                <a:solidFill>
                  <a:srgbClr val="7030A0"/>
                </a:solidFill>
              </a:rPr>
              <a:t>педпропоганды</a:t>
            </a:r>
            <a:r>
              <a:rPr lang="ru-RU" sz="2800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42" name="Picture 2" descr="C:\Users\User\Desktop\thON8G2SN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336" y="6143644"/>
            <a:ext cx="751944" cy="5288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Традиционные формы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200" dirty="0" smtClean="0">
                <a:solidFill>
                  <a:srgbClr val="FF0000"/>
                </a:solidFill>
              </a:rPr>
              <a:t>Коллективные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Родительские собрании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Конференции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Круглые столы</a:t>
            </a:r>
          </a:p>
          <a:p>
            <a:pPr algn="ctr">
              <a:buNone/>
            </a:pPr>
            <a:r>
              <a:rPr lang="ru-RU" sz="5200" dirty="0" smtClean="0"/>
              <a:t> </a:t>
            </a:r>
            <a:r>
              <a:rPr lang="ru-RU" sz="5200" dirty="0" smtClean="0">
                <a:solidFill>
                  <a:srgbClr val="FF0000"/>
                </a:solidFill>
              </a:rPr>
              <a:t>Индивидуальные</a:t>
            </a:r>
          </a:p>
          <a:p>
            <a:pPr algn="ctr">
              <a:buNone/>
            </a:pPr>
            <a:r>
              <a:rPr lang="ru-RU" dirty="0">
                <a:solidFill>
                  <a:srgbClr val="7030A0"/>
                </a:solidFill>
              </a:rPr>
              <a:t>Б</a:t>
            </a:r>
            <a:r>
              <a:rPr lang="ru-RU" dirty="0" smtClean="0">
                <a:solidFill>
                  <a:srgbClr val="7030A0"/>
                </a:solidFill>
              </a:rPr>
              <a:t>еседа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Тематическая консультация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Заочное консультирование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Посещение семьи ребенка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Переписка с родителями.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43051"/>
            <a:ext cx="3995766" cy="45005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600" dirty="0" smtClean="0">
                <a:solidFill>
                  <a:srgbClr val="FF0000"/>
                </a:solidFill>
              </a:rPr>
              <a:t>Наглядно-информационные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. Записи бесед с детьми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Фотографии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Выставка детских работ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Стенды, ширмы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Папки передвижки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3" name="Picture 3" descr="C:\Users\User\Desktop\thTTFODRV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429132"/>
            <a:ext cx="2586033" cy="22153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4403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Таким образом , анализ традиционных форм работы с детьми показывает, что ведущая роль отводится педагогу. Следует отметить , что в современных условиях эти формы работы больших результатов не дают .Так как не возможно разглядеть проблемы каждой семьи индивидуально. 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User\Desktop\thANZUIH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804878"/>
            <a:ext cx="2643206" cy="191192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>
                <a:solidFill>
                  <a:srgbClr val="FF0000"/>
                </a:solidFill>
              </a:rPr>
              <a:t>Нетрадиционные </a:t>
            </a:r>
            <a:r>
              <a:rPr lang="ru-RU" dirty="0" smtClean="0">
                <a:solidFill>
                  <a:srgbClr val="7030A0"/>
                </a:solidFill>
              </a:rPr>
              <a:t>формы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Информационно-аналитические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Анкетирование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Опрос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Почтовый ящик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Социологический срез</a:t>
            </a:r>
          </a:p>
          <a:p>
            <a:pPr algn="ctr"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Наглядно-информационные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Родительский клуб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Мини библиотека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Выпуск газеты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Познавательные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Родительские собрании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Устный журнал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Экскурсии</a:t>
            </a:r>
          </a:p>
          <a:p>
            <a:pPr algn="ctr"/>
            <a:endParaRPr lang="ru-RU" sz="2400" dirty="0"/>
          </a:p>
          <a:p>
            <a:pPr algn="ctr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Досуговые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Праздники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Совместные досуги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Акции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Педагогическая библиотека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Педагогическая гостиная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Педагогический брифинг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Тренинг</a:t>
            </a:r>
          </a:p>
          <a:p>
            <a:endParaRPr lang="ru-RU" sz="2600" dirty="0"/>
          </a:p>
        </p:txBody>
      </p:sp>
      <p:pic>
        <p:nvPicPr>
          <p:cNvPr id="7171" name="Picture 3" descr="C:\Users\User\Desktop\th1C33F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500306"/>
            <a:ext cx="1685936" cy="140494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62261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7030A0"/>
                </a:solidFill>
              </a:rPr>
              <a:t>Т</a:t>
            </a:r>
            <a:r>
              <a:rPr lang="ru-RU" sz="3200" dirty="0" smtClean="0">
                <a:solidFill>
                  <a:srgbClr val="7030A0"/>
                </a:solidFill>
              </a:rPr>
              <a:t>аким образом, в новых формах взаимодействия с родителями реализуется принцип партнерства, диалога. 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Положительной стороной подобных форм является то, что участникам не навязываются готовая точка зрения их вынуждают думать, искать собственный вывод из сложившейся ситуации.   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8194" name="Picture 2" descr="C:\Users\User\Desktop\thCFTVAB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228" y="4857760"/>
            <a:ext cx="3069864" cy="18521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7030A0"/>
                </a:solidFill>
              </a:rPr>
              <a:t>У КАЖДОГО НА СВЕТЕ ЕСТЬ ДЕРЕВО ОДНО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У ВСЕХ НЕОБЫЧАЙНО РАЗНОЕ ОНО.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Где веточки - дорога ,не видно и конца…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А листики на дереве –это ты и я,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Это бабушки – дедушки , что жили давно,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Их сыночки и дочки , и внуков полно.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Все мы знаем , конечно, что это друзья!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Это ценное древо - наша семья!!!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1029" name="Picture 5" descr="C:\Users\User\Desktop\thDI9OBM1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00504"/>
            <a:ext cx="1755470" cy="2231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User\Desktop\90911576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6130"/>
            <a:ext cx="8286808" cy="6215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ГЛАВНЫЙ СМЫСЛ И ЦЕЛЬ СЕМЕЙНОЙ ЖИЗНИ-ВОСПИТАНИЕ ДЕТЕЙ.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thS88I9J6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42" y="428604"/>
            <a:ext cx="5486400" cy="4114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1785918" y="5357826"/>
            <a:ext cx="5486400" cy="804862"/>
          </a:xfrm>
        </p:spPr>
        <p:txBody>
          <a:bodyPr/>
          <a:lstStyle/>
          <a:p>
            <a:r>
              <a:rPr lang="ru-RU" dirty="0" smtClean="0"/>
              <a:t>		         	</a:t>
            </a:r>
            <a:r>
              <a:rPr lang="ru-RU" sz="2000" b="1" dirty="0" smtClean="0">
                <a:solidFill>
                  <a:srgbClr val="FF0000"/>
                </a:solidFill>
              </a:rPr>
              <a:t>В.А.СУХОМЛИНСКИЙ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СЕМЬЯ-ЭТО…….</a:t>
            </a:r>
            <a:r>
              <a:rPr lang="ru-RU" sz="6000" dirty="0">
                <a:solidFill>
                  <a:srgbClr val="FF0000"/>
                </a:solidFill>
              </a:rPr>
              <a:t/>
            </a:r>
            <a:br>
              <a:rPr lang="ru-RU" sz="60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ДОМ РОДНОЙ!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 ЦЕЛЫЙ МИР!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 РАДОСТНО!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 КОГДА МНОГО ВСЕХ И ВСЕ ДРУГ ДРУГУ РАДЫ!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САМОЕ ЗНАЧИМОЕ В ЖИЗНИ ЧЕЛОВЕКА!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СЧАСТЬЕ,ЛЮБОВЬ В ДОМЕ!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ЯЧЕЙКА ОБЩЕСТВА И ВАЖНЕЙШИЙ ИСТОЧНИК СОЦИАЛЬНОГО И ЭКОНОМИЧЕСКОГО РАЗВИТИЯ!</a:t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User\Desktop\thN9CXQG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3250259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Закон РФ «Об  образовании»(ст.18)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«Родители являются первыми педагогами,</a:t>
            </a:r>
          </a:p>
          <a:p>
            <a:pPr algn="ctr">
              <a:buNone/>
            </a:pPr>
            <a:r>
              <a:rPr lang="ru-RU" dirty="0" smtClean="0"/>
              <a:t> они обязаны заложить основы</a:t>
            </a:r>
          </a:p>
          <a:p>
            <a:pPr algn="ctr">
              <a:buNone/>
            </a:pPr>
            <a:r>
              <a:rPr lang="ru-RU" dirty="0" smtClean="0"/>
              <a:t> физического, нравственного и </a:t>
            </a:r>
          </a:p>
          <a:p>
            <a:pPr algn="ctr">
              <a:buNone/>
            </a:pPr>
            <a:r>
              <a:rPr lang="ru-RU" dirty="0" smtClean="0"/>
              <a:t>интеллектуального развития личности» </a:t>
            </a:r>
            <a:r>
              <a:rPr lang="en-US" dirty="0" smtClean="0"/>
              <a:t>@</a:t>
            </a:r>
            <a:r>
              <a:rPr lang="ru-RU" dirty="0" smtClean="0"/>
              <a:t>ребенка.»</a:t>
            </a:r>
            <a:endParaRPr lang="ru-RU" dirty="0"/>
          </a:p>
        </p:txBody>
      </p:sp>
      <p:pic>
        <p:nvPicPr>
          <p:cNvPr id="3074" name="Picture 2" descr="C:\Users\User\Desktop\thPPU32P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965342"/>
            <a:ext cx="2586048" cy="25688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0002-002-DOU-i-semja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0004-004-Sovmestnaja-dejatelnost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35780"/>
            <a:ext cx="9591707" cy="7193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3075" name="Picture 3" descr="C:\Users\User\Desktop\th7G901J6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-214338"/>
            <a:ext cx="3346675" cy="2518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72518" cy="58690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Сотрудничество</a:t>
            </a:r>
            <a:r>
              <a:rPr lang="ru-RU" dirty="0" smtClean="0">
                <a:solidFill>
                  <a:srgbClr val="FF0000"/>
                </a:solidFill>
              </a:rPr>
              <a:t>-это….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Позитивное взаимодействие    Стремление к согласованности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Готовность поддержать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Готовность оказать </a:t>
            </a:r>
            <a:r>
              <a:rPr lang="ru-RU" dirty="0" err="1" smtClean="0">
                <a:solidFill>
                  <a:srgbClr val="7030A0"/>
                </a:solidFill>
              </a:rPr>
              <a:t>помощ</a:t>
            </a:r>
            <a:r>
              <a:rPr lang="ru-RU" sz="3200" dirty="0" err="1" smtClean="0">
                <a:solidFill>
                  <a:srgbClr val="7030A0"/>
                </a:solidFill>
              </a:rPr>
              <a:t>Ь</a:t>
            </a:r>
            <a:r>
              <a:rPr lang="ru-RU" sz="3200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3" name="Picture 5" descr="C:\Users\User\Desktop\thVKRUVF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642" y="214290"/>
            <a:ext cx="2609040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4405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 воспитания.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Воспитать любовь и уважение к семье, как к людям которые живут вместе, любят друг друга и заботятся о родных и близких.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1266" name="Picture 2" descr="C:\Users\User\Desktop\th2N9DSV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Основные задачи ДОУ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 работе с родителями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7030A0"/>
                </a:solidFill>
              </a:rPr>
              <a:t>Изучение семей детей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Изучение интересов и мнений родителей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>
                <a:solidFill>
                  <a:srgbClr val="7030A0"/>
                </a:solidFill>
              </a:rPr>
              <a:t>И</a:t>
            </a:r>
            <a:r>
              <a:rPr lang="ru-RU" sz="3100" dirty="0" smtClean="0">
                <a:solidFill>
                  <a:srgbClr val="7030A0"/>
                </a:solidFill>
              </a:rPr>
              <a:t>спользование опыта деятельности других ДОУ по </a:t>
            </a:r>
            <a:r>
              <a:rPr lang="ru-RU" sz="2700" dirty="0" err="1" smtClean="0">
                <a:solidFill>
                  <a:srgbClr val="7030A0"/>
                </a:solidFill>
              </a:rPr>
              <a:t>взаимоде</a:t>
            </a:r>
            <a:r>
              <a:rPr lang="ru-RU" sz="2400" dirty="0" err="1" smtClean="0">
                <a:solidFill>
                  <a:srgbClr val="7030A0"/>
                </a:solidFill>
              </a:rPr>
              <a:t>Й</a:t>
            </a:r>
            <a:r>
              <a:rPr lang="ru-RU" sz="2700" dirty="0" err="1" smtClean="0">
                <a:solidFill>
                  <a:srgbClr val="7030A0"/>
                </a:solidFill>
              </a:rPr>
              <a:t>ствию</a:t>
            </a:r>
            <a:r>
              <a:rPr lang="ru-RU" sz="3100" dirty="0" smtClean="0">
                <a:solidFill>
                  <a:srgbClr val="7030A0"/>
                </a:solidFill>
              </a:rPr>
              <a:t>  ДОУ с семьей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Расширение способов ,методов работы с родителями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Привлечение родителей к активному участию в деятельности ДОУ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Изучение семейного опыта  воспитания и обучения детей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Просвещение родителей в области педагогики и детской психологии.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User\Desktop\th8AY24N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08292"/>
            <a:ext cx="3714776" cy="184034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184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</vt:lpstr>
      <vt:lpstr>ГЛАВНЫЙ СМЫСЛ И ЦЕЛЬ СЕМЕЙНОЙ ЖИЗНИ-ВОСПИТАНИЕ ДЕТЕЙ.</vt:lpstr>
      <vt:lpstr>СЕМЬЯ-ЭТО…….   ДОМ РОДНОЙ!   ЦЕЛЫЙ МИР!   РАДОСТНО!   КОГДА МНОГО ВСЕХ И ВСЕ ДРУГ ДРУГУ РАДЫ!  САМОЕ ЗНАЧИМОЕ В ЖИЗНИ ЧЕЛОВЕКА!  СЧАСТЬЕ,ЛЮБОВЬ В ДОМЕ!  ЯЧЕЙКА ОБЩЕСТВА И ВАЖНЕЙШИЙ ИСТОЧНИК СОЦИАЛЬНОГО И ЭКОНОМИЧЕСКОГО РАЗВИТИЯ! </vt:lpstr>
      <vt:lpstr>Закон РФ «Об  образовании»(ст.18)</vt:lpstr>
      <vt:lpstr>Слайд 5</vt:lpstr>
      <vt:lpstr>Слайд 6</vt:lpstr>
      <vt:lpstr>Сотрудничество-это…. Позитивное взаимодействие    Стремление к согласованности   Готовность поддержать Готовность оказать помощЬ. </vt:lpstr>
      <vt:lpstr>Цель  воспитания. Воспитать любовь и уважение к семье, как к людям которые живут вместе, любят друг друга и заботятся о родных и близких.</vt:lpstr>
      <vt:lpstr>   Основные задачи ДОУ  в работе с родителями Изучение семей детей Изучение интересов и мнений родителей Использование опыта деятельности других ДОУ по взаимодеЙствию  ДОУ с семьей Расширение способов ,методов работы с родителями Привлечение родителей к активному участию в деятельности ДОУ Изучение семейного опыта  воспитания и обучения детей Просвещение родителей в области педагогики и детской психологии.   </vt:lpstr>
      <vt:lpstr>Условия реализации совместной деятельности ДОУ и семьи. Единство задач и содержания воспитательной работы ДОУ и семьи Обеспечение индивидуального, дифференцированного  подхода к работе с семьями воспитанников на основе  анализа опыта семейного воспитания , а также контингента родителей Планирование педагогами в календарном плане различных форм общения с родителями ,другими членами семьи, взаимосвязь  различных форм Наличие в ДОУ документации, раскрывающей работу педагогов с родителями(протоколов род. собраний, консультаций, наличие материалов, наглядностей, педпропоганды)</vt:lpstr>
      <vt:lpstr>Традиционные формы</vt:lpstr>
      <vt:lpstr>Таким образом , анализ традиционных форм работы с детьми показывает, что ведущая роль отводится педагогу. Следует отметить , что в современных условиях эти формы работы больших результатов не дают .Так как не возможно разглядеть проблемы каждой семьи индивидуально. </vt:lpstr>
      <vt:lpstr>   Нетрадиционные формы     </vt:lpstr>
      <vt:lpstr> Таким образом, в новых формах взаимодействия с родителями реализуется принцип партнерства, диалога.  Положительной стороной подобных форм является то, что участникам не навязываются готовая точка зрения их вынуждают думать, искать собственный вывод из сложившейся ситуации.     </vt:lpstr>
      <vt:lpstr>У КАЖДОГО НА СВЕТЕ ЕСТЬ ДЕРЕВО ОДНО У ВСЕХ НЕОБЫЧАЙНО РАЗНОЕ ОНО. Где веточки - дорога ,не видно и конца… А листики на дереве –это ты и я, Это бабушки – дедушки , что жили давно, Их сыночки и дочки , и внуков полно. Все мы знаем , конечно, что это друзья! Это ценное древо - наша семья!!!  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Рузиля Рамазанова</dc:creator>
  <cp:lastModifiedBy>Рузиля Рамазанова</cp:lastModifiedBy>
  <cp:revision>72</cp:revision>
  <dcterms:created xsi:type="dcterms:W3CDTF">2014-11-23T09:54:12Z</dcterms:created>
  <dcterms:modified xsi:type="dcterms:W3CDTF">2020-03-15T02:11:45Z</dcterms:modified>
</cp:coreProperties>
</file>