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65" r:id="rId6"/>
    <p:sldId id="262" r:id="rId7"/>
    <p:sldId id="266" r:id="rId8"/>
    <p:sldId id="267" r:id="rId9"/>
    <p:sldId id="269" r:id="rId10"/>
    <p:sldId id="270" r:id="rId11"/>
    <p:sldId id="271" r:id="rId12"/>
    <p:sldId id="261" r:id="rId13"/>
    <p:sldId id="274" r:id="rId14"/>
    <p:sldId id="272" r:id="rId15"/>
    <p:sldId id="275" r:id="rId16"/>
    <p:sldId id="276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yadi.sk/d/pOYbvMyAPvidC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фоны для презентации с рамкой картинк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07"/>
            <a:ext cx="9144000" cy="694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908720"/>
            <a:ext cx="5915000" cy="23042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Азбука вежливости или этикет на каждый день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4581128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МДОУ «Детский сад комбинированного вида № 27 «Золотая рыбка»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Воспитатель: Шумилова Ольга Борисовна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682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achalo4ka.ru/wp-content/uploads/2014/05/veselyie-rebyata-shablon-prevyu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2" y="0"/>
            <a:ext cx="9127858" cy="704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76672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u="sng" dirty="0">
                <a:solidFill>
                  <a:srgbClr val="C00000"/>
                </a:solidFill>
                <a:latin typeface="Comic Sans MS" pitchFamily="66" charset="0"/>
              </a:rPr>
              <a:t>Вспомните и </a:t>
            </a:r>
            <a:r>
              <a:rPr lang="ru-RU" sz="3000" b="1" u="sng" dirty="0" smtClean="0">
                <a:solidFill>
                  <a:srgbClr val="C00000"/>
                </a:solidFill>
                <a:latin typeface="Comic Sans MS" pitchFamily="66" charset="0"/>
              </a:rPr>
              <a:t>назовите</a:t>
            </a:r>
          </a:p>
          <a:p>
            <a:pPr algn="ctr"/>
            <a:r>
              <a:rPr lang="ru-RU" sz="3000" b="1" u="sng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3000" b="1" u="sng" dirty="0">
                <a:solidFill>
                  <a:srgbClr val="C00000"/>
                </a:solidFill>
                <a:latin typeface="Comic Sans MS" pitchFamily="66" charset="0"/>
              </a:rPr>
              <a:t>художественные произведения с ярким примером хороших манер?</a:t>
            </a:r>
            <a:endParaRPr lang="ru-RU" sz="3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060848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mic Sans MS" pitchFamily="66" charset="0"/>
              </a:rPr>
              <a:t>В</a:t>
            </a:r>
            <a:r>
              <a:rPr lang="ru-RU" sz="2400" b="1" dirty="0" smtClean="0">
                <a:latin typeface="Comic Sans MS" pitchFamily="66" charset="0"/>
              </a:rPr>
              <a:t>. Маяковский «</a:t>
            </a:r>
            <a:r>
              <a:rPr lang="ru-RU" sz="2400" b="1" dirty="0">
                <a:latin typeface="Comic Sans MS" pitchFamily="66" charset="0"/>
              </a:rPr>
              <a:t>Что такое </a:t>
            </a:r>
            <a:r>
              <a:rPr lang="ru-RU" sz="2400" b="1" dirty="0" smtClean="0">
                <a:latin typeface="Comic Sans MS" pitchFamily="66" charset="0"/>
              </a:rPr>
              <a:t>хорошо и </a:t>
            </a:r>
            <a:r>
              <a:rPr lang="ru-RU" sz="2400" b="1" dirty="0">
                <a:latin typeface="Comic Sans MS" pitchFamily="66" charset="0"/>
              </a:rPr>
              <a:t>что такое плохо?», </a:t>
            </a:r>
            <a:endParaRPr lang="ru-RU" sz="2400" b="1" dirty="0" smtClean="0">
              <a:latin typeface="Comic Sans MS" pitchFamily="66" charset="0"/>
            </a:endParaRPr>
          </a:p>
          <a:p>
            <a:pPr algn="just"/>
            <a:r>
              <a:rPr lang="ru-RU" sz="2400" b="1" dirty="0" smtClean="0">
                <a:latin typeface="Comic Sans MS" pitchFamily="66" charset="0"/>
              </a:rPr>
              <a:t>В. Осеева </a:t>
            </a:r>
            <a:r>
              <a:rPr lang="ru-RU" sz="2400" b="1" dirty="0">
                <a:latin typeface="Comic Sans MS" pitchFamily="66" charset="0"/>
              </a:rPr>
              <a:t>«Труд согревает</a:t>
            </a:r>
            <a:r>
              <a:rPr lang="ru-RU" sz="2400" b="1" dirty="0" smtClean="0">
                <a:latin typeface="Comic Sans MS" pitchFamily="66" charset="0"/>
              </a:rPr>
              <a:t>»,</a:t>
            </a:r>
          </a:p>
          <a:p>
            <a:pPr algn="just"/>
            <a:r>
              <a:rPr lang="ru-RU" sz="2400" b="1" dirty="0" smtClean="0">
                <a:latin typeface="Comic Sans MS" pitchFamily="66" charset="0"/>
              </a:rPr>
              <a:t>В. Осеева </a:t>
            </a:r>
            <a:r>
              <a:rPr lang="ru-RU" sz="2400" b="1" dirty="0">
                <a:latin typeface="Comic Sans MS" pitchFamily="66" charset="0"/>
              </a:rPr>
              <a:t>«Волшебное слово», </a:t>
            </a:r>
            <a:endParaRPr lang="ru-RU" sz="2400" b="1" dirty="0" smtClean="0">
              <a:latin typeface="Comic Sans MS" pitchFamily="66" charset="0"/>
            </a:endParaRPr>
          </a:p>
          <a:p>
            <a:pPr algn="just"/>
            <a:r>
              <a:rPr lang="ru-RU" sz="2400" b="1" dirty="0" smtClean="0">
                <a:latin typeface="Comic Sans MS" pitchFamily="66" charset="0"/>
              </a:rPr>
              <a:t>В. Осеева </a:t>
            </a:r>
            <a:r>
              <a:rPr lang="ru-RU" sz="2400" b="1" dirty="0">
                <a:latin typeface="Comic Sans MS" pitchFamily="66" charset="0"/>
              </a:rPr>
              <a:t>«Просто старушка», </a:t>
            </a:r>
            <a:endParaRPr lang="ru-RU" sz="2400" b="1" dirty="0">
              <a:latin typeface="Comic Sans MS" pitchFamily="66" charset="0"/>
            </a:endParaRPr>
          </a:p>
          <a:p>
            <a:pPr algn="just"/>
            <a:r>
              <a:rPr lang="ru-RU" sz="2400" b="1" dirty="0" smtClean="0">
                <a:latin typeface="Comic Sans MS" pitchFamily="66" charset="0"/>
              </a:rPr>
              <a:t>Л.Н. Толстой «Котёнок», «Прыжок»</a:t>
            </a:r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746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фоны для презентации с рамкой картинк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66"/>
            <a:ext cx="9216008" cy="694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188640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7030A0"/>
                </a:solidFill>
                <a:latin typeface="Comic Sans MS" pitchFamily="66" charset="0"/>
              </a:rPr>
              <a:t>«Пословицы и поговорки о вежливости</a:t>
            </a:r>
            <a:r>
              <a:rPr lang="ru-RU" sz="3000" b="1" dirty="0" smtClean="0">
                <a:solidFill>
                  <a:srgbClr val="7030A0"/>
                </a:solidFill>
                <a:latin typeface="Comic Sans MS" pitchFamily="66" charset="0"/>
              </a:rPr>
              <a:t>» </a:t>
            </a:r>
            <a:r>
              <a:rPr lang="ru-RU" sz="3000" b="1" dirty="0">
                <a:solidFill>
                  <a:srgbClr val="7030A0"/>
                </a:solidFill>
                <a:latin typeface="Comic Sans MS" pitchFamily="66" charset="0"/>
              </a:rPr>
              <a:t>( </a:t>
            </a:r>
            <a:r>
              <a:rPr lang="ru-RU" sz="3000" b="1" dirty="0" smtClean="0">
                <a:solidFill>
                  <a:srgbClr val="7030A0"/>
                </a:solidFill>
                <a:latin typeface="Comic Sans MS" pitchFamily="66" charset="0"/>
              </a:rPr>
              <a:t>закончи фразу)</a:t>
            </a:r>
            <a:endParaRPr lang="ru-RU" sz="3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340769"/>
            <a:ext cx="489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*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Вежливости открываются…</a:t>
            </a:r>
            <a:endParaRPr lang="ru-RU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1340769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(все двери)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9" y="1863990"/>
            <a:ext cx="3808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*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Ласковое 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слово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и … 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1863989"/>
            <a:ext cx="3059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(кошке приятно)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2636911"/>
            <a:ext cx="43204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*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 Доброе слово лечит,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а… 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2636913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(злое калечит)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3244334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*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Плохое 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слово, что …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6084168" y="3244334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(грязная вода)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95736" y="3982998"/>
            <a:ext cx="4032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*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Ласковым 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словом и …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6084168" y="3861048"/>
            <a:ext cx="3131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(</a:t>
            </a: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мед растопишь)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835697" y="4842738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*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чужом доме не будь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приметлив, а…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08104" y="5085184"/>
            <a:ext cx="3707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(будь приветли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в</a:t>
            </a: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)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90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nachalo4ka.ru/wp-content/uploads/2014/05/veselyie-rebyata-shablon-prevyu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0"/>
            <a:ext cx="9144000" cy="692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04664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7030A0"/>
                </a:solidFill>
                <a:latin typeface="Comic Sans MS" pitchFamily="66" charset="0"/>
              </a:rPr>
              <a:t>«Ребенок - </a:t>
            </a:r>
            <a:r>
              <a:rPr lang="ru-RU" sz="3000" b="1" dirty="0" smtClean="0">
                <a:solidFill>
                  <a:srgbClr val="7030A0"/>
                </a:solidFill>
                <a:latin typeface="Comic Sans MS" pitchFamily="66" charset="0"/>
              </a:rPr>
              <a:t>взрослый</a:t>
            </a:r>
            <a:r>
              <a:rPr lang="ru-RU" sz="3000" b="1" dirty="0">
                <a:solidFill>
                  <a:srgbClr val="7030A0"/>
                </a:solidFill>
                <a:latin typeface="Comic Sans MS" pitchFamily="66" charset="0"/>
              </a:rPr>
              <a:t>»</a:t>
            </a:r>
            <a:endParaRPr lang="ru-RU" sz="3000" dirty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ru-RU" sz="3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3000" b="1" dirty="0">
                <a:solidFill>
                  <a:srgbClr val="7030A0"/>
                </a:solidFill>
                <a:latin typeface="Comic Sans MS" pitchFamily="66" charset="0"/>
              </a:rPr>
              <a:t>(решение педагогических ситуаций</a:t>
            </a:r>
            <a:r>
              <a:rPr lang="ru-RU" sz="3000" b="1" dirty="0" smtClean="0">
                <a:solidFill>
                  <a:srgbClr val="7030A0"/>
                </a:solidFill>
                <a:latin typeface="Comic Sans MS" pitchFamily="66" charset="0"/>
              </a:rPr>
              <a:t>)</a:t>
            </a:r>
            <a:endParaRPr lang="ru-RU" sz="3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268760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1. Маленькие </a:t>
            </a: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знаки внимания убеждают во взаимной любви. Не забывайте и сами радовать детей: подарить карандаш или книгу, сыграть в любимую игру, угостить мороженым или яблоком.)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132856"/>
            <a:ext cx="5282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2. Юмор</a:t>
            </a: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48447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3. Привьется </a:t>
            </a: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малышу жизнерадостное восприятие жизни. Действительно, тот, кто в детстве получил заряд бодрости, радости и энергии, справится с любыми трудностями, решит самые сложные жизненные задачи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807917"/>
            <a:ext cx="22682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4. Чуткость.</a:t>
            </a:r>
            <a:endParaRPr lang="ru-RU" sz="2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25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nachalo4ka.ru/wp-content/uploads/2014/05/veselyie-rebyata-shablon-prevyu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3" y="0"/>
            <a:ext cx="9127858" cy="692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332655"/>
            <a:ext cx="52565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Еще </a:t>
            </a: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лучше, чем прежде! </a:t>
            </a:r>
            <a:endParaRPr lang="ru-RU" sz="20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Научи </a:t>
            </a: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меня делать так же</a:t>
            </a: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!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Тут </a:t>
            </a: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мне без тебя не обойтись! </a:t>
            </a:r>
            <a:endParaRPr lang="ru-RU" sz="20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Я </a:t>
            </a: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знал, что тебе это по силам! </a:t>
            </a:r>
            <a:endParaRPr lang="ru-RU" sz="20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Ты </a:t>
            </a: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мне нужен именно такой, какой есть! </a:t>
            </a:r>
            <a:endParaRPr lang="ru-RU" sz="20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Никто </a:t>
            </a: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не может заменить тебя! </a:t>
            </a:r>
            <a:endParaRPr lang="ru-RU" sz="20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Красота</a:t>
            </a: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! </a:t>
            </a:r>
            <a:endParaRPr lang="ru-RU" sz="20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Я </a:t>
            </a: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горжусь тем, что тебе это удалось</a:t>
            </a: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!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Как </a:t>
            </a: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в сказке! </a:t>
            </a:r>
            <a:endParaRPr lang="ru-RU" sz="20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Я </a:t>
            </a: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сам не смог бы сделать лучше!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332655"/>
            <a:ext cx="36724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Очень эффектно! </a:t>
            </a:r>
            <a:endParaRPr lang="ru-RU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Лучше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, чем все, кого я знаю!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Прекрасное 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начало! </a:t>
            </a:r>
            <a:endParaRPr lang="ru-RU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Ты 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просто чудо! </a:t>
            </a:r>
            <a:endParaRPr lang="ru-RU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К 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этому осталось добавить:  Поразительно! </a:t>
            </a:r>
            <a:endParaRPr lang="ru-RU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Отлично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! </a:t>
            </a:r>
            <a:endParaRPr lang="ru-RU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Гениально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! </a:t>
            </a:r>
            <a:endParaRPr lang="ru-RU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Потрясающе!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Неподражаемо!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Несравненно!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Ярко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, образно! </a:t>
            </a:r>
            <a:endParaRPr lang="ru-RU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Фантастика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!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3982998"/>
            <a:ext cx="2441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« Я люблю тебя!»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3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фоны для презентации с рамкой картинк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7" y="0"/>
            <a:ext cx="9467528" cy="712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260648"/>
            <a:ext cx="6048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3000" b="1" dirty="0">
                <a:solidFill>
                  <a:srgbClr val="7030A0"/>
                </a:solidFill>
                <a:latin typeface="Comic Sans MS" pitchFamily="66" charset="0"/>
              </a:rPr>
              <a:t>«Детский телефон доверия».</a:t>
            </a:r>
            <a:endParaRPr lang="ru-RU" sz="3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814646"/>
            <a:ext cx="6804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omic Sans MS" pitchFamily="66" charset="0"/>
              </a:rPr>
              <a:t>«  Ко мне на день рождение в субботу придут друзья. </a:t>
            </a:r>
            <a:r>
              <a:rPr lang="ru-RU" sz="2000" b="1" dirty="0" smtClean="0">
                <a:latin typeface="Comic Sans MS" pitchFamily="66" charset="0"/>
              </a:rPr>
              <a:t>Подскажите </a:t>
            </a:r>
            <a:r>
              <a:rPr lang="ru-RU" sz="2000" b="1" dirty="0">
                <a:latin typeface="Comic Sans MS" pitchFamily="66" charset="0"/>
              </a:rPr>
              <a:t>какие игры можно провести, чтобы всем было интересно.» </a:t>
            </a:r>
            <a:r>
              <a:rPr lang="ru-RU" dirty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1830309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Можно ли наклонять во время еды тарелку с супом? В какую сторону? 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2738248"/>
            <a:ext cx="4680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Как </a:t>
            </a:r>
            <a:r>
              <a:rPr lang="ru-RU" sz="2000" b="1" dirty="0">
                <a:latin typeface="Comic Sans MS" pitchFamily="66" charset="0"/>
              </a:rPr>
              <a:t>нужно принимать подарки?</a:t>
            </a:r>
            <a:r>
              <a:rPr lang="ru-RU" dirty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3138358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Как мне поступить, если я вошел в автобус и увидел, что  на задней площадке  стоят мои друзья. Надо ли здороваться с ними. И как это сделать? 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4468099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В каких случаях следует говорить «извините» и «простите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»?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179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 с рамкой картинк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20" y="-90956"/>
            <a:ext cx="9252520" cy="712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5" y="1268760"/>
            <a:ext cx="60486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7030A0"/>
                </a:solidFill>
                <a:latin typeface="Comic Sans MS" pitchFamily="66" charset="0"/>
              </a:rPr>
              <a:t>Игра «Продолжи фразу»</a:t>
            </a:r>
            <a:endParaRPr lang="ru-RU" sz="3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1" y="2780928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Comic Sans MS" pitchFamily="66" charset="0"/>
              </a:rPr>
              <a:t>«Чтобы ребенок рос воспитанным</a:t>
            </a: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3600" b="1" dirty="0">
                <a:solidFill>
                  <a:srgbClr val="C00000"/>
                </a:solidFill>
                <a:latin typeface="Comic Sans MS" pitchFamily="66" charset="0"/>
              </a:rPr>
              <a:t>нужно…..</a:t>
            </a:r>
            <a:endParaRPr lang="ru-RU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56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 с рамкой картинк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7" y="0"/>
            <a:ext cx="9467528" cy="712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1196753"/>
            <a:ext cx="6606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Comic Sans MS" pitchFamily="66" charset="0"/>
              </a:rPr>
              <a:t>«Родители для ребенка – камертон</a:t>
            </a: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: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Comic Sans MS" pitchFamily="66" charset="0"/>
              </a:rPr>
              <a:t>как они позвучат</a:t>
            </a: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,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так </a:t>
            </a:r>
            <a:r>
              <a:rPr lang="ru-RU" sz="4000" b="1" dirty="0">
                <a:solidFill>
                  <a:srgbClr val="7030A0"/>
                </a:solidFill>
                <a:latin typeface="Comic Sans MS" pitchFamily="66" charset="0"/>
              </a:rPr>
              <a:t>он и откликнется»</a:t>
            </a:r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31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nachalo4ka.ru/wp-content/uploads/2014/05/veselyie-rebyata-shablon-prevyu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5" y="46167"/>
            <a:ext cx="91278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764704"/>
            <a:ext cx="676875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Источники:</a:t>
            </a:r>
          </a:p>
          <a:p>
            <a:r>
              <a:rPr lang="ru-RU" sz="2400" dirty="0" smtClean="0">
                <a:latin typeface="Comic Sans MS" pitchFamily="66" charset="0"/>
              </a:rPr>
              <a:t>Педагогический </a:t>
            </a:r>
            <a:r>
              <a:rPr lang="ru-RU" sz="2400" dirty="0">
                <a:latin typeface="Comic Sans MS" pitchFamily="66" charset="0"/>
              </a:rPr>
              <a:t>всеобуч «Уроки вежливости и красоты</a:t>
            </a:r>
            <a:r>
              <a:rPr lang="ru-RU" sz="2400" dirty="0" smtClean="0">
                <a:latin typeface="Comic Sans MS" pitchFamily="66" charset="0"/>
              </a:rPr>
              <a:t>»</a:t>
            </a:r>
            <a:r>
              <a:rPr lang="en-US" sz="2400" dirty="0">
                <a:latin typeface="Comic Sans MS" pitchFamily="66" charset="0"/>
              </a:rPr>
              <a:t> https://wikimediafoundation.org/wiki/Home</a:t>
            </a:r>
            <a:endParaRPr lang="ru-RU" sz="2400" dirty="0">
              <a:latin typeface="Comic Sans MS" pitchFamily="66" charset="0"/>
            </a:endParaRPr>
          </a:p>
          <a:p>
            <a:endParaRPr lang="ru-RU" sz="2800" dirty="0"/>
          </a:p>
          <a:p>
            <a:r>
              <a:rPr lang="ru-RU" sz="2800" dirty="0" smtClean="0"/>
              <a:t> </a:t>
            </a:r>
            <a:r>
              <a:rPr lang="en-US" sz="2800" u="sng" dirty="0" smtClean="0">
                <a:hlinkClick r:id="rId3" tooltip="скачать шаблон"/>
              </a:rPr>
              <a:t>http</a:t>
            </a:r>
            <a:r>
              <a:rPr lang="en-US" sz="2800" u="sng" dirty="0">
                <a:hlinkClick r:id="rId3" tooltip="скачать шаблон"/>
              </a:rPr>
              <a:t>://yadi.sk/d/pOYbvMyAPvidC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2859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Картинки по запросу фоны для презентации с рамкой картинк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21485" y="2492896"/>
            <a:ext cx="73083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«Хорошими манерами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4000" b="1" dirty="0">
                <a:solidFill>
                  <a:srgbClr val="0070C0"/>
                </a:solidFill>
                <a:latin typeface="Comic Sans MS" pitchFamily="66" charset="0"/>
              </a:rPr>
              <a:t>обладает тот, </a:t>
            </a:r>
            <a:endParaRPr lang="ru-RU" sz="40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кто </a:t>
            </a:r>
            <a:r>
              <a:rPr lang="ru-RU" sz="4000" b="1" dirty="0">
                <a:solidFill>
                  <a:srgbClr val="0070C0"/>
                </a:solidFill>
                <a:latin typeface="Comic Sans MS" pitchFamily="66" charset="0"/>
              </a:rPr>
              <a:t>наименьшее количество людей ставит в неловкое </a:t>
            </a:r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положение».</a:t>
            </a:r>
          </a:p>
          <a:p>
            <a:pPr algn="r"/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Дж</a:t>
            </a:r>
            <a:r>
              <a:rPr lang="ru-RU" sz="4000" b="1" dirty="0">
                <a:solidFill>
                  <a:srgbClr val="0070C0"/>
                </a:solidFill>
                <a:latin typeface="Comic Sans MS" pitchFamily="66" charset="0"/>
              </a:rPr>
              <a:t>. Свифт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9752" y="476672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«Умение вести себя украшает и ничего не стоит» (пословица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)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417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83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1628800"/>
            <a:ext cx="54005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omic Sans MS" pitchFamily="66" charset="0"/>
              </a:rPr>
              <a:t> </a:t>
            </a:r>
            <a:r>
              <a:rPr lang="ru-RU" sz="3600" b="1" dirty="0">
                <a:latin typeface="Comic Sans MS" pitchFamily="66" charset="0"/>
              </a:rPr>
              <a:t>  </a:t>
            </a:r>
            <a:r>
              <a:rPr lang="ru-RU" sz="4800" b="1" dirty="0">
                <a:solidFill>
                  <a:srgbClr val="7030A0"/>
                </a:solidFill>
                <a:latin typeface="Comic Sans MS" pitchFamily="66" charset="0"/>
              </a:rPr>
              <a:t> </a:t>
            </a:r>
            <a:r>
              <a:rPr lang="ru-RU" sz="6600" b="1" dirty="0">
                <a:solidFill>
                  <a:srgbClr val="7030A0"/>
                </a:solidFill>
                <a:latin typeface="Comic Sans MS" pitchFamily="66" charset="0"/>
              </a:rPr>
              <a:t>Разминка.</a:t>
            </a:r>
            <a:endParaRPr lang="ru-RU" sz="6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634159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Плечи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6895" y="3429000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Глаза</a:t>
            </a:r>
            <a:endParaRPr lang="ru-RU" sz="4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2851965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Comic Sans MS" pitchFamily="66" charset="0"/>
              </a:rPr>
              <a:t>Ладошки</a:t>
            </a:r>
            <a:endParaRPr lang="ru-RU" sz="4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4198441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Comic Sans MS" pitchFamily="66" charset="0"/>
              </a:rPr>
              <a:t>Спинки</a:t>
            </a:r>
            <a:endParaRPr lang="ru-RU" sz="4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441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 с рамкой картинк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6093"/>
            <a:ext cx="9144000" cy="694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620688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Comic Sans MS" pitchFamily="66" charset="0"/>
              </a:rPr>
              <a:t>Ассоциация</a:t>
            </a:r>
          </a:p>
          <a:p>
            <a:pPr algn="ctr"/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1556793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rgbClr val="C00000"/>
                </a:solidFill>
                <a:latin typeface="Comic Sans MS" pitchFamily="66" charset="0"/>
              </a:rPr>
              <a:t>Вежливость</a:t>
            </a:r>
            <a:endParaRPr lang="ru-RU" sz="4400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540" y="2326234"/>
            <a:ext cx="6876764" cy="4127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Черта </a:t>
            </a:r>
            <a:r>
              <a:rPr lang="ru-RU" sz="2800" dirty="0">
                <a:latin typeface="Comic Sans MS" pitchFamily="66" charset="0"/>
              </a:rPr>
              <a:t>характера, которая характеризует личность хорошими манерами, добрыми делами и образованностью. Под вежливостью обычно понимают умение уважительно и тактично общаться с людьми, готовность найти компромисс и выслушать противоположные точки зрения.</a:t>
            </a:r>
          </a:p>
        </p:txBody>
      </p:sp>
    </p:spTree>
    <p:extLst>
      <p:ext uri="{BB962C8B-B14F-4D97-AF65-F5344CB8AC3E}">
        <p14:creationId xmlns:p14="http://schemas.microsoft.com/office/powerpoint/2010/main" val="292902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" y="0"/>
            <a:ext cx="9108504" cy="692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https://pp.userapi.com/c638116/v638116857/36cf3/xxDNtdx8x5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20648">
            <a:off x="6190972" y="3149195"/>
            <a:ext cx="2063512" cy="29188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https://pp.userapi.com/c638116/v638116857/36cfa/V2K7LTcmVt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06355">
            <a:off x="7032543" y="-308062"/>
            <a:ext cx="1938015" cy="274136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pp.userapi.com/c638116/v638116857/36cec/Rk2FtwW5C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078" y="282764"/>
            <a:ext cx="3209001" cy="31824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https://pp.userapi.com/c638116/v638116857/36d01/0xMS-PJ0Uo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684" y="3717032"/>
            <a:ext cx="2035727" cy="28795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https://pp.userapi.com/c638116/v638116857/36d08/DijPUge7DQ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70007">
            <a:off x="2258338" y="3005467"/>
            <a:ext cx="1862970" cy="26352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https://pp.userapi.com/c638116/v638116857/36d0f/5QdTeuDT-Q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66465">
            <a:off x="819404" y="1718106"/>
            <a:ext cx="1874543" cy="265157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17" descr="https://pp.userapi.com/c638116/v638116857/36d1d/IsHfEDvAaq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82216">
            <a:off x="1308335" y="-59533"/>
            <a:ext cx="1908281" cy="26993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https://pp.userapi.com/c638116/v638116857/36d16/JADCR9bGdW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2268">
            <a:off x="7093705" y="1548933"/>
            <a:ext cx="1815690" cy="25683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69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3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фоны для презентации с рамкой картинк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6093"/>
            <a:ext cx="9144000" cy="694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07944" y="579392"/>
            <a:ext cx="5552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atin typeface="Comic Sans MS" pitchFamily="66" charset="0"/>
              </a:rPr>
              <a:t>И</a:t>
            </a:r>
            <a:r>
              <a:rPr lang="ru-RU" sz="6000" b="1" dirty="0" smtClean="0">
                <a:latin typeface="Comic Sans MS" pitchFamily="66" charset="0"/>
              </a:rPr>
              <a:t>гра </a:t>
            </a:r>
            <a:endParaRPr lang="ru-RU" sz="6000" b="1" dirty="0">
              <a:latin typeface="Comic Sans MS" pitchFamily="66" charset="0"/>
            </a:endParaRPr>
          </a:p>
        </p:txBody>
      </p:sp>
      <p:pic>
        <p:nvPicPr>
          <p:cNvPr id="7170" name="Picture 2" descr="Картинки по запросу игра Брейн - ринг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4"/>
          <a:stretch/>
        </p:blipFill>
        <p:spPr bwMode="auto">
          <a:xfrm>
            <a:off x="179512" y="2531902"/>
            <a:ext cx="7040206" cy="36796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630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nachalo4ka.ru/wp-content/uploads/2014/05/veselyie-rebyata-shablon-prevyu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620688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«Азбука вежливости»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483768" y="3250899"/>
            <a:ext cx="731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B050"/>
                </a:solidFill>
                <a:latin typeface="Comic Sans MS" pitchFamily="66" charset="0"/>
              </a:rPr>
              <a:t>З</a:t>
            </a:r>
            <a:endParaRPr lang="ru-RU" sz="6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1268" name="Picture 4" descr="Картинки по запросу шари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7" r="25831"/>
          <a:stretch/>
        </p:blipFill>
        <p:spPr bwMode="auto">
          <a:xfrm>
            <a:off x="2016219" y="2621462"/>
            <a:ext cx="1666587" cy="23762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flipH="1">
            <a:off x="4283967" y="3250900"/>
            <a:ext cx="792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C000"/>
                </a:solidFill>
                <a:latin typeface="Comic Sans MS" pitchFamily="66" charset="0"/>
              </a:rPr>
              <a:t>С</a:t>
            </a:r>
            <a:endParaRPr lang="ru-RU" sz="60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7527375" y="1150549"/>
            <a:ext cx="1008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002060"/>
                </a:solidFill>
                <a:latin typeface="Comic Sans MS" pitchFamily="66" charset="0"/>
              </a:rPr>
              <a:t>П</a:t>
            </a:r>
            <a:endParaRPr lang="ru-RU" sz="6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1270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4" t="3829" r="20041" b="13843"/>
          <a:stretch/>
        </p:blipFill>
        <p:spPr bwMode="auto">
          <a:xfrm>
            <a:off x="7245452" y="505881"/>
            <a:ext cx="1571957" cy="23049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Картинки по запросу оранжевый воздушный шари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747" y="3061592"/>
            <a:ext cx="2857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28180" y="2686586"/>
            <a:ext cx="649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9900"/>
                </a:solidFill>
                <a:latin typeface="Comic Sans MS" pitchFamily="66" charset="0"/>
              </a:rPr>
              <a:t>Д</a:t>
            </a:r>
            <a:endParaRPr lang="ru-RU" sz="6000" dirty="0">
              <a:solidFill>
                <a:srgbClr val="FF9900"/>
              </a:solidFill>
              <a:latin typeface="Comic Sans MS" pitchFamily="66" charset="0"/>
            </a:endParaRPr>
          </a:p>
        </p:txBody>
      </p:sp>
      <p:pic>
        <p:nvPicPr>
          <p:cNvPr id="11272" name="Picture 8" descr="Картинки по запросу оранжевый воздушный шари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00" y="2166212"/>
            <a:ext cx="1988675" cy="240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flipH="1">
            <a:off x="1259632" y="1302296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Comic Sans MS" pitchFamily="66" charset="0"/>
              </a:rPr>
              <a:t>И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 descr="Картинки по запросу красный шарик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7" r="15882"/>
          <a:stretch/>
        </p:blipFill>
        <p:spPr bwMode="auto">
          <a:xfrm>
            <a:off x="274057" y="966353"/>
            <a:ext cx="1971150" cy="21907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584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 с рамкой картинк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0" y="0"/>
            <a:ext cx="9144000" cy="694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808" y="752214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itchFamily="66" charset="0"/>
              </a:rPr>
              <a:t>«Воспитание вежливости</a:t>
            </a: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»</a:t>
            </a:r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1290826"/>
            <a:ext cx="46085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u="sng" dirty="0" smtClean="0">
                <a:solidFill>
                  <a:srgbClr val="C00000"/>
                </a:solidFill>
                <a:latin typeface="Comic Sans MS" pitchFamily="66" charset="0"/>
              </a:rPr>
              <a:t>Что </a:t>
            </a:r>
            <a:r>
              <a:rPr lang="ru-RU" sz="3000" u="sng" dirty="0">
                <a:solidFill>
                  <a:srgbClr val="C00000"/>
                </a:solidFill>
                <a:latin typeface="Comic Sans MS" pitchFamily="66" charset="0"/>
              </a:rPr>
              <a:t>такое вежливость?</a:t>
            </a:r>
            <a:endParaRPr lang="ru-RU" sz="3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1844824"/>
            <a:ext cx="6300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это проявление уважения </a:t>
            </a:r>
            <a:r>
              <a:rPr lang="ru-RU" sz="2400" b="1" dirty="0" smtClean="0">
                <a:latin typeface="Comic Sans MS" pitchFamily="66" charset="0"/>
              </a:rPr>
              <a:t>и</a:t>
            </a:r>
            <a:r>
              <a:rPr lang="ru-RU" sz="2400" b="1" dirty="0">
                <a:latin typeface="Comic Sans MS" pitchFamily="66" charset="0"/>
              </a:rPr>
              <a:t> готовность оказать услугу тому, кто в ней </a:t>
            </a:r>
            <a:r>
              <a:rPr lang="ru-RU" sz="2400" b="1" dirty="0" smtClean="0">
                <a:latin typeface="Comic Sans MS" pitchFamily="66" charset="0"/>
              </a:rPr>
              <a:t>нуждается.  </a:t>
            </a:r>
            <a:r>
              <a:rPr lang="ru-RU" sz="2400" b="1" dirty="0">
                <a:latin typeface="Comic Sans MS" pitchFamily="66" charset="0"/>
              </a:rPr>
              <a:t>И</a:t>
            </a:r>
            <a:r>
              <a:rPr lang="ru-RU" sz="2400" b="1" dirty="0" smtClean="0">
                <a:latin typeface="Comic Sans MS" pitchFamily="66" charset="0"/>
              </a:rPr>
              <a:t>скусство </a:t>
            </a:r>
            <a:r>
              <a:rPr lang="ru-RU" sz="2400" b="1" dirty="0">
                <a:latin typeface="Comic Sans MS" pitchFamily="66" charset="0"/>
              </a:rPr>
              <a:t>вести себя в </a:t>
            </a:r>
            <a:r>
              <a:rPr lang="ru-RU" sz="2400" b="1" dirty="0" smtClean="0">
                <a:latin typeface="Comic Sans MS" pitchFamily="66" charset="0"/>
              </a:rPr>
              <a:t>обществе.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3474478"/>
            <a:ext cx="71287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u="sng" dirty="0">
                <a:solidFill>
                  <a:srgbClr val="C00000"/>
                </a:solidFill>
                <a:latin typeface="Comic Sans MS" pitchFamily="66" charset="0"/>
              </a:rPr>
              <a:t>Кто или что, </a:t>
            </a:r>
            <a:endParaRPr lang="ru-RU" sz="3000" u="sng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3000" u="sng" dirty="0" smtClean="0">
                <a:solidFill>
                  <a:srgbClr val="C00000"/>
                </a:solidFill>
                <a:latin typeface="Comic Sans MS" pitchFamily="66" charset="0"/>
              </a:rPr>
              <a:t>по-вашему</a:t>
            </a:r>
            <a:r>
              <a:rPr lang="ru-RU" sz="3000" u="sng" dirty="0">
                <a:solidFill>
                  <a:srgbClr val="C00000"/>
                </a:solidFill>
                <a:latin typeface="Comic Sans MS" pitchFamily="66" charset="0"/>
              </a:rPr>
              <a:t>, является главным в воспитании хороших манер?</a:t>
            </a:r>
            <a:endParaRPr lang="ru-RU" sz="3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1" y="4951806"/>
            <a:ext cx="73448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Родители. Ребенок – великий наблюдатель и подражатель – замечает любые мамины и папины поступки и слова, перенимает от них суждения и манеру поведения</a:t>
            </a:r>
            <a:r>
              <a:rPr lang="ru-RU" sz="2400" b="1" dirty="0" smtClean="0">
                <a:latin typeface="Comic Sans MS" pitchFamily="66" charset="0"/>
              </a:rPr>
              <a:t>.</a:t>
            </a:r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68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фоны для презентации с рамкой картинк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20" y="0"/>
            <a:ext cx="9504040" cy="694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684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u="sng" dirty="0">
                <a:solidFill>
                  <a:srgbClr val="C00000"/>
                </a:solidFill>
                <a:latin typeface="Comic Sans MS" pitchFamily="66" charset="0"/>
              </a:rPr>
              <a:t>С чего следует начинать воспитание культуры поведения?</a:t>
            </a:r>
            <a:endParaRPr lang="ru-RU" sz="3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04304"/>
            <a:ext cx="70922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Воспитание </a:t>
            </a:r>
            <a:r>
              <a:rPr lang="ru-RU" sz="2400" b="1" dirty="0">
                <a:latin typeface="Comic Sans MS" pitchFamily="66" charset="0"/>
              </a:rPr>
              <a:t>ребенка необходимо начинать с создания вежливой, доброй, терпимой, сочувственной и ласковой семейной атмосферы. И плюс к этому, учитывая возраст детей, начинать с создания духа игры, с приветливо – живой сказки. Именно игра и сказка должны стать добрыми помощниками в воспитании детей</a:t>
            </a:r>
            <a:r>
              <a:rPr lang="ru-RU" sz="2400" b="1" dirty="0" smtClean="0">
                <a:latin typeface="Comic Sans MS" pitchFamily="66" charset="0"/>
              </a:rPr>
              <a:t>.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121496"/>
            <a:ext cx="7236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u="sng" dirty="0">
                <a:solidFill>
                  <a:srgbClr val="C00000"/>
                </a:solidFill>
                <a:latin typeface="Comic Sans MS" pitchFamily="66" charset="0"/>
              </a:rPr>
              <a:t>Назовите эффективные методы воспитания культуры поведения?</a:t>
            </a:r>
            <a:endParaRPr lang="ru-RU" sz="3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137158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Comic Sans MS" pitchFamily="66" charset="0"/>
              </a:rPr>
              <a:t>Наше поведение, поступки, отношение друг к другу </a:t>
            </a:r>
            <a:r>
              <a:rPr lang="ru-RU" sz="2400" b="1" dirty="0">
                <a:latin typeface="Comic Sans MS" pitchFamily="66" charset="0"/>
              </a:rPr>
              <a:t>сильнее всяких нравоучительных бесед; в первую очередь – </a:t>
            </a:r>
            <a:r>
              <a:rPr lang="ru-RU" sz="2400" b="1" dirty="0">
                <a:solidFill>
                  <a:srgbClr val="7030A0"/>
                </a:solidFill>
                <a:latin typeface="Comic Sans MS" pitchFamily="66" charset="0"/>
              </a:rPr>
              <a:t>пример</a:t>
            </a:r>
            <a:r>
              <a:rPr lang="ru-RU" sz="2400" b="1" dirty="0">
                <a:latin typeface="Comic Sans MS" pitchFamily="66" charset="0"/>
              </a:rPr>
              <a:t>, затем</a:t>
            </a:r>
            <a:r>
              <a:rPr lang="ru-RU" sz="2400" b="1" dirty="0">
                <a:solidFill>
                  <a:srgbClr val="7030A0"/>
                </a:solidFill>
                <a:latin typeface="Comic Sans MS" pitchFamily="66" charset="0"/>
              </a:rPr>
              <a:t> показ </a:t>
            </a:r>
            <a:r>
              <a:rPr lang="ru-RU" sz="2400" b="1" dirty="0">
                <a:latin typeface="Comic Sans MS" pitchFamily="66" charset="0"/>
              </a:rPr>
              <a:t>с четким объяснением и </a:t>
            </a:r>
            <a:r>
              <a:rPr lang="ru-RU" sz="2400" b="1" dirty="0">
                <a:solidFill>
                  <a:srgbClr val="7030A0"/>
                </a:solidFill>
                <a:latin typeface="Comic Sans MS" pitchFamily="66" charset="0"/>
              </a:rPr>
              <a:t>организация упражнения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7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670</Words>
  <Application>Microsoft Office PowerPoint</Application>
  <PresentationFormat>Экран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Азбука вежливости или этикет на каждый день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Shumilka</dc:creator>
  <cp:lastModifiedBy>User</cp:lastModifiedBy>
  <cp:revision>46</cp:revision>
  <dcterms:created xsi:type="dcterms:W3CDTF">2017-04-01T06:45:25Z</dcterms:created>
  <dcterms:modified xsi:type="dcterms:W3CDTF">2017-04-01T18:09:11Z</dcterms:modified>
</cp:coreProperties>
</file>