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8;&#1057;&#1057;&#1051;&#1045;&#1044;&#1054;&#1042;&#1040;&#1058;&#1045;&#1051;&#1068;&#1057;&#1050;&#1048;&#1045;%20&#1088;&#1072;&#1073;&#1086;&#1090;&#1099;%202019-2020\&#1042;&#1086;&#1088;&#1086;&#1073;&#1100;&#1077;&#1074;&#1072;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8;&#1057;&#1057;&#1051;&#1045;&#1044;&#1054;&#1042;&#1040;&#1058;&#1045;&#1051;&#1068;&#1057;&#1050;&#1048;&#1045;%20&#1088;&#1072;&#1073;&#1086;&#1090;&#1099;%202019-2020\&#1042;&#1086;&#1088;&#1086;&#1073;&#1100;&#1077;&#1074;&#1072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047053740023391"/>
          <c:y val="4.699268757297069E-2"/>
          <c:w val="0.67241336691670139"/>
          <c:h val="0.5290555293828475"/>
        </c:manualLayout>
      </c:layout>
      <c:barChart>
        <c:barDir val="col"/>
        <c:grouping val="clustered"/>
        <c:ser>
          <c:idx val="0"/>
          <c:order val="0"/>
          <c:tx>
            <c:strRef>
              <c:f>Лист1!$C$4</c:f>
              <c:strCache>
                <c:ptCount val="1"/>
                <c:pt idx="0">
                  <c:v>знаком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Лист1!$B$5:$B$13</c:f>
              <c:strCache>
                <c:ptCount val="9"/>
                <c:pt idx="0">
                  <c:v>МЕТОД КАРТОЧЕК</c:v>
                </c:pt>
                <c:pt idx="1">
                  <c:v>МЕТОД ГРУППИРОВКИ ПО СМЫСЛУ</c:v>
                </c:pt>
                <c:pt idx="2">
                  <c:v>МЕТОД ИЗУЧЕНИЯ ОДНОКОРЕННЫХ СЛОВ</c:v>
                </c:pt>
                <c:pt idx="3">
                  <c:v>ПРОСЛУШИВАНИЕ СЛОВ</c:v>
                </c:pt>
                <c:pt idx="4">
                  <c:v>УЧИТЬ СЛОВА В КОНТЕКСТЕ</c:v>
                </c:pt>
                <c:pt idx="5">
                  <c:v>МНЕМОТЕХНИКИ</c:v>
                </c:pt>
                <c:pt idx="6">
                  <c:v>ЗАПОМИНАЛКИ</c:v>
                </c:pt>
                <c:pt idx="7">
                  <c:v>ПРОПИСЫВАНИЕ</c:v>
                </c:pt>
                <c:pt idx="8">
                  <c:v>КАРТЫ ПАМЯТИ</c:v>
                </c:pt>
              </c:strCache>
            </c:strRef>
          </c:cat>
          <c:val>
            <c:numRef>
              <c:f>Лист1!$C$5:$C$13</c:f>
              <c:numCache>
                <c:formatCode>General</c:formatCode>
                <c:ptCount val="9"/>
                <c:pt idx="0">
                  <c:v>13</c:v>
                </c:pt>
                <c:pt idx="1">
                  <c:v>12</c:v>
                </c:pt>
                <c:pt idx="2">
                  <c:v>5</c:v>
                </c:pt>
                <c:pt idx="3">
                  <c:v>13</c:v>
                </c:pt>
                <c:pt idx="4">
                  <c:v>15</c:v>
                </c:pt>
                <c:pt idx="5">
                  <c:v>1</c:v>
                </c:pt>
                <c:pt idx="6">
                  <c:v>13</c:v>
                </c:pt>
                <c:pt idx="7">
                  <c:v>21</c:v>
                </c:pt>
                <c:pt idx="8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Лист1!$D$4</c:f>
              <c:strCache>
                <c:ptCount val="1"/>
                <c:pt idx="0">
                  <c:v>использую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Лист1!$B$5:$B$13</c:f>
              <c:strCache>
                <c:ptCount val="9"/>
                <c:pt idx="0">
                  <c:v>МЕТОД КАРТОЧЕК</c:v>
                </c:pt>
                <c:pt idx="1">
                  <c:v>МЕТОД ГРУППИРОВКИ ПО СМЫСЛУ</c:v>
                </c:pt>
                <c:pt idx="2">
                  <c:v>МЕТОД ИЗУЧЕНИЯ ОДНОКОРЕННЫХ СЛОВ</c:v>
                </c:pt>
                <c:pt idx="3">
                  <c:v>ПРОСЛУШИВАНИЕ СЛОВ</c:v>
                </c:pt>
                <c:pt idx="4">
                  <c:v>УЧИТЬ СЛОВА В КОНТЕКСТЕ</c:v>
                </c:pt>
                <c:pt idx="5">
                  <c:v>МНЕМОТЕХНИКИ</c:v>
                </c:pt>
                <c:pt idx="6">
                  <c:v>ЗАПОМИНАЛКИ</c:v>
                </c:pt>
                <c:pt idx="7">
                  <c:v>ПРОПИСЫВАНИЕ</c:v>
                </c:pt>
                <c:pt idx="8">
                  <c:v>КАРТЫ ПАМЯТИ</c:v>
                </c:pt>
              </c:strCache>
            </c:strRef>
          </c:cat>
          <c:val>
            <c:numRef>
              <c:f>Лист1!$D$5:$D$13</c:f>
              <c:numCache>
                <c:formatCode>General</c:formatCode>
                <c:ptCount val="9"/>
                <c:pt idx="0">
                  <c:v>5</c:v>
                </c:pt>
                <c:pt idx="1">
                  <c:v>6</c:v>
                </c:pt>
                <c:pt idx="2">
                  <c:v>5</c:v>
                </c:pt>
                <c:pt idx="3">
                  <c:v>12</c:v>
                </c:pt>
                <c:pt idx="4">
                  <c:v>9</c:v>
                </c:pt>
                <c:pt idx="5">
                  <c:v>0</c:v>
                </c:pt>
                <c:pt idx="6">
                  <c:v>7</c:v>
                </c:pt>
                <c:pt idx="7">
                  <c:v>14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Лист1!$E$4</c:f>
              <c:strCache>
                <c:ptCount val="1"/>
                <c:pt idx="0">
                  <c:v>4 и 5 по ИЯ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Лист1!$B$5:$B$13</c:f>
              <c:strCache>
                <c:ptCount val="9"/>
                <c:pt idx="0">
                  <c:v>МЕТОД КАРТОЧЕК</c:v>
                </c:pt>
                <c:pt idx="1">
                  <c:v>МЕТОД ГРУППИРОВКИ ПО СМЫСЛУ</c:v>
                </c:pt>
                <c:pt idx="2">
                  <c:v>МЕТОД ИЗУЧЕНИЯ ОДНОКОРЕННЫХ СЛОВ</c:v>
                </c:pt>
                <c:pt idx="3">
                  <c:v>ПРОСЛУШИВАНИЕ СЛОВ</c:v>
                </c:pt>
                <c:pt idx="4">
                  <c:v>УЧИТЬ СЛОВА В КОНТЕКСТЕ</c:v>
                </c:pt>
                <c:pt idx="5">
                  <c:v>МНЕМОТЕХНИКИ</c:v>
                </c:pt>
                <c:pt idx="6">
                  <c:v>ЗАПОМИНАЛКИ</c:v>
                </c:pt>
                <c:pt idx="7">
                  <c:v>ПРОПИСЫВАНИЕ</c:v>
                </c:pt>
                <c:pt idx="8">
                  <c:v>КАРТЫ ПАМЯТИ</c:v>
                </c:pt>
              </c:strCache>
            </c:strRef>
          </c:cat>
          <c:val>
            <c:numRef>
              <c:f>Лист1!$E$5:$E$13</c:f>
              <c:numCache>
                <c:formatCode>General</c:formatCode>
                <c:ptCount val="9"/>
                <c:pt idx="0">
                  <c:v>5</c:v>
                </c:pt>
                <c:pt idx="1">
                  <c:v>1</c:v>
                </c:pt>
                <c:pt idx="2">
                  <c:v>4</c:v>
                </c:pt>
                <c:pt idx="3">
                  <c:v>10</c:v>
                </c:pt>
                <c:pt idx="4">
                  <c:v>6</c:v>
                </c:pt>
                <c:pt idx="5">
                  <c:v>0</c:v>
                </c:pt>
                <c:pt idx="6">
                  <c:v>4</c:v>
                </c:pt>
                <c:pt idx="7">
                  <c:v>13</c:v>
                </c:pt>
                <c:pt idx="8">
                  <c:v>0</c:v>
                </c:pt>
              </c:numCache>
            </c:numRef>
          </c:val>
        </c:ser>
        <c:axId val="165849344"/>
        <c:axId val="166130432"/>
      </c:barChart>
      <c:catAx>
        <c:axId val="16584934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130432"/>
        <c:crosses val="autoZero"/>
        <c:auto val="1"/>
        <c:lblAlgn val="ctr"/>
        <c:lblOffset val="100"/>
      </c:catAx>
      <c:valAx>
        <c:axId val="166130432"/>
        <c:scaling>
          <c:orientation val="minMax"/>
        </c:scaling>
        <c:axPos val="l"/>
        <c:majorGridlines/>
        <c:numFmt formatCode="General" sourceLinked="1"/>
        <c:tickLblPos val="nextTo"/>
        <c:crossAx val="165849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54602266414865"/>
          <c:y val="0.22821959176253143"/>
          <c:w val="0.19545397733585157"/>
          <c:h val="0.38424423801395807"/>
        </c:manualLayout>
      </c:layout>
      <c:txPr>
        <a:bodyPr/>
        <a:lstStyle/>
        <a:p>
          <a:pPr>
            <a:defRPr sz="1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Лист1!$C$47</c:f>
              <c:strCache>
                <c:ptCount val="1"/>
                <c:pt idx="0">
                  <c:v>эффективность, %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Лист1!$B$48:$B$54</c:f>
              <c:strCache>
                <c:ptCount val="7"/>
                <c:pt idx="0">
                  <c:v>МЕТОД КАРТОЧЕК</c:v>
                </c:pt>
                <c:pt idx="1">
                  <c:v>МЕТОД ГРУППИРОВКИ ПО СМЫСЛУ</c:v>
                </c:pt>
                <c:pt idx="2">
                  <c:v>МЕТОД ИЗУЧЕНИЯ ОДНОКОРЕННЫХ СЛОВ</c:v>
                </c:pt>
                <c:pt idx="3">
                  <c:v>ПРОСЛУШИВАНИЕ СЛОВ</c:v>
                </c:pt>
                <c:pt idx="4">
                  <c:v>УЧИТЬ СЛОВА В КОНТЕКСТЕ</c:v>
                </c:pt>
                <c:pt idx="5">
                  <c:v>ЗАПОМИНАЛКИ</c:v>
                </c:pt>
                <c:pt idx="6">
                  <c:v>ПРОПИСЫВАНИЕ</c:v>
                </c:pt>
              </c:strCache>
            </c:strRef>
          </c:cat>
          <c:val>
            <c:numRef>
              <c:f>Лист1!$C$48:$C$54</c:f>
              <c:numCache>
                <c:formatCode>General</c:formatCode>
                <c:ptCount val="7"/>
                <c:pt idx="0">
                  <c:v>100</c:v>
                </c:pt>
                <c:pt idx="1">
                  <c:v>50</c:v>
                </c:pt>
                <c:pt idx="2">
                  <c:v>90</c:v>
                </c:pt>
                <c:pt idx="3">
                  <c:v>88</c:v>
                </c:pt>
                <c:pt idx="4">
                  <c:v>78</c:v>
                </c:pt>
                <c:pt idx="5">
                  <c:v>74</c:v>
                </c:pt>
                <c:pt idx="6">
                  <c:v>90</c:v>
                </c:pt>
              </c:numCache>
            </c:numRef>
          </c:val>
        </c:ser>
        <c:shape val="cylinder"/>
        <c:axId val="166353152"/>
        <c:axId val="166363904"/>
        <c:axId val="0"/>
      </c:bar3DChart>
      <c:catAx>
        <c:axId val="16635315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363904"/>
        <c:crosses val="autoZero"/>
        <c:auto val="1"/>
        <c:lblAlgn val="ctr"/>
        <c:lblOffset val="100"/>
      </c:catAx>
      <c:valAx>
        <c:axId val="166363904"/>
        <c:scaling>
          <c:orientation val="minMax"/>
        </c:scaling>
        <c:axPos val="l"/>
        <c:majorGridlines/>
        <c:numFmt formatCode="General" sourceLinked="1"/>
        <c:tickLblPos val="nextTo"/>
        <c:crossAx val="1663531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esktop\1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302433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Сравнительный анализ 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методов и приемов запоминания слов 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английском и немецком 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(как втором иностранном)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языках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23928" y="4509120"/>
            <a:ext cx="4248472" cy="1512168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Воробьева Варвара,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СОШ № 5,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.Саяногорск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esktop\1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548680"/>
            <a:ext cx="8064896" cy="576064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выявление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действенных и эффективных приемов и методов для запоминания лексики немецкого языка на базе английского.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адачи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проанализировать методы и приемы запоминания иностранных слов вообще;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определить те методы и приемы, которые наиболее подходят для запоминания немецкой лексики при изучении немецкого языка как второго иностранного на базе английского;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определить эффективность методов и приемов для запоминания немецкой лексики.</a:t>
            </a:r>
          </a:p>
          <a:p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Гипотеза: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предположим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использование разнообразных методов и приемов изучения лексики английского языка помогают освоить лексику немецкого языка быстрее и эффективнее. </a:t>
            </a:r>
          </a:p>
          <a:p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имеющихся информационных источников о методах и приемах изучения лексики английского языка;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наиболее известных и распространенных методов и приемов изучения лексики английского языка на возможность их применения при изучении немецкого языка;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анкетирование и анализ анкетирования;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уровня запоминания немецких слов с использованием различных приемов и методов и без их использования. </a:t>
            </a:r>
          </a:p>
          <a:p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Объектом исследования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является лексика немецкого языка,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предметом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методы и приемы для ее запоминания.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esktop\1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755576" y="188640"/>
            <a:ext cx="7704856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и приемы запоминания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английских и немецких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504" y="764704"/>
          <a:ext cx="8928992" cy="5830062"/>
        </p:xfrm>
        <a:graphic>
          <a:graphicData uri="http://schemas.openxmlformats.org/drawingml/2006/table">
            <a:tbl>
              <a:tblPr/>
              <a:tblGrid>
                <a:gridCol w="3408404"/>
                <a:gridCol w="5520588"/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Описание, пример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4388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Карточки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одной  стороне карточки пишется слово по-немецки, а на  другой – по-русски.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4388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Группировка 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смыслу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«красивый»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«</a:t>
                      </a:r>
                      <a:r>
                        <a:rPr lang="ru-RU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schö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», синонимы к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нему -«</a:t>
                      </a:r>
                      <a:r>
                        <a:rPr lang="ru-RU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hübsch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», «</a:t>
                      </a:r>
                      <a:r>
                        <a:rPr lang="ru-RU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lieblich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», «</a:t>
                      </a:r>
                      <a:r>
                        <a:rPr lang="ru-RU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wunderschön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», антонимы: «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r>
                        <a:rPr lang="ru-RU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ä</a:t>
                      </a:r>
                      <a:r>
                        <a:rPr lang="de-DE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sslich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», «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garstig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», «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missgestaltet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4481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Изучение 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однокоренных слов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0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глаголом «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fahren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 легко запомнить однокоренные «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die Fahrt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 - поездка, «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der Fahrer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 - водитель.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4388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Прослушивание слов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использование данного метода не имеет ограничений среди языков, так как прослушивать можно любой язык.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6583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 слова в контексте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schwer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- тяжелый, трудный, можно запомнить такие словосочетания с этим именем прилагательным: «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ein schwerer Koffer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- тяжёлый чемодан, «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der schwere Charakter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- тяжёлый характер.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5125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Мнемотехника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глагол «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wollen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“ (хотеть, желать) – Волен желать что угодно. 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ее помощью легко запомнить значение глагола «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wollen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».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908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Запоминалки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 люблю гулять – «</a:t>
                      </a:r>
                      <a:r>
                        <a:rPr lang="ru-RU" sz="140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</a:t>
                      </a:r>
                      <a:r>
                        <a:rPr lang="ru-RU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walk</a:t>
                      </a:r>
                      <a:r>
                        <a:rPr lang="ru-RU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Говорил волчице волк.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Можем вместе побродить,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луну — на </a:t>
                      </a:r>
                      <a:r>
                        <a:rPr lang="ru-RU" sz="140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moon</a:t>
                      </a:r>
                      <a:r>
                        <a:rPr lang="ru-RU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повыть</a:t>
                      </a:r>
                      <a:r>
                        <a:rPr lang="de-DE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endParaRPr lang="ru-RU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470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Прописывание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Необходимо записывать новую лексику снова и снова.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470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Сочинение 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Ein 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kleines </a:t>
                      </a:r>
                      <a:r>
                        <a:rPr lang="de-DE" sz="1400" i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Tier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wohnt in einem </a:t>
                      </a:r>
                      <a:r>
                        <a:rPr lang="de-DE" sz="1400" i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märchenhaften Wald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Das Tier ist ein </a:t>
                      </a:r>
                      <a:r>
                        <a:rPr lang="de-DE" sz="1400" i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junger Hase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Der mag oft in einer kleinen und schönen Stadt </a:t>
                      </a:r>
                      <a:r>
                        <a:rPr lang="de-DE" sz="1400" i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spazieren gehen</a:t>
                      </a: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2470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«Гармошка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Пишем 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столбик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иностранные. Записанное отделяем 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вертикальной чертой и рядом в столбик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пишем 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перевод. По проведенной линии лист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сгибаем, 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 справа от слов на русском языке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пишем эту 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лексику по памяти на иностранном.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esktop\1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755576" y="188640"/>
            <a:ext cx="77048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Результативность применения методов и приемов запоминания английских и немецких слов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9" y="908720"/>
            <a:ext cx="7848872" cy="53285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 algn="ctr"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усвоения лексики немецкого языка учащимися в группах с применением методов и приемов и без применения таковых</a:t>
            </a:r>
          </a:p>
          <a:p>
            <a:pPr marL="457200" indent="-457200" algn="ctr"/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усвоения лексики по теме «</a:t>
            </a:r>
            <a:r>
              <a:rPr lang="de-DE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Mein Zuhause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Мой дом») (6 класс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algn="ctr"/>
            <a:endParaRPr lang="ru-RU" sz="20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endParaRPr lang="ru-RU" sz="20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ctr"/>
            <a:endParaRPr lang="ru-RU" sz="20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3212976"/>
          <a:ext cx="7776864" cy="2232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  <a:gridCol w="1296144"/>
                <a:gridCol w="1296144"/>
                <a:gridCol w="1296144"/>
                <a:gridCol w="1296144"/>
              </a:tblGrid>
              <a:tr h="744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% качества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40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71,4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40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8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esktop\1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755576" y="548680"/>
            <a:ext cx="77048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Результативность применения методов и приемов запоминания английских и немецких слов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1412776"/>
            <a:ext cx="8928992" cy="44644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Выявление наиболее эффективных приемов при изучении лексики немецкого языка</a:t>
            </a:r>
          </a:p>
          <a:p>
            <a:pPr marL="457200" indent="-457200" algn="just"/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Диаграмма 1. Анкетирование учащихся       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Диаграмма 2. Эффективность методов </a:t>
            </a:r>
          </a:p>
          <a:p>
            <a:pPr marL="457200" indent="-457200" algn="just"/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7И класса                                                                          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запоминания иностранных слов</a:t>
            </a:r>
            <a:endParaRPr lang="ru-RU" sz="14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323528" y="2420888"/>
          <a:ext cx="432048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932040" y="2636912"/>
          <a:ext cx="388843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esktop\1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755576" y="548680"/>
            <a:ext cx="77048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Результативность применения методов и приемов запоминания английских и немецких слов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1700808"/>
            <a:ext cx="9144000" cy="4752528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Применение различных методов запоминания лексики в различных группах</a:t>
            </a:r>
          </a:p>
          <a:p>
            <a:pPr marL="457200" indent="-457200" algn="ct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Результаты усвоения лексики по теме «</a:t>
            </a:r>
            <a:r>
              <a:rPr lang="de-DE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Tiere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(«Животные») (5классы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algn="ctr"/>
            <a:endParaRPr lang="ru-RU" sz="20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7504" y="3068960"/>
          <a:ext cx="8928990" cy="3228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800200"/>
                <a:gridCol w="1090406"/>
                <a:gridCol w="1275570"/>
                <a:gridCol w="1275570"/>
                <a:gridCol w="1275570"/>
                <a:gridCol w="1275570"/>
              </a:tblGrid>
              <a:tr h="56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Применяемый метод/прием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% качества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6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5А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 карточек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73,3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6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5Б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Мнемотехника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71,4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6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5В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 знакомые методы; свой с каждым новым словом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85,7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6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5Г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Гармошка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esktop\1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1907704" y="836712"/>
            <a:ext cx="5688632" cy="5112568"/>
          </a:xfrm>
          <a:prstGeom prst="roundRect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Пособие для изучающих немецкий язык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качестве второго иностранного</a:t>
            </a:r>
          </a:p>
        </p:txBody>
      </p:sp>
      <p:pic>
        <p:nvPicPr>
          <p:cNvPr id="8" name="Picture 36" descr="D: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700808"/>
            <a:ext cx="3096344" cy="41317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648</Words>
  <Application>Microsoft Office PowerPoint</Application>
  <PresentationFormat>Экран (4:3)</PresentationFormat>
  <Paragraphs>112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Сравнительный анализ  методов и приемов запоминания слов  в английском и немецком  (как втором иностранном) языках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Сравнительный анализ  методов и приемов запоминания слов  в английском и немецком  (как втором иностранном) языках</dc:title>
  <dc:creator>User</dc:creator>
  <cp:lastModifiedBy>RePack by SPecialiST</cp:lastModifiedBy>
  <cp:revision>4</cp:revision>
  <dcterms:created xsi:type="dcterms:W3CDTF">2021-02-07T06:05:59Z</dcterms:created>
  <dcterms:modified xsi:type="dcterms:W3CDTF">2021-02-07T06:41:41Z</dcterms:modified>
</cp:coreProperties>
</file>