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xlsx" ContentType="application/vnd.openxmlformats-officedocument.spreadsheetml.sheet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sldIdLst>
    <p:sldId id="256" r:id="rId2"/>
    <p:sldId id="257" r:id="rId3"/>
    <p:sldId id="264" r:id="rId4"/>
    <p:sldId id="265" r:id="rId5"/>
    <p:sldId id="259" r:id="rId6"/>
    <p:sldId id="260" r:id="rId7"/>
    <p:sldId id="263" r:id="rId8"/>
    <p:sldId id="266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33" d="100"/>
          <a:sy n="33" d="100"/>
        </p:scale>
        <p:origin x="-972" y="-47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style val="10"/>
  <c:chart>
    <c:title>
      <c:layout/>
    </c:title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Начало года</c:v>
                </c:pt>
              </c:strCache>
            </c:strRef>
          </c:tx>
          <c:cat>
            <c:strRef>
              <c:f>Лист1!$A$2</c:f>
              <c:strCache>
                <c:ptCount val="1"/>
                <c:pt idx="0">
                  <c:v>Низкий</c:v>
                </c:pt>
              </c:strCache>
            </c:strRef>
          </c:cat>
          <c:val>
            <c:numRef>
              <c:f>Лист1!$B$2</c:f>
              <c:numCache>
                <c:formatCode>0%</c:formatCode>
                <c:ptCount val="1"/>
                <c:pt idx="0">
                  <c:v>0.75000000000000056</c:v>
                </c:pt>
              </c:numCache>
            </c:numRef>
          </c:val>
        </c:ser>
        <c:firstSliceAng val="0"/>
      </c:pieChart>
    </c:plotArea>
    <c:legend>
      <c:legendPos val="r"/>
      <c:layout/>
    </c:legend>
    <c:plotVisOnly val="1"/>
    <c:dispBlanksAs val="zero"/>
  </c:chart>
  <c:spPr>
    <a:solidFill>
      <a:schemeClr val="lt1"/>
    </a:solidFill>
    <a:ln w="25400" cap="flat" cmpd="sng" algn="ctr">
      <a:solidFill>
        <a:schemeClr val="accent4"/>
      </a:solidFill>
      <a:prstDash val="solid"/>
    </a:ln>
    <a:effectLst/>
  </c:spPr>
  <c:txPr>
    <a:bodyPr/>
    <a:lstStyle/>
    <a:p>
      <a:pPr>
        <a:defRPr>
          <a:solidFill>
            <a:schemeClr val="dk1"/>
          </a:solidFill>
          <a:latin typeface="+mn-lt"/>
          <a:ea typeface="+mn-ea"/>
          <a:cs typeface="+mn-cs"/>
        </a:defRPr>
      </a:pPr>
      <a:endParaRPr lang="ru-RU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style val="10"/>
  <c:chart>
    <c:title>
      <c:layout/>
    </c:title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Конец года</c:v>
                </c:pt>
              </c:strCache>
            </c:strRef>
          </c:tx>
          <c:cat>
            <c:strRef>
              <c:f>Лист1!$A$2:$A$3</c:f>
              <c:strCache>
                <c:ptCount val="2"/>
                <c:pt idx="0">
                  <c:v>Высокий</c:v>
                </c:pt>
                <c:pt idx="1">
                  <c:v>Средний</c:v>
                </c:pt>
              </c:strCache>
            </c:strRef>
          </c:cat>
          <c:val>
            <c:numRef>
              <c:f>Лист1!$B$2:$B$3</c:f>
              <c:numCache>
                <c:formatCode>0%</c:formatCode>
                <c:ptCount val="2"/>
                <c:pt idx="0">
                  <c:v>0.36000000000000026</c:v>
                </c:pt>
                <c:pt idx="1">
                  <c:v>3.0000000000000002E-2</c:v>
                </c:pt>
              </c:numCache>
            </c:numRef>
          </c:val>
        </c:ser>
        <c:firstSliceAng val="0"/>
      </c:pieChart>
    </c:plotArea>
    <c:legend>
      <c:legendPos val="r"/>
      <c:layout/>
    </c:legend>
    <c:plotVisOnly val="1"/>
    <c:dispBlanksAs val="zero"/>
  </c:chart>
  <c:spPr>
    <a:solidFill>
      <a:schemeClr val="lt1"/>
    </a:solidFill>
    <a:ln w="25400" cap="flat" cmpd="sng" algn="ctr">
      <a:solidFill>
        <a:schemeClr val="accent1"/>
      </a:solidFill>
      <a:prstDash val="solid"/>
    </a:ln>
    <a:effectLst/>
  </c:spPr>
  <c:txPr>
    <a:bodyPr/>
    <a:lstStyle/>
    <a:p>
      <a:pPr>
        <a:defRPr>
          <a:solidFill>
            <a:schemeClr val="dk1"/>
          </a:solidFill>
          <a:latin typeface="+mn-lt"/>
          <a:ea typeface="+mn-ea"/>
          <a:cs typeface="+mn-cs"/>
        </a:defRPr>
      </a:pPr>
      <a:endParaRPr lang="ru-RU"/>
    </a:p>
  </c:txPr>
  <c:externalData r:id="rId1"/>
</c:chartSpac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15.04.2018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Объект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15.04.2018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15.04.2018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Объект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15.04.2018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Объект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15.04.2018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15.04.2018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15.04.2018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Объект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15.04.2018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15.04.2018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714356"/>
            <a:ext cx="7772400" cy="5572164"/>
          </a:xfrm>
        </p:spPr>
        <p:txBody>
          <a:bodyPr>
            <a:noAutofit/>
          </a:bodyPr>
          <a:lstStyle/>
          <a:p>
            <a:pPr algn="ctr"/>
            <a:r>
              <a:rPr lang="ru-RU" sz="32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Кружок</a:t>
            </a:r>
            <a:br>
              <a:rPr lang="ru-RU" sz="32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</a:br>
            <a:r>
              <a:rPr lang="ru-RU" sz="32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по художественно-творческой деятельности </a:t>
            </a:r>
            <a:r>
              <a:rPr lang="ru-RU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/>
            </a:r>
            <a:br>
              <a:rPr lang="ru-RU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</a:br>
            <a:r>
              <a:rPr lang="ru-RU" sz="4400" b="1" i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«Занимательная лепка»</a:t>
            </a:r>
            <a:endParaRPr lang="ru-RU" sz="4400" b="1" i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3" name="Заголовок 1"/>
          <p:cNvSpPr txBox="1">
            <a:spLocks/>
          </p:cNvSpPr>
          <p:nvPr/>
        </p:nvSpPr>
        <p:spPr>
          <a:xfrm>
            <a:off x="2857488" y="4214818"/>
            <a:ext cx="5753112" cy="1500198"/>
          </a:xfrm>
          <a:prstGeom prst="rect">
            <a:avLst/>
          </a:prstGeom>
        </p:spPr>
        <p:txBody>
          <a:bodyPr vert="horz" anchor="t">
            <a:no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u="none" strike="noStrike" kern="1200" cap="all" spc="0" normalizeH="0" baseline="0" noProof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reflection blurRad="12700" stA="28000" endPos="45000" dist="1000" dir="5400000" sy="-100000" algn="bl" rotWithShape="0"/>
                </a:effectLst>
                <a:uLnTx/>
                <a:uFillTx/>
                <a:latin typeface="+mj-lt"/>
                <a:ea typeface="+mj-ea"/>
                <a:cs typeface="+mj-cs"/>
              </a:rPr>
              <a:t>Воспитатель:Коряковская</a:t>
            </a:r>
            <a:r>
              <a:rPr kumimoji="0" lang="ru-RU" sz="3200" u="none" strike="noStrike" kern="1200" cap="all" spc="0" normalizeH="0" noProof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reflection blurRad="12700" stA="28000" endPos="45000" dist="1000" dir="5400000" sy="-100000" algn="bl" rotWithShape="0"/>
                </a:effectLst>
                <a:uLnTx/>
                <a:uFillTx/>
                <a:latin typeface="+mj-lt"/>
                <a:ea typeface="+mj-ea"/>
                <a:cs typeface="+mj-cs"/>
              </a:rPr>
              <a:t> Ирина Витальевна</a:t>
            </a:r>
            <a:r>
              <a:rPr lang="ru-RU" sz="32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reflection blurRad="12700" stA="28000" endPos="45000" dist="1000" dir="5400000" sy="-100000" algn="bl" rotWithShape="0"/>
                </a:effectLst>
                <a:latin typeface="+mj-lt"/>
                <a:ea typeface="+mj-ea"/>
                <a:cs typeface="+mj-cs"/>
              </a:rPr>
              <a:t>.</a:t>
            </a:r>
            <a:endParaRPr kumimoji="0" lang="ru-RU" sz="3200" u="none" strike="noStrike" kern="1200" cap="all" spc="0" normalizeH="0" baseline="0" noProof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7030A0"/>
              </a:solidFill>
              <a:effectLst>
                <a:reflection blurRad="12700" stA="28000" endPos="45000" dist="1000" dir="5400000" sy="-100000" algn="bl" rotWithShape="0"/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ransition advClick="0" advTm="2000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6600" b="1" i="1" dirty="0" smtClean="0">
                <a:ln w="18415" cmpd="sng">
                  <a:solidFill>
                    <a:srgbClr val="FFFFFF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Цели и задачи кружка:</a:t>
            </a:r>
            <a:endParaRPr lang="ru-RU" sz="6600" b="1" i="1" dirty="0">
              <a:ln w="18415" cmpd="sng">
                <a:solidFill>
                  <a:srgbClr val="FFFFFF"/>
                </a:solidFill>
                <a:prstDash val="solid"/>
              </a:ln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988840"/>
            <a:ext cx="8229600" cy="4680520"/>
          </a:xfr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normAutofit fontScale="85000" lnSpcReduction="20000"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457200" indent="-457200">
              <a:buFont typeface="+mj-lt"/>
              <a:buAutoNum type="arabicPeriod"/>
            </a:pPr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Учить </a:t>
            </a:r>
            <a:r>
              <a:rPr lang="ru-RU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детей создавать картины с помощью пластилина в </a:t>
            </a:r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технике </a:t>
            </a:r>
            <a:r>
              <a:rPr lang="ru-RU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пластилинография</a:t>
            </a:r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.</a:t>
            </a:r>
          </a:p>
          <a:p>
            <a:pPr marL="457200" indent="-457200">
              <a:buFont typeface="+mj-lt"/>
              <a:buAutoNum type="arabicPeriod"/>
            </a:pPr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Учить </a:t>
            </a:r>
            <a:r>
              <a:rPr lang="ru-RU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отрывать маленькие кусочки пластилина и размазывать их по поверхности </a:t>
            </a:r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бумаги.</a:t>
            </a:r>
          </a:p>
          <a:p>
            <a:pPr marL="457200" indent="-457200">
              <a:buFont typeface="+mj-lt"/>
              <a:buAutoNum type="arabicPeriod"/>
            </a:pPr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Учить </a:t>
            </a:r>
            <a:r>
              <a:rPr lang="ru-RU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раскатывать «валик» и «шар» между двумя пальцами (большим и указательным).</a:t>
            </a:r>
          </a:p>
          <a:p>
            <a:pPr marL="457200" indent="-457200">
              <a:buFont typeface="+mj-lt"/>
              <a:buAutoNum type="arabicPeriod"/>
            </a:pPr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Работать </a:t>
            </a:r>
            <a:r>
              <a:rPr lang="ru-RU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над развитием зрительного внимания, проходя по контуру предмета и вдоль него.</a:t>
            </a:r>
          </a:p>
          <a:p>
            <a:pPr marL="457200" indent="-457200">
              <a:buFont typeface="+mj-lt"/>
              <a:buAutoNum type="arabicPeriod"/>
            </a:pPr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Развивать </a:t>
            </a:r>
            <a:r>
              <a:rPr lang="ru-RU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воображение путем дорисовки и использования приема «оживления».</a:t>
            </a:r>
          </a:p>
          <a:p>
            <a:pPr marL="457200" indent="-457200">
              <a:buFont typeface="+mj-lt"/>
              <a:buAutoNum type="arabicPeriod"/>
            </a:pPr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Развивать </a:t>
            </a:r>
            <a:r>
              <a:rPr lang="ru-RU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творческие способности детей.</a:t>
            </a:r>
          </a:p>
          <a:p>
            <a:pPr marL="457200" indent="-457200">
              <a:buFont typeface="+mj-lt"/>
              <a:buAutoNum type="arabicPeriod"/>
            </a:pPr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Развивать </a:t>
            </a:r>
            <a:r>
              <a:rPr lang="ru-RU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у детей мелкую моторику пальцев. </a:t>
            </a:r>
          </a:p>
          <a:p>
            <a:pPr marL="0" indent="0">
              <a:buNone/>
            </a:pPr>
            <a:endParaRPr lang="ru-RU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571480"/>
            <a:ext cx="8634442" cy="857256"/>
          </a:xfrm>
        </p:spPr>
        <p:txBody>
          <a:bodyPr>
            <a:normAutofit fontScale="90000"/>
          </a:bodyPr>
          <a:lstStyle/>
          <a:p>
            <a:r>
              <a:rPr lang="ru-RU" b="1" i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Использование приёмов работы с пластилином на занятиях.</a:t>
            </a:r>
            <a:endParaRPr lang="ru-RU" b="1" i="1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63000"/>
                      <a:sat val="105000"/>
                    </a:schemeClr>
                  </a:gs>
                  <a:gs pos="90000">
                    <a:schemeClr val="accent1">
                      <a:shade val="50000"/>
                      <a:satMod val="100000"/>
                    </a:schemeClr>
                  </a:gs>
                </a:gsLst>
                <a:lin ang="5400000"/>
              </a:gra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3528" y="1554162"/>
            <a:ext cx="8496944" cy="5115198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Придавливание</a:t>
            </a:r>
          </a:p>
          <a:p>
            <a:r>
              <a:rPr lang="ru-RU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Примазывание</a:t>
            </a:r>
            <a:endParaRPr lang="ru-RU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Разглаживание</a:t>
            </a:r>
          </a:p>
          <a:p>
            <a:r>
              <a:rPr lang="ru-RU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Налепы</a:t>
            </a:r>
            <a:endParaRPr lang="ru-RU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779912" y="2780928"/>
            <a:ext cx="4968552" cy="372084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1" i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Польза работы с пластилином</a:t>
            </a:r>
            <a:r>
              <a:rPr lang="ru-RU" b="1" i="1" dirty="0" smtClean="0"/>
              <a:t>.</a:t>
            </a:r>
            <a:endParaRPr lang="ru-RU" b="1" i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72067" y="2060848"/>
            <a:ext cx="7408333" cy="4464495"/>
          </a:xfrm>
        </p:spPr>
        <p:txBody>
          <a:bodyPr>
            <a:normAutofit fontScale="85000" lnSpcReduction="20000"/>
          </a:bodyPr>
          <a:lstStyle/>
          <a:p>
            <a:r>
              <a:rPr lang="ru-RU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Рисование пластилином увлекательное и полезное занятие. Увлекательное, так как это позволяет сделать картину более рельефной, а, следовательно, более живой. А полезное – так как дает детским пальчикам хорошую мышечную тренировку, что хорошо развивает мелкую моторику рук, готовя к школьным нагрузкам.</a:t>
            </a:r>
          </a:p>
          <a:p>
            <a:r>
              <a:rPr lang="ru-RU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Главное при работе с пластилином не переоценить силы детей, а дать им доступные и интересные задания.</a:t>
            </a:r>
            <a:endParaRPr lang="ru-RU" dirty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564955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490" y="620688"/>
            <a:ext cx="7024744" cy="2016224"/>
          </a:xfrm>
        </p:spPr>
        <p:txBody>
          <a:bodyPr>
            <a:noAutofit/>
          </a:bodyPr>
          <a:lstStyle/>
          <a:p>
            <a:pPr algn="ctr"/>
            <a:r>
              <a:rPr lang="ru-RU" b="1" i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Результат  освоения художественно-творческих умений и навыков группа №7 «Росинка»</a:t>
            </a:r>
            <a:endParaRPr lang="ru-RU" b="1" i="1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63000"/>
                      <a:sat val="105000"/>
                    </a:schemeClr>
                  </a:gs>
                  <a:gs pos="90000">
                    <a:schemeClr val="accent1">
                      <a:shade val="50000"/>
                      <a:satMod val="100000"/>
                    </a:schemeClr>
                  </a:gs>
                </a:gsLst>
                <a:lin ang="5400000"/>
              </a:gra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</a:endParaRPr>
          </a:p>
        </p:txBody>
      </p:sp>
      <p:graphicFrame>
        <p:nvGraphicFramePr>
          <p:cNvPr id="5" name="Диаграмма 4"/>
          <p:cNvGraphicFramePr/>
          <p:nvPr>
            <p:extLst>
              <p:ext uri="{D42A27DB-BD31-4B8C-83A1-F6EECF244321}">
                <p14:modId xmlns:p14="http://schemas.microsoft.com/office/powerpoint/2010/main" xmlns="" val="3149963652"/>
              </p:ext>
            </p:extLst>
          </p:nvPr>
        </p:nvGraphicFramePr>
        <p:xfrm>
          <a:off x="971600" y="2996952"/>
          <a:ext cx="3096344" cy="29523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6" name="Диаграмма 5"/>
          <p:cNvGraphicFramePr/>
          <p:nvPr>
            <p:extLst>
              <p:ext uri="{D42A27DB-BD31-4B8C-83A1-F6EECF244321}">
                <p14:modId xmlns:p14="http://schemas.microsoft.com/office/powerpoint/2010/main" xmlns="" val="1301792219"/>
              </p:ext>
            </p:extLst>
          </p:nvPr>
        </p:nvGraphicFramePr>
        <p:xfrm>
          <a:off x="4788024" y="2924944"/>
          <a:ext cx="3192016" cy="29681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 descr="I:\и.в\Лепка, пальчиковая гимнастика, литературный вечер\IMG_093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5536" y="116632"/>
            <a:ext cx="2531685" cy="363549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101" name="Picture 5" descr="I:\и.в\Лепка, пальчиковая гимнастика, литературный вечер\IMG_087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21241121">
            <a:off x="501950" y="3573016"/>
            <a:ext cx="4158174" cy="293656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I:\и.в\Лепка, пальчиковая гимнастика, литературный вечер\IMG_0904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084168" y="2780928"/>
            <a:ext cx="2813298" cy="384859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I:\и.в\Лепка, пальчиковая гимнастика, литературный вечер\IMG_0886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287459">
            <a:off x="4291264" y="290075"/>
            <a:ext cx="4484523" cy="310133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 descr="I:\и.в\100NIKON\DSCN020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750195">
            <a:off x="5588000" y="4156720"/>
            <a:ext cx="3226763" cy="241818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Picture 5" descr="I:\и.в\100NIKON\DSCN024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9552" y="2924944"/>
            <a:ext cx="4419940" cy="331236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I:\и.в\100NIKON\DSCN0235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067944" y="354329"/>
            <a:ext cx="4323854" cy="324036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79" name="Picture 7" descr="I:\и.в\100NIKON\DSCN0188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588167">
            <a:off x="683568" y="322962"/>
            <a:ext cx="2952328" cy="221251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85984" y="5214950"/>
            <a:ext cx="500066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dirty="0" smtClean="0"/>
              <a:t>…КОНЕЦ</a:t>
            </a:r>
            <a:endParaRPr lang="ru-RU" dirty="0"/>
          </a:p>
        </p:txBody>
      </p:sp>
      <p:pic>
        <p:nvPicPr>
          <p:cNvPr id="1026" name="Picture 2" descr="C:\Users\Ирина\Desktop\45aef593e56fc3b79965604098259e7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348" y="642918"/>
            <a:ext cx="7786742" cy="450059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190</TotalTime>
  <Words>188</Words>
  <Application>Microsoft Office PowerPoint</Application>
  <PresentationFormat>Экран (4:3)</PresentationFormat>
  <Paragraphs>22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Трек</vt:lpstr>
      <vt:lpstr>Кружок  по художественно-творческой деятельности  «Занимательная лепка»</vt:lpstr>
      <vt:lpstr>Цели и задачи кружка:</vt:lpstr>
      <vt:lpstr>Использование приёмов работы с пластилином на занятиях.</vt:lpstr>
      <vt:lpstr>Польза работы с пластилином.</vt:lpstr>
      <vt:lpstr>Результат  освоения художественно-творческих умений и навыков группа №7 «Росинка»</vt:lpstr>
      <vt:lpstr>Слайд 6</vt:lpstr>
      <vt:lpstr>Слайд 7</vt:lpstr>
      <vt:lpstr>Слайд 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Кружок по художественно-творческой деятельности «ВООБРАЗИЛИЯ»</dc:title>
  <dc:creator>Анка</dc:creator>
  <cp:lastModifiedBy>Ирина</cp:lastModifiedBy>
  <cp:revision>26</cp:revision>
  <dcterms:created xsi:type="dcterms:W3CDTF">2014-05-25T17:21:59Z</dcterms:created>
  <dcterms:modified xsi:type="dcterms:W3CDTF">2018-04-15T18:22:28Z</dcterms:modified>
</cp:coreProperties>
</file>