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0" r:id="rId4"/>
    <p:sldId id="279" r:id="rId5"/>
    <p:sldId id="258" r:id="rId6"/>
    <p:sldId id="259" r:id="rId7"/>
    <p:sldId id="272" r:id="rId8"/>
    <p:sldId id="273" r:id="rId9"/>
    <p:sldId id="280" r:id="rId10"/>
    <p:sldId id="281" r:id="rId11"/>
    <p:sldId id="282" r:id="rId12"/>
    <p:sldId id="28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>
        <p:scale>
          <a:sx n="82" d="100"/>
          <a:sy n="82" d="100"/>
        </p:scale>
        <p:origin x="-103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229C6-609E-48C4-A506-BF8E73947DD4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0AE8B-5438-404A-AFEB-F55627BA4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52872-FD2D-4664-8EFF-B311B2971237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D5A61-5BD1-45E4-8BC4-530B9FADC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DB186-827E-47E2-A605-D670A9B40833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022F4-E56F-4E3F-A0AD-2CF3338BB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6396B-B9EB-4519-834B-03929144FEA7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8FAF0-125A-42F7-946F-D7F3670DF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52FAD-88C5-458F-970A-774EE7C67862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7694F-3FFD-4DB2-BCA4-02784B17B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2D0DF-2133-4705-8917-AD29B76DF86E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FF52A-710A-4694-8B6D-91AA07059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F7E4E-7A23-4166-B716-78B6A9944AF8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7112-67AE-4B5E-8994-007CE9172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8E37D-C54C-4951-BE92-B94215ABFB6B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188F2-8164-4866-9DE8-B96AC6AAB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2CEBD-AD77-476F-B436-9163D3E494ED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E2B6E-F074-4FBC-830A-33AB32E4F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F480-E3AE-4539-875A-41662FCA0F39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FE87-28B5-4C0B-B1A5-66B2049D9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F7F96-5F6F-4E27-BC5A-B347B110A954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994F7-55D2-4DD5-8EB2-4A0E60AF8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8F33A5-AD35-4941-B3DC-C7F30B9F6CB8}" type="datetimeFigureOut">
              <a:rPr lang="ru-RU"/>
              <a:pPr>
                <a:defRPr/>
              </a:pPr>
              <a:t>02.03.2019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66B795-E96C-430C-9F0F-4ED6E94F2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9" r:id="rId2"/>
    <p:sldLayoutId id="2147483708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9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786058"/>
            <a:ext cx="7772400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27 февраля</a:t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Классная работа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5214938"/>
            <a:ext cx="7643812" cy="1285875"/>
          </a:xfrm>
        </p:spPr>
        <p:txBody>
          <a:bodyPr/>
          <a:lstStyle/>
          <a:p>
            <a:pPr marR="0" algn="l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1214438" y="357188"/>
            <a:ext cx="7429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08720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Чтобы неправильную дробь, числитель которой нацело не делится на знаменатель, преобразовать в смешанное число, надо числитель разделить на знаменатель; полученное неполное частное записать как целую часть смешанного числа, а остаток, как числитель его дробной части.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Любую неправильную дробь, у которой числитель нацело не делится на знаменатель можно представить в виде смешанного числа.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82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Чтобы преобразовать смешанное число в неправильную дробь, надо целую часть числа умножить на знаменатель дробной части и к полученному произведению прибавить числитель дробной части; эту сумму записать как числитель неправильной дроби, а в ее знаменатель записать знаменатель дробной части смешанного числа.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506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012944"/>
          </a:xfrm>
        </p:spPr>
        <p:txBody>
          <a:bodyPr/>
          <a:lstStyle/>
          <a:p>
            <a:pPr algn="ctr"/>
            <a:r>
              <a:rPr lang="ru-RU" dirty="0" smtClean="0"/>
              <a:t>Спасибо за урок!!!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26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714375" y="214313"/>
            <a:ext cx="8286750" cy="642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>
                <a:latin typeface="Times New Roman" pitchFamily="18" charset="0"/>
                <a:cs typeface="Times New Roman" pitchFamily="18" charset="0"/>
              </a:rPr>
              <a:t>– Каждый может за версту</a:t>
            </a:r>
            <a:br>
              <a:rPr lang="ru-RU" sz="4400" b="1">
                <a:latin typeface="Times New Roman" pitchFamily="18" charset="0"/>
                <a:cs typeface="Times New Roman" pitchFamily="18" charset="0"/>
              </a:rPr>
            </a:br>
            <a:r>
              <a:rPr lang="ru-RU" sz="4400" b="1">
                <a:latin typeface="Times New Roman" pitchFamily="18" charset="0"/>
                <a:cs typeface="Times New Roman" pitchFamily="18" charset="0"/>
              </a:rPr>
              <a:t>   Видеть дробную ………..</a:t>
            </a: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4400" b="1" i="1"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>
                <a:latin typeface="Times New Roman" pitchFamily="18" charset="0"/>
                <a:cs typeface="Times New Roman" pitchFamily="18" charset="0"/>
              </a:rPr>
              <a:t>Над чертой – ……….</a:t>
            </a: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>
                <a:latin typeface="Times New Roman" pitchFamily="18" charset="0"/>
                <a:cs typeface="Times New Roman" pitchFamily="18" charset="0"/>
              </a:rPr>
              <a:t>знайте </a:t>
            </a:r>
            <a:br>
              <a:rPr lang="ru-RU" sz="4400" b="1">
                <a:latin typeface="Times New Roman" pitchFamily="18" charset="0"/>
                <a:cs typeface="Times New Roman" pitchFamily="18" charset="0"/>
              </a:rPr>
            </a:br>
            <a:r>
              <a:rPr lang="ru-RU" sz="4400" b="1">
                <a:latin typeface="Times New Roman" pitchFamily="18" charset="0"/>
                <a:cs typeface="Times New Roman" pitchFamily="18" charset="0"/>
              </a:rPr>
              <a:t>   Под чертою – …</a:t>
            </a: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……..</a:t>
            </a:r>
            <a:br>
              <a:rPr lang="ru-RU" sz="4400" b="1" i="1"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>
                <a:latin typeface="Times New Roman" pitchFamily="18" charset="0"/>
                <a:cs typeface="Times New Roman" pitchFamily="18" charset="0"/>
              </a:rPr>
              <a:t>Дробь такую непременно       </a:t>
            </a:r>
          </a:p>
          <a:p>
            <a:pPr>
              <a:lnSpc>
                <a:spcPct val="150000"/>
              </a:lnSpc>
            </a:pPr>
            <a:r>
              <a:rPr lang="ru-RU" sz="4400" b="1">
                <a:latin typeface="Times New Roman" pitchFamily="18" charset="0"/>
                <a:cs typeface="Times New Roman" pitchFamily="18" charset="0"/>
              </a:rPr>
              <a:t>   Надо звать ………………!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214313" y="1071563"/>
            <a:ext cx="87153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onstantia" pitchFamily="18" charset="0"/>
              </a:rPr>
              <a:t> Какая дробь называется правильной?</a:t>
            </a:r>
          </a:p>
          <a:p>
            <a:r>
              <a:rPr lang="ru-RU" sz="3200">
                <a:latin typeface="Constantia" pitchFamily="18" charset="0"/>
              </a:rPr>
              <a:t/>
            </a:r>
            <a:br>
              <a:rPr lang="ru-RU" sz="3200">
                <a:latin typeface="Constantia" pitchFamily="18" charset="0"/>
              </a:rPr>
            </a:br>
            <a:r>
              <a:rPr lang="ru-RU" sz="3200">
                <a:latin typeface="Constantia" pitchFamily="18" charset="0"/>
              </a:rPr>
              <a:t> Какая дробь называется неправильной?</a:t>
            </a:r>
          </a:p>
          <a:p>
            <a:r>
              <a:rPr lang="ru-RU" sz="3200">
                <a:latin typeface="Constantia" pitchFamily="18" charset="0"/>
              </a:rPr>
              <a:t/>
            </a:r>
            <a:br>
              <a:rPr lang="ru-RU" sz="3200">
                <a:latin typeface="Constantia" pitchFamily="18" charset="0"/>
              </a:rPr>
            </a:br>
            <a:r>
              <a:rPr lang="ru-RU" sz="3200">
                <a:latin typeface="Constantia" pitchFamily="18" charset="0"/>
              </a:rPr>
              <a:t> Может ли правильная дробь быть больше 1?</a:t>
            </a:r>
          </a:p>
          <a:p>
            <a:r>
              <a:rPr lang="ru-RU" sz="3200">
                <a:latin typeface="Constantia" pitchFamily="18" charset="0"/>
              </a:rPr>
              <a:t/>
            </a:r>
            <a:br>
              <a:rPr lang="ru-RU" sz="3200">
                <a:latin typeface="Constantia" pitchFamily="18" charset="0"/>
              </a:rPr>
            </a:br>
            <a:r>
              <a:rPr lang="ru-RU" sz="3200">
                <a:latin typeface="Constantia" pitchFamily="18" charset="0"/>
              </a:rPr>
              <a:t>Всегда ли неправильная дробь больше, чем 1?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395787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Устный счет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ÐÐ°ÑÑÐ¸Ð½ÐºÐ¸ Ð¿Ð¾ Ð·Ð°Ð¿ÑÐ¾ÑÑ ÑÑÑÐ½ÑÐ¹ ÑÑÐµÑ Ð´Ð»Ñ 5 ÐºÐ»Ð°ÑÑ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71821"/>
            <a:ext cx="7992888" cy="456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57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285750" y="357188"/>
            <a:ext cx="85010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Times New Roman" pitchFamily="18" charset="0"/>
                <a:cs typeface="Times New Roman" pitchFamily="18" charset="0"/>
              </a:rPr>
              <a:t>Разбейте числа на 2 группы:</a:t>
            </a:r>
          </a:p>
          <a:p>
            <a:pPr algn="ctr"/>
            <a:r>
              <a:rPr lang="ru-RU" sz="3200" b="1">
                <a:latin typeface="Times New Roman" pitchFamily="18" charset="0"/>
                <a:cs typeface="Times New Roman" pitchFamily="18" charset="0"/>
              </a:rPr>
              <a:t> I - натуральные числа; II - дробные числа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571744"/>
            <a:ext cx="102380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23,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2285992"/>
            <a:ext cx="5357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3143248"/>
            <a:ext cx="51168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7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2357430"/>
            <a:ext cx="88678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3214686"/>
            <a:ext cx="5084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72132" y="2714620"/>
            <a:ext cx="5469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000892" y="2786058"/>
            <a:ext cx="5084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5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572396" y="2285992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643834" y="3214686"/>
            <a:ext cx="51969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4286256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728" y="5143512"/>
            <a:ext cx="5469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4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000364" y="4572008"/>
            <a:ext cx="81285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19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072066" y="4572008"/>
            <a:ext cx="76046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4214818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7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643702" y="5000636"/>
            <a:ext cx="5004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2357430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786182" y="2428868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429520" y="2428868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285852" y="4357694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500826" y="4286256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643438" y="2571744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928926" y="2643182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000760" y="2714620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215338" y="2714620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714744" y="4572008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071670" y="4572008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00694" y="4572008"/>
            <a:ext cx="54854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 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642938" y="357188"/>
            <a:ext cx="4929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I - натуральные числа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000108"/>
            <a:ext cx="102380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23,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1000108"/>
            <a:ext cx="5469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4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1000108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1000108"/>
            <a:ext cx="1061491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19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75140" y="1000108"/>
            <a:ext cx="4340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6248" y="1000108"/>
            <a:ext cx="92869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3714752"/>
            <a:ext cx="5357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4572008"/>
            <a:ext cx="51168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7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143108" y="3786190"/>
            <a:ext cx="88678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357422" y="4643446"/>
            <a:ext cx="5084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5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00034" y="3786190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3857628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000364" y="4000504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285852" y="4071942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4143380"/>
            <a:ext cx="5084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429124" y="3643314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500562" y="4572008"/>
            <a:ext cx="51969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286248" y="3786190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072066" y="4071942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072198" y="3714752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072198" y="4572008"/>
            <a:ext cx="5469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4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786446" y="3929066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715140" y="4000504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643834" y="3786190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7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572396" y="4572008"/>
            <a:ext cx="5004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7429520" y="3857628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11293" name="TextBox 34"/>
          <p:cNvSpPr txBox="1">
            <a:spLocks noChangeArrowheads="1"/>
          </p:cNvSpPr>
          <p:nvPr/>
        </p:nvSpPr>
        <p:spPr bwMode="auto">
          <a:xfrm>
            <a:off x="642938" y="3000375"/>
            <a:ext cx="4071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II - дробные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4"/>
          <p:cNvSpPr>
            <a:spLocks noChangeArrowheads="1"/>
          </p:cNvSpPr>
          <p:nvPr/>
        </p:nvSpPr>
        <p:spPr bwMode="auto">
          <a:xfrm>
            <a:off x="428625" y="3500438"/>
            <a:ext cx="4032250" cy="2717800"/>
          </a:xfrm>
          <a:prstGeom prst="rect">
            <a:avLst/>
          </a:prstGeom>
          <a:solidFill>
            <a:srgbClr val="FFE7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2291" name="Picture 9" descr="img14"/>
          <p:cNvPicPr>
            <a:picLocks noChangeAspect="1" noChangeArrowheads="1"/>
          </p:cNvPicPr>
          <p:nvPr/>
        </p:nvPicPr>
        <p:blipFill>
          <a:blip r:embed="rId2"/>
          <a:srcRect r="55977"/>
          <a:stretch>
            <a:fillRect/>
          </a:stretch>
        </p:blipFill>
        <p:spPr bwMode="auto">
          <a:xfrm>
            <a:off x="714375" y="4429125"/>
            <a:ext cx="15843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8" descr="ange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4500563"/>
            <a:ext cx="1500187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WordArt 12"/>
          <p:cNvSpPr>
            <a:spLocks noChangeArrowheads="1" noChangeShapeType="1" noTextEdit="1"/>
          </p:cNvSpPr>
          <p:nvPr/>
        </p:nvSpPr>
        <p:spPr bwMode="auto">
          <a:xfrm>
            <a:off x="4071938" y="5572125"/>
            <a:ext cx="152400" cy="266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Georgia"/>
              </a:rPr>
              <a:t>,</a:t>
            </a:r>
          </a:p>
        </p:txBody>
      </p:sp>
      <p:sp>
        <p:nvSpPr>
          <p:cNvPr id="12294" name="TextBox 5"/>
          <p:cNvSpPr txBox="1">
            <a:spLocks noChangeArrowheads="1"/>
          </p:cNvSpPr>
          <p:nvPr/>
        </p:nvSpPr>
        <p:spPr bwMode="auto">
          <a:xfrm>
            <a:off x="2500313" y="3643313"/>
            <a:ext cx="1428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Constantia" pitchFamily="18" charset="0"/>
              </a:rPr>
              <a:t>Г=НЫ</a:t>
            </a:r>
          </a:p>
        </p:txBody>
      </p:sp>
      <p:sp>
        <p:nvSpPr>
          <p:cNvPr id="12295" name="Rectangle 15"/>
          <p:cNvSpPr>
            <a:spLocks noChangeArrowheads="1"/>
          </p:cNvSpPr>
          <p:nvPr/>
        </p:nvSpPr>
        <p:spPr bwMode="auto">
          <a:xfrm>
            <a:off x="4643438" y="3500438"/>
            <a:ext cx="3816350" cy="2717800"/>
          </a:xfrm>
          <a:prstGeom prst="rect">
            <a:avLst/>
          </a:prstGeom>
          <a:solidFill>
            <a:srgbClr val="FFE7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2296" name="Picture 13" descr="img15"/>
          <p:cNvPicPr>
            <a:picLocks noChangeAspect="1" noChangeArrowheads="1"/>
          </p:cNvPicPr>
          <p:nvPr/>
        </p:nvPicPr>
        <p:blipFill>
          <a:blip r:embed="rId4"/>
          <a:srcRect r="45964"/>
          <a:stretch>
            <a:fillRect/>
          </a:stretch>
        </p:blipFill>
        <p:spPr bwMode="auto">
          <a:xfrm>
            <a:off x="4857750" y="4429125"/>
            <a:ext cx="2214563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TextBox 10"/>
          <p:cNvSpPr txBox="1">
            <a:spLocks noChangeArrowheads="1"/>
          </p:cNvSpPr>
          <p:nvPr/>
        </p:nvSpPr>
        <p:spPr bwMode="auto">
          <a:xfrm>
            <a:off x="7143750" y="4929188"/>
            <a:ext cx="1428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Times New Roman" pitchFamily="18" charset="0"/>
                <a:cs typeface="Times New Roman" pitchFamily="18" charset="0"/>
              </a:rPr>
              <a:t>ЛА</a:t>
            </a:r>
          </a:p>
        </p:txBody>
      </p:sp>
      <p:sp>
        <p:nvSpPr>
          <p:cNvPr id="12298" name="TextBox 11"/>
          <p:cNvSpPr txBox="1">
            <a:spLocks noChangeArrowheads="1"/>
          </p:cNvSpPr>
          <p:nvPr/>
        </p:nvSpPr>
        <p:spPr bwMode="auto">
          <a:xfrm>
            <a:off x="1428750" y="1143000"/>
            <a:ext cx="6500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latin typeface="Times New Roman" pitchFamily="18" charset="0"/>
                <a:cs typeface="Times New Roman" pitchFamily="18" charset="0"/>
              </a:rPr>
              <a:t>ТЕМА УРОКА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25" y="2071688"/>
            <a:ext cx="7929563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Смешанные  числа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340768"/>
            <a:ext cx="6840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Дробная часть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смешанного числа – это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правильная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дробь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50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478</TotalTime>
  <Words>219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27 февраля Классная работа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урок!!!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смешанных чисел</dc:title>
  <dc:creator>владелец</dc:creator>
  <cp:lastModifiedBy>Настя</cp:lastModifiedBy>
  <cp:revision>66</cp:revision>
  <dcterms:modified xsi:type="dcterms:W3CDTF">2019-03-02T08:55:27Z</dcterms:modified>
</cp:coreProperties>
</file>