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65" r:id="rId5"/>
    <p:sldId id="259" r:id="rId6"/>
    <p:sldId id="258" r:id="rId7"/>
    <p:sldId id="262" r:id="rId8"/>
    <p:sldId id="260" r:id="rId9"/>
    <p:sldId id="261" r:id="rId10"/>
    <p:sldId id="264" r:id="rId11"/>
    <p:sldId id="263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1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4F22E-55D3-4053-B502-C654E2283CEF}" type="datetimeFigureOut">
              <a:rPr lang="ru-RU"/>
              <a:pPr>
                <a:defRPr/>
              </a:pPr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1E216-C52D-49AB-A530-1CD78EE065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DF35B-9EBC-44F1-B86C-2E7014A285A5}" type="datetimeFigureOut">
              <a:rPr lang="ru-RU"/>
              <a:pPr>
                <a:defRPr/>
              </a:pPr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33ACD-3274-487D-9D1C-D07F71071F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3C94A-6358-4FB0-A2B5-BC21BAF83F34}" type="datetimeFigureOut">
              <a:rPr lang="ru-RU"/>
              <a:pPr>
                <a:defRPr/>
              </a:pPr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088E1-5728-45EB-B023-F669E7A6A9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7102F-A7C3-4DC2-9B78-AF92F4B780F3}" type="datetimeFigureOut">
              <a:rPr lang="ru-RU"/>
              <a:pPr>
                <a:defRPr/>
              </a:pPr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1C542-E9DC-4A4A-A416-AB5255FFFC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3906B-FC94-4236-8C0F-827FFF473694}" type="datetimeFigureOut">
              <a:rPr lang="ru-RU"/>
              <a:pPr>
                <a:defRPr/>
              </a:pPr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9D6DE-AC8C-41A6-85CE-B85B121CA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C86B-5B0F-4540-95B6-41E824900299}" type="datetimeFigureOut">
              <a:rPr lang="ru-RU"/>
              <a:pPr>
                <a:defRPr/>
              </a:pPr>
              <a:t>15.11.2019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D616F-015B-4190-8B5D-CBBADCF5E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703A5-1B65-458B-AB1B-04ABB34D19EC}" type="datetimeFigureOut">
              <a:rPr lang="ru-RU"/>
              <a:pPr>
                <a:defRPr/>
              </a:pPr>
              <a:t>15.11.2019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84AB4-E863-4B9D-9B59-C66BAC2F86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A7A5E-1FFA-4E4A-B9EA-98679EA4EA3E}" type="datetimeFigureOut">
              <a:rPr lang="ru-RU"/>
              <a:pPr>
                <a:defRPr/>
              </a:pPr>
              <a:t>15.11.2019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527A8-EB28-4922-895B-79F87720A9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DCF96-0D52-41C2-BC3D-A104A203A98A}" type="datetimeFigureOut">
              <a:rPr lang="ru-RU"/>
              <a:pPr>
                <a:defRPr/>
              </a:pPr>
              <a:t>15.11.2019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8D48D-74D9-4012-BFE5-11C08DE6D9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49E97-F602-4E0E-BA54-A071D958AD11}" type="datetimeFigureOut">
              <a:rPr lang="ru-RU"/>
              <a:pPr>
                <a:defRPr/>
              </a:pPr>
              <a:t>15.11.2019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B6998-5657-427C-A1E6-AA8839B364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BC12A-59F0-4865-B9F3-25C859AC8F48}" type="datetimeFigureOut">
              <a:rPr lang="ru-RU"/>
              <a:pPr>
                <a:defRPr/>
              </a:pPr>
              <a:t>15.11.2019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BADA1-DB21-416C-AD00-99C1344D7F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936C73-F37A-43FC-BB19-2BE00DADCDD3}" type="datetimeFigureOut">
              <a:rPr lang="ru-RU"/>
              <a:pPr>
                <a:defRPr/>
              </a:pPr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DF016E2-DBFC-492C-856A-6A368A3C76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.jpeg"/><Relationship Id="rId7" Type="http://schemas.openxmlformats.org/officeDocument/2006/relationships/image" Target="../media/image39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38.gif"/><Relationship Id="rId5" Type="http://schemas.openxmlformats.org/officeDocument/2006/relationships/image" Target="../media/image37.gif"/><Relationship Id="rId4" Type="http://schemas.openxmlformats.org/officeDocument/2006/relationships/image" Target="../media/image36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.jpeg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13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3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.jpeg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2.jpeg"/><Relationship Id="rId11" Type="http://schemas.openxmlformats.org/officeDocument/2006/relationships/image" Target="../media/image28.png"/><Relationship Id="rId5" Type="http://schemas.openxmlformats.org/officeDocument/2006/relationships/image" Target="../media/image23.jpeg"/><Relationship Id="rId10" Type="http://schemas.openxmlformats.org/officeDocument/2006/relationships/image" Target="../media/image27.jpeg"/><Relationship Id="rId4" Type="http://schemas.openxmlformats.org/officeDocument/2006/relationships/image" Target="../media/image22.jpeg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1.jpeg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pn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D:\Мои документы\Downloads\божья коров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1470025"/>
          </a:xfrm>
          <a:solidFill>
            <a:srgbClr val="FFFF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dirty="0" smtClean="0">
                <a:solidFill>
                  <a:srgbClr val="FF0000"/>
                </a:solidFill>
                <a:latin typeface="Comic Sans MS" pitchFamily="66" charset="0"/>
              </a:rPr>
              <a:t>Калейдоскоп эмоций</a:t>
            </a:r>
            <a:endParaRPr lang="ru-RU" sz="6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636912"/>
            <a:ext cx="6400800" cy="367240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Электронное дидактическое пособие на развитие эмоциональной сферы дошкольников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Подготовила воспитатель </a:t>
            </a:r>
            <a:r>
              <a:rPr lang="ru-RU" sz="2800" dirty="0" err="1" smtClean="0">
                <a:solidFill>
                  <a:srgbClr val="FF0000"/>
                </a:solidFill>
                <a:latin typeface="Comic Sans MS" pitchFamily="66" charset="0"/>
              </a:rPr>
              <a:t>Гилязова</a:t>
            </a:r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 Г.Р.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Мои документы\Downloads\божья коров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5400" dirty="0" smtClean="0">
                <a:latin typeface="Comic Sans MS" pitchFamily="66" charset="0"/>
              </a:rPr>
              <a:t>Изобрази эмоцию</a:t>
            </a:r>
            <a:endParaRPr lang="ru-RU" sz="5400" dirty="0">
              <a:latin typeface="Comic Sans MS" pitchFamily="66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772816"/>
            <a:ext cx="2090725" cy="167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Grp="1" noChangeAspect="1" noChangeArrowheads="1" noCro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2564904"/>
            <a:ext cx="27146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1772816"/>
            <a:ext cx="1987302" cy="2738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3068960"/>
            <a:ext cx="3024336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8" cstate="print"/>
          <a:stretch>
            <a:fillRect/>
          </a:stretch>
        </p:blipFill>
        <p:spPr>
          <a:xfrm>
            <a:off x="755576" y="6021288"/>
            <a:ext cx="648072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7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Мои документы\Downloads\божья коров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Мои документы\Downloads\божья коров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6408712" cy="864096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Цели и задачи 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2400" dirty="0" smtClean="0">
                <a:latin typeface="Comic Sans MS" pitchFamily="66" charset="0"/>
              </a:rPr>
              <a:t>продолжать знакомство детей с основными эмоциями (радость, грусть, удивление, злость) </a:t>
            </a:r>
          </a:p>
          <a:p>
            <a:pPr>
              <a:buNone/>
            </a:pPr>
            <a:r>
              <a:rPr lang="ru-RU" sz="2400" dirty="0" smtClean="0">
                <a:latin typeface="Comic Sans MS" pitchFamily="66" charset="0"/>
              </a:rPr>
              <a:t>    и их выражением в мимике.</a:t>
            </a:r>
          </a:p>
          <a:p>
            <a:r>
              <a:rPr lang="ru-RU" sz="2400" dirty="0" smtClean="0">
                <a:latin typeface="Comic Sans MS" pitchFamily="66" charset="0"/>
              </a:rPr>
              <a:t> развивать умение узнавать и различать основные эмоции предлагая их сравнивать </a:t>
            </a:r>
          </a:p>
          <a:p>
            <a:r>
              <a:rPr lang="ru-RU" sz="2400" dirty="0" smtClean="0">
                <a:latin typeface="Comic Sans MS" pitchFamily="66" charset="0"/>
              </a:rPr>
              <a:t>учить понимать свои чувства  и чувства других людей и рассказывать об этом.</a:t>
            </a:r>
          </a:p>
          <a:p>
            <a:r>
              <a:rPr lang="ru-RU" sz="2400" dirty="0" smtClean="0">
                <a:latin typeface="Comic Sans MS" pitchFamily="66" charset="0"/>
              </a:rPr>
              <a:t>  закреплять у детей полученные знания об эмоциях.</a:t>
            </a:r>
          </a:p>
          <a:p>
            <a:r>
              <a:rPr lang="ru-RU" sz="2400" dirty="0" smtClean="0">
                <a:latin typeface="Comic Sans MS" pitchFamily="66" charset="0"/>
              </a:rPr>
              <a:t>  закрепление мимических навыков.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5" name="Picture 2" descr="http://bestgif.su/_ph/47/1/9624673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876256" y="4941168"/>
            <a:ext cx="1512168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68085E-6 L 0.83854 -0.010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одержимое 18"/>
          <p:cNvSpPr>
            <a:spLocks noGrp="1"/>
          </p:cNvSpPr>
          <p:nvPr>
            <p:ph idx="1"/>
          </p:nvPr>
        </p:nvSpPr>
        <p:spPr>
          <a:xfrm>
            <a:off x="4427538" y="5445125"/>
            <a:ext cx="2952750" cy="1412875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3075" name="Picture 3" descr="D:\Мои документы\Downloads\божья коров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1143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НАЗОВИ ЭМОЦИЮ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12776"/>
            <a:ext cx="2871788" cy="288079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1412776"/>
            <a:ext cx="3049588" cy="3051175"/>
          </a:xfrm>
          <a:prstGeom prst="smileyFac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 l="19" b="12216"/>
          <a:stretch>
            <a:fillRect/>
          </a:stretch>
        </p:blipFill>
        <p:spPr bwMode="auto">
          <a:xfrm>
            <a:off x="1763688" y="3284984"/>
            <a:ext cx="2871242" cy="2520974"/>
          </a:xfrm>
          <a:prstGeom prst="smileyFac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3212976"/>
            <a:ext cx="2953022" cy="2756154"/>
          </a:xfrm>
          <a:prstGeom prst="smileyFac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bestgif.su/_ph/47/1/96246739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288" y="5013325"/>
            <a:ext cx="16287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03648" y="6237312"/>
            <a:ext cx="296863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68085E-6 L 0.83854 -0.010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474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Мои документы\Downloads\божья коров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5400" dirty="0" smtClean="0">
                <a:latin typeface="Comic Sans MS" pitchFamily="66" charset="0"/>
              </a:rPr>
              <a:t>Колобки</a:t>
            </a:r>
            <a:endParaRPr lang="ru-RU" sz="5400" dirty="0">
              <a:latin typeface="Comic Sans MS" pitchFamily="66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051647"/>
            <a:ext cx="2994589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365104"/>
            <a:ext cx="2664296" cy="197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844824"/>
            <a:ext cx="2808312" cy="2062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3" descr="D:\Мои документы\Downloads\божья коров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5112568" cy="114300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Угадай эмоцию</a:t>
            </a:r>
          </a:p>
        </p:txBody>
      </p:sp>
      <p:pic>
        <p:nvPicPr>
          <p:cNvPr id="5126" name="Picture 6" descr="http://mega-mult.net/uploads/posts/2012-08/1345172627_gusi-lebed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7" y="1567594"/>
            <a:ext cx="6780413" cy="3051186"/>
          </a:xfrm>
          <a:prstGeom prst="rect">
            <a:avLst/>
          </a:prstGeom>
          <a:noFill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725144"/>
            <a:ext cx="1791072" cy="1791072"/>
          </a:xfrm>
          <a:prstGeom prst="smileyFac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4869160"/>
            <a:ext cx="1791518" cy="1791518"/>
          </a:xfrm>
          <a:prstGeom prst="smileyFac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4869160"/>
            <a:ext cx="1791519" cy="1791519"/>
          </a:xfrm>
          <a:prstGeom prst="smileyFac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j0214098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j0214098.wav"/>
          </p:nvPr>
        </p:nvPicPr>
        <p:blipFill>
          <a:blip r:embed="rId8" cstate="print"/>
          <a:stretch>
            <a:fillRect/>
          </a:stretch>
        </p:blipFill>
        <p:spPr>
          <a:xfrm>
            <a:off x="395536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66512E-6 L -0.33073 -0.5453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00" y="-2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474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D:\Мои документы\Downloads\божья коров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5" name="ELPHRG01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ELPHRG01.wav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8459788" y="6308725"/>
            <a:ext cx="304800" cy="304800"/>
          </a:xfrm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404664"/>
            <a:ext cx="58959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4509120"/>
            <a:ext cx="1791518" cy="1791518"/>
          </a:xfrm>
          <a:prstGeom prst="smileyFac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4437112"/>
            <a:ext cx="1872208" cy="1872208"/>
          </a:xfrm>
          <a:prstGeom prst="smileyFac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16378" y="4437112"/>
            <a:ext cx="1872208" cy="1872208"/>
          </a:xfrm>
          <a:prstGeom prst="smileyFac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56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D:\Мои документы\Downloads\божья коров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548679"/>
            <a:ext cx="5616624" cy="4069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797152"/>
            <a:ext cx="1863527" cy="1863527"/>
          </a:xfrm>
          <a:prstGeom prst="smileyFac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4797152"/>
            <a:ext cx="1791519" cy="1791519"/>
          </a:xfrm>
          <a:prstGeom prst="smileyFac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4797152"/>
            <a:ext cx="1872208" cy="1872208"/>
          </a:xfrm>
          <a:prstGeom prst="smileyFac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84829E-6 L 0.60677 -0.3140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00" y="-1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29 -0.07816 L -0.49965 -0.6445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00" y="-2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3" descr="D:\Мои документы\Downloads\божья коров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840760" cy="868958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eaLnBrk="1" hangingPunct="1"/>
            <a:r>
              <a:rPr lang="ru-RU" sz="4800" dirty="0" smtClean="0">
                <a:latin typeface="Comic Sans MS" pitchFamily="66" charset="0"/>
              </a:rPr>
              <a:t>В гостях у </a:t>
            </a:r>
            <a:r>
              <a:rPr lang="ru-RU" sz="4800" dirty="0" err="1" smtClean="0">
                <a:latin typeface="Comic Sans MS" pitchFamily="66" charset="0"/>
              </a:rPr>
              <a:t>Аха</a:t>
            </a:r>
            <a:r>
              <a:rPr lang="ru-RU" sz="4800" dirty="0" smtClean="0">
                <a:latin typeface="Comic Sans MS" pitchFamily="66" charset="0"/>
              </a:rPr>
              <a:t> и Оха</a:t>
            </a:r>
          </a:p>
        </p:txBody>
      </p:sp>
      <p:pic>
        <p:nvPicPr>
          <p:cNvPr id="6159" name="Picture 15" descr="http://nashikarapuzi.ru/images/stories/ajboli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412776"/>
            <a:ext cx="2320702" cy="2320703"/>
          </a:xfrm>
          <a:prstGeom prst="rect">
            <a:avLst/>
          </a:prstGeom>
          <a:noFill/>
        </p:spPr>
      </p:pic>
      <p:pic>
        <p:nvPicPr>
          <p:cNvPr id="6161" name="Picture 17" descr="http://ocka3ke.ru/sites/default/files/styles/large_tale/public/fedorino_gore_3.jpg?itok=untDqrC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484784"/>
            <a:ext cx="1827361" cy="2303190"/>
          </a:xfrm>
          <a:prstGeom prst="rect">
            <a:avLst/>
          </a:prstGeom>
          <a:noFill/>
        </p:spPr>
      </p:pic>
      <p:pic>
        <p:nvPicPr>
          <p:cNvPr id="14" name="Picture 2" descr="http://bestgif.su/_ph/47/1/96246739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2060848"/>
            <a:ext cx="1439983" cy="1441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7" name="Picture 23" descr="http://gerunirina.rusedu.net/gallery/3669/1254080771_gnom.jpg"/>
          <p:cNvPicPr>
            <a:picLocks noChangeAspect="1" noChangeArrowheads="1"/>
          </p:cNvPicPr>
          <p:nvPr/>
        </p:nvPicPr>
        <p:blipFill>
          <a:blip r:embed="rId7" cstate="print"/>
          <a:srcRect t="6218" r="8032" b="-5707"/>
          <a:stretch>
            <a:fillRect/>
          </a:stretch>
        </p:blipFill>
        <p:spPr bwMode="auto">
          <a:xfrm>
            <a:off x="1547664" y="4005064"/>
            <a:ext cx="1872208" cy="2304256"/>
          </a:xfrm>
          <a:prstGeom prst="rect">
            <a:avLst/>
          </a:prstGeom>
          <a:noFill/>
        </p:spPr>
      </p:pic>
      <p:pic>
        <p:nvPicPr>
          <p:cNvPr id="6157" name="Picture 13" descr="http://www.ollelukoe.ru/images/stories/chukovsky/doctoraybolyt/2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4208" y="1772816"/>
            <a:ext cx="2088232" cy="2088232"/>
          </a:xfrm>
          <a:prstGeom prst="rect">
            <a:avLst/>
          </a:prstGeom>
          <a:noFill/>
        </p:spPr>
      </p:pic>
      <p:pic>
        <p:nvPicPr>
          <p:cNvPr id="6153" name="Picture 9" descr="http://svoje.ru/wp-content/uploads/2012/10/uronila-tanya-machik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11760" y="1700808"/>
            <a:ext cx="1723374" cy="2297832"/>
          </a:xfrm>
          <a:prstGeom prst="rect">
            <a:avLst/>
          </a:prstGeom>
          <a:noFill/>
        </p:spPr>
      </p:pic>
      <p:pic>
        <p:nvPicPr>
          <p:cNvPr id="6165" name="Picture 21" descr="http://www.stihi.ru/pics/2012/06/18/8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12160" y="4077072"/>
            <a:ext cx="1944216" cy="2232248"/>
          </a:xfrm>
          <a:prstGeom prst="rect">
            <a:avLst/>
          </a:prstGeom>
          <a:noFill/>
        </p:spPr>
      </p:pic>
      <p:pic>
        <p:nvPicPr>
          <p:cNvPr id="17" name="j0214098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j0214098.wav"/>
          </p:nvPr>
        </p:nvPicPr>
        <p:blipFill>
          <a:blip r:embed="rId11" cstate="print"/>
          <a:stretch>
            <a:fillRect/>
          </a:stretch>
        </p:blipFill>
        <p:spPr>
          <a:xfrm>
            <a:off x="4427984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9278E-6 L -0.0368 0.4197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" y="2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58 0.07401 L 0.55937 0.3466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0" y="1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36633E-6 L -0.3316 0.198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00" y="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88529E-7 L 0.09844 0.167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00" y="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4 0.07933 C -0.00156 0.08071 0.02066 0.08395 0.02847 0.08395 C 0.07778 0.08395 0.12847 0.037 0.12847 -0.01064 C 0.12847 0.01318 0.15382 0.037 0.1776 0.037 C 0.20312 0.037 0.22708 0.01318 0.22708 -0.01064 C 0.22708 0.00093 0.23976 0.01318 0.25243 0.01318 C 0.26493 0.01318 0.27778 0.00278 0.27778 -0.01064 C 0.27778 -0.0037 0.28403 0.00093 0.29045 0.00093 C 0.2967 0.00093 0.30295 -0.00509 0.30295 -0.01064 C 0.30295 -0.00624 0.30642 -0.0037 0.30937 -0.0037 C 0.31111 -0.0037 0.3158 -0.00624 0.3158 -0.01064 C 0.3158 -0.00809 0.31736 -0.00624 0.3191 -0.00624 C 0.3191 -0.00809 0.32222 -0.00809 0.32222 -0.01064 C 0.32222 -0.00948 0.32222 -0.00809 0.32396 -0.00809 C 0.32396 -0.00948 0.32569 -0.00948 0.32569 -0.01064 C 0.32569 -0.00948 0.32569 -0.01064 0.32569 -0.00948 C 0.32743 -0.00948 0.32743 -0.01064 0.32743 -0.00948 C 0.32882 -0.00948 0.32882 -0.01064 0.32882 -0.00948 C 0.3309 -0.00948 0.3309 -0.01064 0.3309 -0.00948 " pathEditMode="relative" rAng="0" ptsTypes="fffffffffffffffffff">
                                      <p:cBhvr>
                                        <p:cTn id="7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00" y="-4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474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8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3" descr="D:\Мои документы\Downloads\божья коров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3573016"/>
            <a:ext cx="1872208" cy="270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5760640" cy="1084982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eaLnBrk="1" hangingPunct="1"/>
            <a:r>
              <a:rPr lang="ru-RU" sz="5400" dirty="0" smtClean="0">
                <a:latin typeface="Comic Sans MS" pitchFamily="66" charset="0"/>
              </a:rPr>
              <a:t>Подбери пару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412776"/>
            <a:ext cx="1979712" cy="290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4019547"/>
            <a:ext cx="1907704" cy="2838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7" cstate="print"/>
          <a:srcRect b="5678"/>
          <a:stretch>
            <a:fillRect/>
          </a:stretch>
        </p:blipFill>
        <p:spPr bwMode="auto">
          <a:xfrm>
            <a:off x="6876256" y="4038112"/>
            <a:ext cx="1944216" cy="2750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8" cstate="print"/>
          <a:srcRect t="773" r="-1089" b="5988"/>
          <a:stretch>
            <a:fillRect/>
          </a:stretch>
        </p:blipFill>
        <p:spPr bwMode="auto">
          <a:xfrm>
            <a:off x="6876255" y="1412776"/>
            <a:ext cx="1925737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9" cstate="print"/>
          <a:srcRect b="5988"/>
          <a:stretch>
            <a:fillRect/>
          </a:stretch>
        </p:blipFill>
        <p:spPr bwMode="auto">
          <a:xfrm>
            <a:off x="5004048" y="1700808"/>
            <a:ext cx="1889337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j0214098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j0214098.wav"/>
          </p:nvPr>
        </p:nvPicPr>
        <p:blipFill>
          <a:blip r:embed="rId10" cstate="print"/>
          <a:stretch>
            <a:fillRect/>
          </a:stretch>
        </p:blipFill>
        <p:spPr>
          <a:xfrm>
            <a:off x="251520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39 0.00232 L 0.32292 0.0756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0" y="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6.29047E-7 L -0.30799 0.3619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0" y="1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8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23959E-6 L -0.27066 0.0157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00" y="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474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75</Words>
  <Application>Microsoft Office PowerPoint</Application>
  <PresentationFormat>Экран (4:3)</PresentationFormat>
  <Paragraphs>19</Paragraphs>
  <Slides>11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Калейдоскоп эмоций</vt:lpstr>
      <vt:lpstr>Цели и задачи :</vt:lpstr>
      <vt:lpstr>НАЗОВИ ЭМОЦИЮ</vt:lpstr>
      <vt:lpstr>Колобки</vt:lpstr>
      <vt:lpstr>Угадай эмоцию</vt:lpstr>
      <vt:lpstr>Презентация PowerPoint</vt:lpstr>
      <vt:lpstr>Презентация PowerPoint</vt:lpstr>
      <vt:lpstr>В гостях у Аха и Оха</vt:lpstr>
      <vt:lpstr>Подбери пару</vt:lpstr>
      <vt:lpstr>Изобрази эмоцию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78</cp:revision>
  <dcterms:created xsi:type="dcterms:W3CDTF">2013-04-17T09:06:33Z</dcterms:created>
  <dcterms:modified xsi:type="dcterms:W3CDTF">2019-11-15T04:26:04Z</dcterms:modified>
</cp:coreProperties>
</file>