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02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3" name="Shape 13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6" name="Shape 2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5" name="Shape 3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1" name="Shape 4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2" name="Shape 4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9" name="Shape 49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55" name="Shape 55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DSCN0725.AV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DSCN0739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-34-85" TargetMode="External"/><Relationship Id="rId3" Type="http://schemas.openxmlformats.org/officeDocument/2006/relationships/hyperlink" Target="http://wikimapia.org/6882508/ru/" TargetMode="External"/><Relationship Id="rId7" Type="http://schemas.openxmlformats.org/officeDocument/2006/relationships/hyperlink" Target="http://moderation.dnevnik.ru/abuse.aspx?link=http://pro-tank.ru/bronetehnika-germany/srednie-tanki/143-t-3&amp;nbsp&amp;referer=http://messenger.dnevnik.ru/compose.aspx?to=100000089531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deration.dnevnik.ru/abuse.aspx?link=http://armor.kiev.ua/Tanks/WWII/jagdIV/&amp;referer=http://messenger.dnevnik.ru/compose.aspx?to=1000000895318" TargetMode="External"/><Relationship Id="rId5" Type="http://schemas.openxmlformats.org/officeDocument/2006/relationships/hyperlink" Target="http://ww2.games.1c.ru/?action=tactics&amp;id=92" TargetMode="External"/><Relationship Id="rId4" Type="http://schemas.openxmlformats.org/officeDocument/2006/relationships/hyperlink" Target="http://www.lego.com/" TargetMode="External"/><Relationship Id="rId9" Type="http://schemas.openxmlformats.org/officeDocument/2006/relationships/hyperlink" Target="http://moderation.dnevnik.ru/abuse.aspx?link=https://www.google.ru/webhp?sourceid=chrome-instant&amp;amp;ion=1&amp;amp;espv=2&amp;amp;ie=UTF-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Великой Победе посвящается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1650" y="2240150"/>
            <a:ext cx="8720699" cy="114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1800"/>
              <a:t>    творческий проект                                        руководитель проекта</a:t>
            </a:r>
          </a:p>
          <a:p>
            <a:pPr rtl="0">
              <a:spcBef>
                <a:spcPts val="0"/>
              </a:spcBef>
              <a:buNone/>
            </a:pPr>
            <a:r>
              <a:rPr lang="ru" sz="1800"/>
              <a:t>    Дмитриев Константин,                                Мажарцева Ольга   Федоровна  </a:t>
            </a:r>
          </a:p>
          <a:p>
            <a:pPr>
              <a:spcBef>
                <a:spcPts val="0"/>
              </a:spcBef>
              <a:buNone/>
            </a:pPr>
            <a:r>
              <a:rPr lang="ru" sz="1800"/>
              <a:t>    8 класс МБОУ ДО “ИМЦ”                           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82925" y="3873950"/>
            <a:ext cx="8403900" cy="74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>
                <a:solidFill>
                  <a:srgbClr val="FFA711"/>
                </a:solidFill>
              </a:rPr>
              <a:t>Тяжелый танк КВ-1С. Найден в болоте в районе д. Турышкино. Установлен 17 января 2007 г.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FFA711"/>
              </a:solidFill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78657" y="563399"/>
            <a:ext cx="4356013" cy="326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621750" y="563400"/>
            <a:ext cx="4356003" cy="326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374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400"/>
              <a:t>Битва под Прохоровкой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64300" y="647425"/>
            <a:ext cx="5492699" cy="286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>
                <a:solidFill>
                  <a:srgbClr val="FFA711"/>
                </a:solidFill>
              </a:rPr>
              <a:t>Под Прохоровкой 12 июля 1943 сражались не более 311 немецких танков и САУ против 597 советских танков и САУ. В ожесточённых боях, длившихся весь день, противник потерял свыше 350 танков и штурмовых орудий, свыше 10 тысяч человек  убитыми и был вынужден перейти к обороне, 5-я гвардейская танковая армия потеряла около 300 танков и САУ. </a:t>
            </a:r>
            <a:r>
              <a:rPr lang="ru" sz="1800" u="sng">
                <a:solidFill>
                  <a:srgbClr val="FFA711"/>
                </a:solidFill>
              </a:rPr>
              <a:t>12 июля </a:t>
            </a:r>
            <a:r>
              <a:rPr lang="ru" sz="1800">
                <a:solidFill>
                  <a:srgbClr val="FFA711"/>
                </a:solidFill>
              </a:rPr>
              <a:t>наступил перелом в Курской битве, враг перешел к обороне, а 16 июля начал отводить свои силы. Войска Воронежского, а с 19 июля и Степного фронта перешли к преследованию и отбросили немецко-фашистские войска на исходный рубеж.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02" y="730962"/>
            <a:ext cx="3163524" cy="368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462450" y="1607875"/>
            <a:ext cx="2893199" cy="29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83425" y="343850"/>
            <a:ext cx="5542025" cy="3917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6230725" y="949225"/>
            <a:ext cx="2752500" cy="29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500">
              <a:solidFill>
                <a:srgbClr val="FFA7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801500" y="499462"/>
            <a:ext cx="1547700" cy="6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500">
              <a:solidFill>
                <a:srgbClr val="FFA711"/>
              </a:solidFill>
            </a:endParaRPr>
          </a:p>
          <a:p>
            <a:pPr lvl="0" algn="l" rtl="0">
              <a:spcBef>
                <a:spcPts val="0"/>
              </a:spcBef>
              <a:buClr>
                <a:schemeClr val="dk2"/>
              </a:buClr>
              <a:buSzPct val="73333"/>
              <a:buFont typeface="Arial"/>
              <a:buNone/>
            </a:pPr>
            <a:r>
              <a:rPr lang="ru" sz="1500">
                <a:solidFill>
                  <a:srgbClr val="FFA711"/>
                </a:solidFill>
              </a:rPr>
              <a:t>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500">
                <a:solidFill>
                  <a:srgbClr val="FFA711"/>
                </a:solidFill>
              </a:rPr>
              <a:t>                       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7667350" y="1032224"/>
            <a:ext cx="1926000" cy="106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rgbClr val="FFA711"/>
                </a:solidFill>
              </a:rPr>
              <a:t>                                                                                        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727400" y="444850"/>
            <a:ext cx="1621800" cy="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5910950" y="167650"/>
            <a:ext cx="3206699" cy="55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FFA711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654775" y="305975"/>
            <a:ext cx="3462899" cy="401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  Соотношение  сил сторон </a:t>
            </a:r>
          </a:p>
          <a:p>
            <a:pPr lvl="0" algn="ctr" rtl="0">
              <a:spcBef>
                <a:spcPts val="0"/>
              </a:spcBef>
              <a:buClr>
                <a:schemeClr val="dk2"/>
              </a:buClr>
              <a:buSzPct val="73333"/>
              <a:buFont typeface="Arial"/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в Прохоровском сражении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           </a:t>
            </a:r>
            <a:r>
              <a:rPr lang="ru" sz="1500" u="sng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СССР: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73333"/>
              <a:buFont typeface="Arial"/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генерал-лейтенант Павел Ротмистров, 5-я гвардейская танковая армия, 600 танков и самоходно-артеллерийских установок, 130 тысяч человек пехоты  </a:t>
            </a:r>
          </a:p>
          <a:p>
            <a:pPr rtl="0">
              <a:spcBef>
                <a:spcPts val="0"/>
              </a:spcBef>
              <a:buNone/>
            </a:pPr>
            <a:endParaRPr sz="1500">
              <a:solidFill>
                <a:srgbClr val="FFA71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lang="ru" sz="1500" u="sng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Германия: </a:t>
            </a: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оберстгруппенфюрер Пауль Хауссер, 2-й танковый корпус СС,  311 танков и самоходно-артеллерийских установок, 70 тысяч человек пехоты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       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73333"/>
              <a:buFont typeface="Arial"/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        </a:t>
            </a:r>
          </a:p>
          <a:p>
            <a:pPr>
              <a:spcBef>
                <a:spcPts val="0"/>
              </a:spcBef>
              <a:buNone/>
            </a:pPr>
            <a:r>
              <a:rPr lang="ru" sz="150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rPr>
              <a:t>            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13750" y="3343400"/>
            <a:ext cx="8868900" cy="90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был ад. Боевые порядки перемешались.От прямого попадания снарядов танки взрывались на полном ходу.  Танки мчались в эту смесь огня и дыма, горящих Т-34, шли на таран. У них срывало башни, летели во все  стороны гусеницы. Отдельных выстрелов не было слышно, стоял сплошной грохот… </a:t>
            </a:r>
            <a:r>
              <a:rPr lang="ru">
                <a:solidFill>
                  <a:srgbClr val="FFA711"/>
                </a:solidFill>
              </a:rPr>
              <a:t>Ни одной из сторон не удалось достичь целей, поставленных на 12 июля: немцам не удалось захватить Прохоровку, прорвать оборону советских войск и выйти на оперативный простор, а советским войскам не удалось окружить группировку противника.     </a:t>
            </a:r>
            <a:r>
              <a:rPr lang="ru" sz="1200">
                <a:solidFill>
                  <a:srgbClr val="FFA711"/>
                </a:solidFill>
              </a:rPr>
              <a:t>  </a:t>
            </a:r>
            <a:r>
              <a:rPr lang="ru" sz="1500">
                <a:solidFill>
                  <a:srgbClr val="FFA711"/>
                </a:solidFill>
              </a:rPr>
              <a:t>  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900">
                <a:solidFill>
                  <a:srgbClr val="3C2C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25" y="212875"/>
            <a:ext cx="4388325" cy="32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825" y="126275"/>
            <a:ext cx="4013700" cy="33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349413" y="150275"/>
            <a:ext cx="5486399" cy="37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Память прохоровского сражения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0" y="150275"/>
            <a:ext cx="8847599" cy="37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>
              <a:solidFill>
                <a:srgbClr val="FFA7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49200" y="718875"/>
            <a:ext cx="5209423" cy="34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5358625" y="784325"/>
            <a:ext cx="3706199" cy="24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2"/>
              </a:buClr>
              <a:buSzPct val="73333"/>
              <a:buFont typeface="Arial"/>
              <a:buNone/>
            </a:pPr>
            <a:r>
              <a:rPr lang="ru" sz="1500">
                <a:solidFill>
                  <a:srgbClr val="FFA711"/>
                </a:solidFill>
              </a:rPr>
              <a:t>        </a:t>
            </a:r>
          </a:p>
          <a:p>
            <a:pPr lvl="0" algn="l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Белгородской области Прохоровского района в поселке Прохоровка к 65-летию победы 14 апреля 2010г, в государственном военно-историческом музее-заповеднике “Прохоровское поле” был открыт музей боевой славы “Третье ратное поле России”.  В центре установлена скульптурная композиция “Танковое сражение под Прохоровкой.Таран.” (автор проекта Фридрих Сагоян). В композиции представлены два танка Т-34 и немецкий “Тигр”, застывшие навечно, в натуральную величину. Памятник символизирует мужество и героизм советских воинов.</a:t>
            </a:r>
          </a:p>
          <a:p>
            <a:pPr lvl="0" algn="l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3C2C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5158025" y="134187"/>
            <a:ext cx="3743399" cy="294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набор позволяет учащимся собирать и программировать модели реальных роботов. В него входят: программируемый блок управления NXT, обеспечивающий программирование и запись информации на блок, три интерактивных сервомотора, датчик расстояния, звука, касания (2 шт.), освещенности, ультразвука, аккумуляторная батарея, соединительные провода, цветная иллюстрированная инструкция. </a:t>
            </a:r>
          </a:p>
          <a:p>
            <a:pPr>
              <a:spcBef>
                <a:spcPts val="0"/>
              </a:spcBef>
              <a:buNone/>
            </a:pP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набор с легкостью вдохновляет на  поиск креативных  решений, которые затем можно будет претворить в жизнь, построив и протестировав, используя набор моторов, датчиков и строительных элементов LEGO. Стартовый набор поставляется в удобной коробке, идеальной для хранения элементов и использования.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937" y="134200"/>
            <a:ext cx="3213724" cy="8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0" y="1023375"/>
            <a:ext cx="4802475" cy="35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5012900" y="409400"/>
            <a:ext cx="36885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Мощное, легкое в работе ПО для программирования и записи данных, работающее на пиктограммах. В нем соединены пошаговая инструкция по робототехнике с 46 практическими заданиями с начального до продвинутого уровня. Доступна возможность записи данных, в том числе графической, что упрощает сбор и анализ показаний датчиков. Интуитивно понятная среда программирования разработана на основе приложения LabVIEW.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1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5" y="409400"/>
            <a:ext cx="4781550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Модель робота Защитника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986475"/>
            <a:ext cx="8229600" cy="348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Данный робот двигается по разным направлениям, при встречи с врагом, он его обезвреживает. В мирное время данный робот мог бы выполнять различные функции:</a:t>
            </a:r>
          </a:p>
          <a:p>
            <a:pPr lvl="0" rtl="0"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разминирование, тушение пожаров струёй воды, спасение людей из - под завалов, освещение световым  лучом.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2778700" y="2351075"/>
            <a:ext cx="3387898" cy="1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86149" y="181375"/>
            <a:ext cx="2332101" cy="41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6395348" y="181375"/>
            <a:ext cx="2458726" cy="436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2749474" y="168477"/>
            <a:ext cx="3387897" cy="19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286380" y="0"/>
            <a:ext cx="3857620" cy="43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400" dirty="0">
                <a:solidFill>
                  <a:schemeClr val="accent2"/>
                </a:solidFill>
              </a:rPr>
              <a:t>Для получения ценных советов от специалистов по моделированию роботов я посетил </a:t>
            </a:r>
            <a:r>
              <a:rPr lang="ru" sz="1400" u="sng" dirty="0">
                <a:solidFill>
                  <a:schemeClr val="accent2"/>
                </a:solidFill>
              </a:rPr>
              <a:t>районное открытое состязание по робототехнике “Шаг в будущее”.</a:t>
            </a:r>
            <a:r>
              <a:rPr lang="ru" sz="1400" dirty="0">
                <a:solidFill>
                  <a:schemeClr val="accent2"/>
                </a:solidFill>
              </a:rPr>
              <a:t> Соревнование состоялось 27 марта 2015 года в интеллектуальном лагере  “Лесная сказка”. В нем приняли участие ребята из МБОУ “Гатчинская СОШ №2”и МБОУ ДО “ИМЦ” г. Коммунар. Мне очень понравилась атмосфера на соревнованиях: участники с увлечением рассказывали о своих роботах, радовались успехам соперников. </a:t>
            </a:r>
            <a:r>
              <a:rPr lang="ru" sz="1400" dirty="0" smtClean="0">
                <a:solidFill>
                  <a:schemeClr val="accent2"/>
                </a:solidFill>
              </a:rPr>
              <a:t> Ученики </a:t>
            </a:r>
            <a:r>
              <a:rPr lang="ru" sz="1400" dirty="0">
                <a:solidFill>
                  <a:schemeClr val="accent2"/>
                </a:solidFill>
              </a:rPr>
              <a:t>из г. Коммунар </a:t>
            </a:r>
            <a:r>
              <a:rPr lang="ru-RU" sz="1400" dirty="0" err="1" smtClean="0">
                <a:solidFill>
                  <a:schemeClr val="accent2"/>
                </a:solidFill>
              </a:rPr>
              <a:t>Тормышев</a:t>
            </a:r>
            <a:r>
              <a:rPr lang="ru-RU" sz="1400" dirty="0" smtClean="0">
                <a:solidFill>
                  <a:schemeClr val="accent2"/>
                </a:solidFill>
              </a:rPr>
              <a:t> Семён  и Морозов Иван </a:t>
            </a:r>
            <a:r>
              <a:rPr lang="ru" sz="1400" dirty="0" smtClean="0">
                <a:solidFill>
                  <a:schemeClr val="accent2"/>
                </a:solidFill>
              </a:rPr>
              <a:t>помогли </a:t>
            </a:r>
            <a:r>
              <a:rPr lang="ru" sz="1400" dirty="0">
                <a:solidFill>
                  <a:schemeClr val="accent2"/>
                </a:solidFill>
              </a:rPr>
              <a:t>мне запрограммировать моего робота на движение, отмашку рукой и включение светового луча.  Ещё они рассказали о том, как можно сделать робота - газонокосильщика. Теперь у меня есть </a:t>
            </a:r>
            <a:r>
              <a:rPr lang="ru" sz="1400" dirty="0" smtClean="0">
                <a:solidFill>
                  <a:schemeClr val="accent2"/>
                </a:solidFill>
              </a:rPr>
              <a:t>идеи для будущих проектов.</a:t>
            </a:r>
            <a:endParaRPr lang="ru" sz="1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0" y="195074"/>
            <a:ext cx="2567825" cy="21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0" y="2466294"/>
            <a:ext cx="2567821" cy="19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 cstate="email">
            <a:alphaModFix/>
          </a:blip>
          <a:stretch>
            <a:fillRect/>
          </a:stretch>
        </p:blipFill>
        <p:spPr>
          <a:xfrm>
            <a:off x="2643174" y="2428874"/>
            <a:ext cx="2650988" cy="198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 cstate="email">
            <a:alphaModFix/>
          </a:blip>
          <a:stretch>
            <a:fillRect/>
          </a:stretch>
        </p:blipFill>
        <p:spPr>
          <a:xfrm>
            <a:off x="2640549" y="214296"/>
            <a:ext cx="2700201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5646625" y="257850"/>
            <a:ext cx="3419074" cy="28583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9800" y="72550"/>
            <a:ext cx="5600100" cy="44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Война, военные события и техника – увлечения настоящих мужчин. Сборные модели танков и бронетехники являются захватывающим, но абсолютно мирным хобби, в котором можно  проявить свой стратегический талант. Увлекаясь военно-исторической миниатюрой, можно воспроизводить военные сражения, в которых используют модели бронетехники, изучать ход ведения боя, анализируют преимущества и недостатки военного технического оснащения обоих противников. Я люблю сам собирать модели. </a:t>
            </a:r>
            <a:r>
              <a:rPr lang="ru" sz="1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несколько лет у меня накопилась серьёзная коллекция различной боевой  техники: бронетранспортеры,  грузовики, артиллерия, пушки и танки.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Особый интерес у меня вызывают модели танков второй мировой, так как это была масштабная война, во время которой происходило много битв и использовалось большое количество техники</a:t>
            </a: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Танки в годы Великой отечественной войны сыграли особую роль. Самым массовым танком периода Великой Отечественной войны была знаменитая "тридцатьчетверка". Их было выпущено более 50 тысяч. </a:t>
            </a:r>
            <a:r>
              <a:rPr lang="ru" sz="14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Кроме того, благодаря участию в проекте “Развитие дистанционного обучения детей - инвалидов” у меня появился комплект роботехники.</a:t>
            </a: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Этот набор позволяет учащимся собирать и программировать модели реальных роботов.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яй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7199950" y="2556050"/>
            <a:ext cx="1105724" cy="196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4494000" cy="118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Фото модели  робота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597700"/>
            <a:ext cx="4204199" cy="286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" dirty="0"/>
              <a:t>Мой робот </a:t>
            </a:r>
            <a:r>
              <a:rPr lang="ru" dirty="0" smtClean="0"/>
              <a:t>использует световой луч  (1), стреляет водной струёй (2) и  двигает </a:t>
            </a:r>
            <a:r>
              <a:rPr lang="ru" dirty="0"/>
              <a:t>рукой (3</a:t>
            </a:r>
            <a:r>
              <a:rPr lang="ru" dirty="0" smtClean="0"/>
              <a:t>) </a:t>
            </a:r>
            <a:endParaRPr lang="ru" dirty="0"/>
          </a:p>
        </p:txBody>
      </p:sp>
      <p:pic>
        <p:nvPicPr>
          <p:cNvPr id="206" name="Shape 206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5290225" y="64925"/>
            <a:ext cx="3396575" cy="44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33018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Видео движение робота </a:t>
            </a:r>
            <a:r>
              <a:rPr lang="en-US" dirty="0" smtClean="0">
                <a:hlinkClick r:id="rId3" action="ppaction://hlinkfile"/>
              </a:rPr>
              <a:t>DSCN0725.AVI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Видео ход эксперимента </a:t>
            </a:r>
            <a:r>
              <a:rPr lang="en-US" dirty="0" smtClean="0">
                <a:hlinkClick r:id="rId4" action="ppaction://hlinkfile"/>
              </a:rPr>
              <a:t>DSCN0739.AVI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986475"/>
            <a:ext cx="8229600" cy="348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 ходе работы над проектом у меня получился новый объект - робот - защитник. В нём соединились элементы  боевой техники Великой Отечественной войны (движение и стрельба) и современности (программирование, реакция на звук, световой луч). 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Выводы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Источники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94500" y="996975"/>
            <a:ext cx="8229600" cy="353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3"/>
              </a:rPr>
              <a:t>http://wikimapia.org/6882508/ru/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http://www.lego.com/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5"/>
              </a:rPr>
              <a:t>http://ww2.games.1c.ru/?action=tactics&amp;id=92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6"/>
              </a:rPr>
              <a:t>http://armor.kiev.ua/Tanks/WWII/jagdIV/</a:t>
            </a:r>
            <a:r>
              <a:rPr lang="ru" sz="2400" u="sng">
                <a:solidFill>
                  <a:schemeClr val="hlink"/>
                </a:solidFill>
              </a:rPr>
              <a:t>.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7"/>
              </a:rPr>
              <a:t>http://pro-tank.ru/bronetehnika-germany/srednie-tanki/143-t-3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8"/>
              </a:rPr>
              <a:t>https://ru.wikipedia.org/wiki/%D0%A2-34-85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ru" sz="2400" u="sng">
                <a:solidFill>
                  <a:schemeClr val="hlink"/>
                </a:solidFill>
                <a:hlinkClick r:id="rId9"/>
              </a:rPr>
              <a:t>https://www.google.ru/</a:t>
            </a:r>
          </a:p>
          <a:p>
            <a:pPr lvl="0" rtl="0">
              <a:spcBef>
                <a:spcPts val="0"/>
              </a:spcBef>
              <a:buNone/>
            </a:pPr>
            <a:endParaRPr sz="2400" u="sng">
              <a:solidFill>
                <a:schemeClr val="hlink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Цель проекта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34375"/>
              <a:buFont typeface="Arial"/>
              <a:buNone/>
            </a:pPr>
            <a:r>
              <a:rPr lang="ru"/>
              <a:t>создание интерактивной конструкции на базе набора LEGO EDUCATION по теме «70-летие победы в Великой Отечественной войне».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План работы над проектом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95350" y="899575"/>
            <a:ext cx="8671199" cy="343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/>
              <a:t>1. </a:t>
            </a:r>
            <a:r>
              <a:rPr lang="ru" sz="2400"/>
              <a:t>Изучить типы военной техники, применяемой в годы Великой Отечественной войны.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ru" sz="2400"/>
              <a:t>2. Изучить способы моделирования интерактивных действий на базе набора LEGO EDUCATION.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ru" sz="2400"/>
              <a:t>3. Продумать эскиз будущей конструкции и мотивы её поведения.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ru" sz="2400"/>
              <a:t>4. Создать интерактивную конструкцию на базе набора LEGO EDUCATION.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ru" sz="2400"/>
              <a:t>5. Провести эксперимент по использованию конструкции в различных боевых ситуациях.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26600" y="3609750"/>
            <a:ext cx="40211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>
                <a:solidFill>
                  <a:schemeClr val="accent2"/>
                </a:solidFill>
              </a:rPr>
              <a:t>Немецкий танк Т |||. Экипаж 5 человек. Масса 15 тонн. Колибр 50 мм. Скорость 18-32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238700" y="270150"/>
            <a:ext cx="4105477" cy="314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747450" y="300575"/>
            <a:ext cx="4178747" cy="3149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 idx="2"/>
          </p:nvPr>
        </p:nvSpPr>
        <p:spPr>
          <a:xfrm>
            <a:off x="4497275" y="3537150"/>
            <a:ext cx="4455600" cy="101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accent2"/>
                </a:solidFill>
              </a:rPr>
              <a:t>Немецкий истребитель танков  - САУ JagdPanzer |V (Sd kfz 162). Экипаж 4 человека. Колибр 75 мм . Боекомплект 60 снарядов. Скорость 18-35 км\ч.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341700" y="281425"/>
            <a:ext cx="3778926" cy="305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931115" y="242250"/>
            <a:ext cx="3686961" cy="30988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30000" y="3395500"/>
            <a:ext cx="4500000" cy="5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1800">
                <a:solidFill>
                  <a:schemeClr val="accent2"/>
                </a:solidFill>
              </a:rPr>
              <a:t>Легкий колесно-гусеничный танк. Экипаж 3 человека. Колибр 45 мм. Боекомплект 172 снаряда. Скорость на колесах 72 км\ч на гусеницах 52 км\ч. 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821425" y="3395500"/>
            <a:ext cx="4152899" cy="6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1800">
                <a:solidFill>
                  <a:schemeClr val="accent2"/>
                </a:solidFill>
              </a:rPr>
              <a:t>Т-34. Средний танк. Масса 32тонны. Экипаж 5 человек. Колибр 85 мм. Боекомплект 50-60 снарядов. Скорость 25-50 км\ч.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199625" y="879050"/>
            <a:ext cx="3689399" cy="273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>
                <a:solidFill>
                  <a:schemeClr val="accent2"/>
                </a:solidFill>
              </a:rPr>
              <a:t>Танк СУ-100  - это самоходно-артеллерийская установка истребитель танков. Сделан на базе Т-34. Экипаж 4 человека. Колибр 100 мм. Боекомплект 33 снаряда. Скорость-20-50км\ч.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410175" y="582387"/>
            <a:ext cx="4426802" cy="3327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4207475" y="3002700"/>
            <a:ext cx="27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39525" y="35575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800"/>
              <a:t>Посещение музея - заповедника в г. Кировске “Прорыв блокады Ленинграда”. Тяжелый танк КВ-1. Поднят 16 октября 2007 г. со дна Невы в районе «Невского пятачка». Имеет символическое название «белый». 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146275" y="271549"/>
            <a:ext cx="4207484" cy="315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440250" y="235294"/>
            <a:ext cx="4207475" cy="315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301250" y="532725"/>
            <a:ext cx="4093174" cy="30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4691000" y="339375"/>
            <a:ext cx="4028413" cy="3021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4300" y="3602600"/>
            <a:ext cx="8986199" cy="97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/>
              <a:t>Легкий танк БТ-5. Поднят со дна Невы в июне 2007 г. Согласно исследованиям, участвовал в боях по прорыву блокады Ленинграда в составе 118-го отдельного танкового батальона, приданного 45-й гвардейской дивизии.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1270</Words>
  <Application>Microsoft Office PowerPoint</Application>
  <PresentationFormat>Экран (16:9)</PresentationFormat>
  <Paragraphs>70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color-strip</vt:lpstr>
      <vt:lpstr>Великой Победе посвящается</vt:lpstr>
      <vt:lpstr>Слайд 2</vt:lpstr>
      <vt:lpstr>Цель проекта</vt:lpstr>
      <vt:lpstr>План работы над проектом</vt:lpstr>
      <vt:lpstr>Немецкий танк Т |||. Экипаж 5 человек. Масса 15 тонн. Колибр 50 мм. Скорость 18-32 </vt:lpstr>
      <vt:lpstr>Слайд 6</vt:lpstr>
      <vt:lpstr>Слайд 7</vt:lpstr>
      <vt:lpstr>Посещение музея - заповедника в г. Кировске “Прорыв блокады Ленинграда”. Тяжелый танк КВ-1. Поднят 16 октября 2007 г. со дна Невы в районе «Невского пятачка». Имеет символическое название «белый».  </vt:lpstr>
      <vt:lpstr>Слайд 9</vt:lpstr>
      <vt:lpstr>Слайд 10</vt:lpstr>
      <vt:lpstr>Битва под Прохоровкой</vt:lpstr>
      <vt:lpstr>Слайд 12</vt:lpstr>
      <vt:lpstr>Слайд 13</vt:lpstr>
      <vt:lpstr>Слайд 14</vt:lpstr>
      <vt:lpstr>Слайд 15</vt:lpstr>
      <vt:lpstr>Слайд 16</vt:lpstr>
      <vt:lpstr>Модель робота Защитника</vt:lpstr>
      <vt:lpstr>Слайд 18</vt:lpstr>
      <vt:lpstr>Слайд 19</vt:lpstr>
      <vt:lpstr>Фото модели  робота</vt:lpstr>
      <vt:lpstr>   Видео движение робота DSCN0725.AVI  Видео ход эксперимента DSCN0739.AVI  </vt:lpstr>
      <vt:lpstr>Выводы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Великой Победе посвящается</dc:title>
  <cp:lastModifiedBy>1</cp:lastModifiedBy>
  <cp:revision>10</cp:revision>
  <dcterms:modified xsi:type="dcterms:W3CDTF">2015-11-03T21:17:35Z</dcterms:modified>
</cp:coreProperties>
</file>